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62" r:id="rId5"/>
    <p:sldId id="258" r:id="rId6"/>
    <p:sldId id="264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49" d="100"/>
          <a:sy n="49" d="100"/>
        </p:scale>
        <p:origin x="42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9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92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8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4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8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419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33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63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87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5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15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944A6-F139-4BD0-838D-A408A648FDC3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1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search?rlz=1C1GIGM_enUS674US674&amp;ei=tulvXtC6NsWlytMP_LaFqAk&amp;q=how+to+use+a+caliper&amp;oq=how+to+use+a+caliper&amp;gs_l=psy-ab.1.0.0l10.324958.326516..328268...0.3..0.111.548.6j1......0....1..gws-wiz.......0i71j0i67j0i10.9KuEfr-UHOw#kpvalbx=_AOtvXu65BqKOggeUkaWgBA3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search?q=how+to+use+a+micrometer&amp;rlz=1C1GIGM_enUS674US674&amp;oq=how+to+use+a+micrometer&amp;aqs=chrome..69i57j0l7.8383j0j8&amp;sourceid=chrome&amp;ie=UTF-8#kpvalbx=_tulvXtC6NsWlytMP_LaFqAk7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416E7D-1B31-4E40-9D74-523E1FFA4724}"/>
              </a:ext>
            </a:extLst>
          </p:cNvPr>
          <p:cNvGrpSpPr/>
          <p:nvPr/>
        </p:nvGrpSpPr>
        <p:grpSpPr>
          <a:xfrm>
            <a:off x="574524" y="379990"/>
            <a:ext cx="6602649" cy="6276307"/>
            <a:chOff x="574524" y="379990"/>
            <a:chExt cx="6602649" cy="6276307"/>
          </a:xfrm>
        </p:grpSpPr>
        <p:pic>
          <p:nvPicPr>
            <p:cNvPr id="1027" name="Picture 23">
              <a:extLst>
                <a:ext uri="{FF2B5EF4-FFF2-40B4-BE49-F238E27FC236}">
                  <a16:creationId xmlns:a16="http://schemas.microsoft.com/office/drawing/2014/main" id="{FD6D179C-40A0-401E-A249-F492C3E3C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7"/>
            <a:stretch>
              <a:fillRect/>
            </a:stretch>
          </p:blipFill>
          <p:spPr bwMode="auto">
            <a:xfrm>
              <a:off x="1722254" y="1788493"/>
              <a:ext cx="938326" cy="100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687238B-94DB-4D79-9C61-2C9CC493E1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462" y="1780340"/>
              <a:ext cx="1055617" cy="101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7">
              <a:extLst>
                <a:ext uri="{FF2B5EF4-FFF2-40B4-BE49-F238E27FC236}">
                  <a16:creationId xmlns:a16="http://schemas.microsoft.com/office/drawing/2014/main" id="{C2C9155F-9B69-4666-B832-34440366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733" y="1902635"/>
              <a:ext cx="1385497" cy="888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CB4A20-9642-48CB-B6F3-E9091D328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041" y="379990"/>
              <a:ext cx="6081443" cy="166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Advanced Manufacturing and Integrated Photonics Certificate Program (AMIP)</a:t>
              </a:r>
              <a:endPara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439A4F-844D-47C3-BD4E-9FFC457F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24" y="2717976"/>
              <a:ext cx="6602649" cy="1846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by Stonehill College and Bridgewater State University, in cooperation with the Initiative for Knowledge and Innovation in Manufacturing at MIT, with funding from the Office of Naval Research (grant # </a:t>
              </a: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N00014-18-1-2890)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All materials may be freely used, reproduced, and adapted, provided that credit is properly attributed to the AMIP consortium and to the specific author of this course module.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0B8699E-D7EF-496B-A48D-889E3E51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70" y="4440306"/>
              <a:ext cx="6154803" cy="22159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Cours</a:t>
              </a:r>
              <a:r>
                <a:rPr lang="en-US" altLang="en-US" sz="2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e module: Tools and Testing Equipment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b="1" u="sng" dirty="0">
                  <a:cs typeface="Times New Roman" panose="02020603050405020304" pitchFamily="18" charset="0"/>
                </a:rPr>
                <a:t>Topic 1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dirty="0">
                  <a:cs typeface="Times New Roman" panose="02020603050405020304" pitchFamily="18" charset="0"/>
                </a:rPr>
                <a:t>Topic title: Overview, Safety, &amp; Measurement 		Basics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Author: Bruno Nosiglia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730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2502" y="1122363"/>
            <a:ext cx="10143461" cy="82339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Safely using measuring tools in a photonics lab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019" y="2169042"/>
            <a:ext cx="11823403" cy="3088758"/>
          </a:xfrm>
        </p:spPr>
        <p:txBody>
          <a:bodyPr/>
          <a:lstStyle/>
          <a:p>
            <a:pPr lvl="0"/>
            <a:r>
              <a:rPr lang="en-US" b="1" dirty="0"/>
              <a:t>Photonics = </a:t>
            </a:r>
            <a:r>
              <a:rPr lang="en-US" dirty="0"/>
              <a:t>a name that comes from photons (light) – the study and use of light in technology</a:t>
            </a:r>
          </a:p>
          <a:p>
            <a:pPr lvl="0"/>
            <a:r>
              <a:rPr lang="en-US" b="1" dirty="0"/>
              <a:t>OSHA = </a:t>
            </a:r>
            <a:r>
              <a:rPr lang="en-US" dirty="0"/>
              <a:t>a section of the federal government that protects workers and teaches them safety</a:t>
            </a:r>
          </a:p>
          <a:p>
            <a:pPr lvl="0"/>
            <a:r>
              <a:rPr lang="en-US" b="1" dirty="0"/>
              <a:t>Tool = </a:t>
            </a:r>
            <a:r>
              <a:rPr lang="en-US" dirty="0"/>
              <a:t>a device used to perform a specific task to build or repair</a:t>
            </a:r>
          </a:p>
          <a:p>
            <a:pPr lvl="0"/>
            <a:r>
              <a:rPr lang="en-US" b="1" dirty="0"/>
              <a:t>Instrument = </a:t>
            </a:r>
            <a:r>
              <a:rPr lang="en-US" dirty="0"/>
              <a:t>a device used to measure, requires more skill</a:t>
            </a:r>
          </a:p>
          <a:p>
            <a:pPr lvl="0"/>
            <a:r>
              <a:rPr lang="en-US" b="1" dirty="0"/>
              <a:t>Metric system = </a:t>
            </a:r>
            <a:r>
              <a:rPr lang="en-US" dirty="0"/>
              <a:t>a system of measuring that is based on 10</a:t>
            </a:r>
          </a:p>
          <a:p>
            <a:pPr lvl="0"/>
            <a:r>
              <a:rPr lang="en-US" b="1" dirty="0"/>
              <a:t>English/Standard/Imperial system = </a:t>
            </a:r>
            <a:r>
              <a:rPr lang="en-US" dirty="0"/>
              <a:t>system of measuring that is based on old inches, feet, pounds, miles, etc.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953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Calipers</a:t>
            </a:r>
          </a:p>
        </p:txBody>
      </p:sp>
      <p:pic>
        <p:nvPicPr>
          <p:cNvPr id="1026" name="Picture 2" descr="Electronix Express 0604CAL6++ LCD Digital Caliper with Extra Battery and  Case, 6&quot;: Amazon.com: Industrial &amp; Scientifi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7" y="2401094"/>
            <a:ext cx="953452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2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95824"/>
            <a:ext cx="10515600" cy="2359986"/>
          </a:xfrm>
        </p:spPr>
        <p:txBody>
          <a:bodyPr>
            <a:noAutofit/>
          </a:bodyPr>
          <a:lstStyle/>
          <a:p>
            <a:r>
              <a:rPr lang="en-US" sz="2400" b="1" dirty="0"/>
              <a:t>Watch video, on how to use a caliper </a:t>
            </a:r>
            <a:r>
              <a:rPr lang="en-US" sz="2400" dirty="0"/>
              <a:t>- </a:t>
            </a:r>
            <a:r>
              <a:rPr lang="en-US" sz="2400" u="sng" dirty="0">
                <a:hlinkClick r:id="rId2"/>
              </a:rPr>
              <a:t>https://www.google.com/</a:t>
            </a:r>
            <a:r>
              <a:rPr lang="en-US" sz="2400" u="sng" dirty="0" err="1">
                <a:hlinkClick r:id="rId2"/>
              </a:rPr>
              <a:t>search?rlz</a:t>
            </a:r>
            <a:r>
              <a:rPr lang="en-US" sz="2400" u="sng" dirty="0">
                <a:hlinkClick r:id="rId2"/>
              </a:rPr>
              <a:t>=1C1GIGM_enUS674US674&amp;ei=tulvXtC6NsWlytMP_LaFqAk&amp;q=</a:t>
            </a:r>
            <a:r>
              <a:rPr lang="en-US" sz="2400" u="sng" dirty="0" err="1">
                <a:hlinkClick r:id="rId2"/>
              </a:rPr>
              <a:t>how+to+use+a+caliper&amp;oq</a:t>
            </a:r>
            <a:r>
              <a:rPr lang="en-US" sz="2400" u="sng" dirty="0">
                <a:hlinkClick r:id="rId2"/>
              </a:rPr>
              <a:t>=</a:t>
            </a:r>
            <a:r>
              <a:rPr lang="en-US" sz="2400" u="sng" dirty="0" err="1">
                <a:hlinkClick r:id="rId2"/>
              </a:rPr>
              <a:t>how+to+use+a+caliper&amp;gs_l</a:t>
            </a:r>
            <a:r>
              <a:rPr lang="en-US" sz="2400" u="sng" dirty="0">
                <a:hlinkClick r:id="rId2"/>
              </a:rPr>
              <a:t>=psy-ab.1.0.0l10.324958.326516..328268...0.3..0.111.548.6j1......0....1..gws-wiz.......0i71j0i67j0i10.9KuEfr-UHOw#kpvalbx=_AOtvXu65BqKOggeUkaWgBA35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5913"/>
            <a:ext cx="10515600" cy="3479911"/>
          </a:xfrm>
        </p:spPr>
        <p:txBody>
          <a:bodyPr>
            <a:normAutofit/>
          </a:bodyPr>
          <a:lstStyle/>
          <a:p>
            <a:r>
              <a:rPr lang="en-US" dirty="0"/>
              <a:t>Calipers – used to measure diameter of holes, depth of holes, &amp; outside dimensions</a:t>
            </a:r>
          </a:p>
          <a:p>
            <a:r>
              <a:rPr lang="en-US" dirty="0"/>
              <a:t>Calipers points are placed over or in an item to be measured, the dial is turned until it just touches the item. The </a:t>
            </a:r>
            <a:r>
              <a:rPr lang="en-US" dirty="0" err="1"/>
              <a:t>dimesion</a:t>
            </a:r>
            <a:r>
              <a:rPr lang="en-US" dirty="0"/>
              <a:t> measurement is read off the dial or display</a:t>
            </a:r>
          </a:p>
          <a:p>
            <a:r>
              <a:rPr lang="en-US" dirty="0"/>
              <a:t>Calipers are used for larger items, for very small or thin </a:t>
            </a:r>
            <a:r>
              <a:rPr lang="en-US" dirty="0" err="1"/>
              <a:t>items,micrometers</a:t>
            </a:r>
            <a:r>
              <a:rPr lang="en-US" dirty="0"/>
              <a:t> are used.</a:t>
            </a:r>
          </a:p>
        </p:txBody>
      </p:sp>
    </p:spTree>
    <p:extLst>
      <p:ext uri="{BB962C8B-B14F-4D97-AF65-F5344CB8AC3E}">
        <p14:creationId xmlns:p14="http://schemas.microsoft.com/office/powerpoint/2010/main" val="1614898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Micrometer</a:t>
            </a:r>
          </a:p>
        </p:txBody>
      </p:sp>
      <p:pic>
        <p:nvPicPr>
          <p:cNvPr id="2050" name="Picture 2" descr="The Anatomy of a Micrometer and How to Read Them | MISUMI Blo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2001044"/>
            <a:ext cx="66675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586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95824"/>
            <a:ext cx="10515600" cy="2359986"/>
          </a:xfrm>
        </p:spPr>
        <p:txBody>
          <a:bodyPr>
            <a:noAutofit/>
          </a:bodyPr>
          <a:lstStyle/>
          <a:p>
            <a:r>
              <a:rPr lang="en-US" sz="2400" b="1" dirty="0"/>
              <a:t>Watch video, on how to use a </a:t>
            </a:r>
            <a:r>
              <a:rPr lang="en-US" sz="2400" dirty="0"/>
              <a:t>Micrometer - </a:t>
            </a:r>
            <a:r>
              <a:rPr lang="en-US" sz="2400" u="sng" dirty="0">
                <a:hlinkClick r:id="rId2"/>
              </a:rPr>
              <a:t>https://www.google.com/</a:t>
            </a:r>
            <a:r>
              <a:rPr lang="en-US" sz="2400" u="sng" dirty="0" err="1">
                <a:hlinkClick r:id="rId2"/>
              </a:rPr>
              <a:t>search?q</a:t>
            </a:r>
            <a:r>
              <a:rPr lang="en-US" sz="2400" u="sng" dirty="0">
                <a:hlinkClick r:id="rId2"/>
              </a:rPr>
              <a:t>=</a:t>
            </a:r>
            <a:r>
              <a:rPr lang="en-US" sz="2400" u="sng" dirty="0" err="1">
                <a:hlinkClick r:id="rId2"/>
              </a:rPr>
              <a:t>how+to+use+a+micrometer&amp;rlz</a:t>
            </a:r>
            <a:r>
              <a:rPr lang="en-US" sz="2400" u="sng" dirty="0">
                <a:hlinkClick r:id="rId2"/>
              </a:rPr>
              <a:t>=1C1GIGM_enUS674US674&amp;oq=</a:t>
            </a:r>
            <a:r>
              <a:rPr lang="en-US" sz="2400" u="sng" dirty="0" err="1">
                <a:hlinkClick r:id="rId2"/>
              </a:rPr>
              <a:t>how+to+use+a+micrometer&amp;aqs</a:t>
            </a:r>
            <a:r>
              <a:rPr lang="en-US" sz="2400" u="sng" dirty="0">
                <a:hlinkClick r:id="rId2"/>
              </a:rPr>
              <a:t>=chrome..69i57j0l7.8383j0j8&amp;sourceid=</a:t>
            </a:r>
            <a:r>
              <a:rPr lang="en-US" sz="2400" u="sng" dirty="0" err="1">
                <a:hlinkClick r:id="rId2"/>
              </a:rPr>
              <a:t>chrome&amp;ie</a:t>
            </a:r>
            <a:r>
              <a:rPr lang="en-US" sz="2400" u="sng" dirty="0">
                <a:hlinkClick r:id="rId2"/>
              </a:rPr>
              <a:t>=UTF-8#kpvalbx=_tulvXtC6NsWlytMP_LaFqAk78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5913"/>
            <a:ext cx="10515600" cy="3479911"/>
          </a:xfrm>
        </p:spPr>
        <p:txBody>
          <a:bodyPr>
            <a:normAutofit/>
          </a:bodyPr>
          <a:lstStyle/>
          <a:p>
            <a:r>
              <a:rPr lang="en-US" dirty="0"/>
              <a:t>Micrometer – used to measure thicknesses of very thin or very small items</a:t>
            </a:r>
          </a:p>
          <a:p>
            <a:r>
              <a:rPr lang="en-US" dirty="0"/>
              <a:t>Micrometer anvils are placed over an item to be measured, the dial is turned until it just touches the item. The dimension measurement is read off the dial or display</a:t>
            </a:r>
          </a:p>
          <a:p>
            <a:r>
              <a:rPr lang="en-US" dirty="0"/>
              <a:t>Micrometer is so sensitive that even the thickness of dust can be measured, so this instrument must be kept </a:t>
            </a:r>
            <a:r>
              <a:rPr lang="en-US"/>
              <a:t>perfectly clean.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845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 measuring system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714" y="1825625"/>
            <a:ext cx="5008571" cy="4351338"/>
          </a:xfrm>
        </p:spPr>
      </p:pic>
    </p:spTree>
    <p:extLst>
      <p:ext uri="{BB962C8B-B14F-4D97-AF65-F5344CB8AC3E}">
        <p14:creationId xmlns:p14="http://schemas.microsoft.com/office/powerpoint/2010/main" val="1070460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drawing</a:t>
            </a:r>
          </a:p>
        </p:txBody>
      </p:sp>
      <p:pic>
        <p:nvPicPr>
          <p:cNvPr id="3074" name="Picture 2" descr="Produce 2d and 3d mechanical drawing by Mechmonsur | Fiver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205" y="1825625"/>
            <a:ext cx="576759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891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Tolerance = </a:t>
            </a:r>
            <a:r>
              <a:rPr lang="en-US" dirty="0"/>
              <a:t>the amount of error a customer will </a:t>
            </a:r>
            <a:r>
              <a:rPr lang="en-US" b="1" dirty="0"/>
              <a:t>tolerate</a:t>
            </a:r>
            <a:r>
              <a:rPr lang="en-US" dirty="0"/>
              <a:t> before it is rejected </a:t>
            </a:r>
          </a:p>
          <a:p>
            <a:pPr lvl="0"/>
            <a:r>
              <a:rPr lang="en-US" b="1" dirty="0"/>
              <a:t>Precision = </a:t>
            </a:r>
            <a:r>
              <a:rPr lang="en-US" dirty="0"/>
              <a:t>how exact a measurement is, how many decimal places it is measured to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601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D88626B-674A-44B2-BDC4-24C68EC4EA93}"/>
</file>

<file path=customXml/itemProps2.xml><?xml version="1.0" encoding="utf-8"?>
<ds:datastoreItem xmlns:ds="http://schemas.openxmlformats.org/officeDocument/2006/customXml" ds:itemID="{5EC65340-8F32-4EE6-B8B1-00993137407E}"/>
</file>

<file path=customXml/itemProps3.xml><?xml version="1.0" encoding="utf-8"?>
<ds:datastoreItem xmlns:ds="http://schemas.openxmlformats.org/officeDocument/2006/customXml" ds:itemID="{18BD271D-4326-4515-B0FC-81FED0C35E4D}"/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534</Words>
  <Application>Microsoft Office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Safely using measuring tools in a photonics lab</vt:lpstr>
      <vt:lpstr>Calipers</vt:lpstr>
      <vt:lpstr>Watch video, on how to use a caliper - https://www.google.com/search?rlz=1C1GIGM_enUS674US674&amp;ei=tulvXtC6NsWlytMP_LaFqAk&amp;q=how+to+use+a+caliper&amp;oq=how+to+use+a+caliper&amp;gs_l=psy-ab.1.0.0l10.324958.326516..328268...0.3..0.111.548.6j1......0....1..gws-wiz.......0i71j0i67j0i10.9KuEfr-UHOw#kpvalbx=_AOtvXu65BqKOggeUkaWgBA35 </vt:lpstr>
      <vt:lpstr>Micrometer</vt:lpstr>
      <vt:lpstr>Watch video, on how to use a Micrometer - https://www.google.com/search?q=how+to+use+a+micrometer&amp;rlz=1C1GIGM_enUS674US674&amp;oq=how+to+use+a+micrometer&amp;aqs=chrome..69i57j0l7.8383j0j8&amp;sourceid=chrome&amp;ie=UTF-8#kpvalbx=_tulvXtC6NsWlytMP_LaFqAk78 </vt:lpstr>
      <vt:lpstr>Reading a measuring system</vt:lpstr>
      <vt:lpstr>Mechanical drawing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Photonics</dc:title>
  <dc:creator>Nosiglia</dc:creator>
  <cp:lastModifiedBy>Simon, David S</cp:lastModifiedBy>
  <cp:revision>11</cp:revision>
  <dcterms:created xsi:type="dcterms:W3CDTF">2021-04-22T17:53:04Z</dcterms:created>
  <dcterms:modified xsi:type="dcterms:W3CDTF">2021-07-30T00:30:28Z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