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sldIdLst>
    <p:sldId id="264" r:id="rId6"/>
    <p:sldId id="256" r:id="rId7"/>
    <p:sldId id="257" r:id="rId8"/>
    <p:sldId id="258" r:id="rId9"/>
    <p:sldId id="263" r:id="rId10"/>
    <p:sldId id="260"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A5F862-84D0-42E5-968C-84A211E24610}" v="1" dt="2022-02-22T16:04:02.2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86"/>
  </p:normalViewPr>
  <p:slideViewPr>
    <p:cSldViewPr snapToGrid="0" snapToObjects="1">
      <p:cViewPr varScale="1">
        <p:scale>
          <a:sx n="51" d="100"/>
          <a:sy n="51" d="100"/>
        </p:scale>
        <p:origin x="114" y="6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SIMON" userId="NPe0lSm+sZtKlvHJXd/x7Ew69VS6ZBaSOTEeZqUxQKI=" providerId="None" clId="Web-{9DA5F862-84D0-42E5-968C-84A211E24610}"/>
    <pc:docChg chg="delSld">
      <pc:chgData name="DAVID SIMON" userId="NPe0lSm+sZtKlvHJXd/x7Ew69VS6ZBaSOTEeZqUxQKI=" providerId="None" clId="Web-{9DA5F862-84D0-42E5-968C-84A211E24610}" dt="2022-02-22T16:04:02.298" v="0"/>
      <pc:docMkLst>
        <pc:docMk/>
      </pc:docMkLst>
      <pc:sldChg chg="del">
        <pc:chgData name="DAVID SIMON" userId="NPe0lSm+sZtKlvHJXd/x7Ew69VS6ZBaSOTEeZqUxQKI=" providerId="None" clId="Web-{9DA5F862-84D0-42E5-968C-84A211E24610}" dt="2022-02-22T16:04:02.298" v="0"/>
        <pc:sldMkLst>
          <pc:docMk/>
          <pc:sldMk cId="719418793" sldId="26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38200CA-71FC-164B-B7FC-CDA6C29BB2EB}"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1491342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200CA-71FC-164B-B7FC-CDA6C29BB2EB}"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472822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200CA-71FC-164B-B7FC-CDA6C29BB2EB}"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1037053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86ACD-F9DD-4489-A4F3-00D2505088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1664004-C570-4965-92C0-346E6B875C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0F87C04-8133-43E9-B5CA-A750D93026C7}"/>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5" name="Footer Placeholder 4">
            <a:extLst>
              <a:ext uri="{FF2B5EF4-FFF2-40B4-BE49-F238E27FC236}">
                <a16:creationId xmlns:a16="http://schemas.microsoft.com/office/drawing/2014/main" id="{E18DAD69-47EE-4B92-B1E7-FEE5F0F3E0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7D1C5-F309-40CE-937A-BC69C0509989}"/>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3386746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8441B-9EF1-47B2-B3CB-6AC28B2ACD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53D9A1-DDC9-4698-8EF2-E0C16C6EF4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0CB1A7-C344-4321-887E-414FA93CA124}"/>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5" name="Footer Placeholder 4">
            <a:extLst>
              <a:ext uri="{FF2B5EF4-FFF2-40B4-BE49-F238E27FC236}">
                <a16:creationId xmlns:a16="http://schemas.microsoft.com/office/drawing/2014/main" id="{603C2C01-F96B-4151-828E-E852C35DE7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CBADEA-9945-4C16-9A57-F08C357B0D6A}"/>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2675790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38145-7332-465B-9826-C3A3CC1938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C9F096-8AB3-43FF-92E4-4F84254404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2D0E07-464B-4638-8641-896BDDE559E5}"/>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5" name="Footer Placeholder 4">
            <a:extLst>
              <a:ext uri="{FF2B5EF4-FFF2-40B4-BE49-F238E27FC236}">
                <a16:creationId xmlns:a16="http://schemas.microsoft.com/office/drawing/2014/main" id="{8EA0EBD0-375E-4B40-895F-8BC0EC3885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70933C-DCC8-43BE-BF83-534BFEDFFEFF}"/>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336698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62F07-8D06-423E-8BFD-D6262A9206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E2B84E-9ED4-4E5A-94FD-94FEFD6413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B4C827-2AD2-4D4D-8999-5199AE96798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52CC30-3E01-4BCA-93FD-B255AAD59B27}"/>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6" name="Footer Placeholder 5">
            <a:extLst>
              <a:ext uri="{FF2B5EF4-FFF2-40B4-BE49-F238E27FC236}">
                <a16:creationId xmlns:a16="http://schemas.microsoft.com/office/drawing/2014/main" id="{2810C667-0F01-4670-B819-21DB57A8DF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B88E5E-2BDF-4E0E-886F-430C70612241}"/>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3501460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A4F28-1601-4C4A-80AD-2FDFF821E3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B8545A-B43B-4869-8B9A-5CBFF22088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ABE725-2531-487B-B8E3-6EF2C0BD5C5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F2C02B-9DB8-49D3-88A4-802A068F49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0DADE11-AB64-4BEC-875B-F973433BF69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CF9E88-B55A-436C-8A88-F0C78893BC8A}"/>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8" name="Footer Placeholder 7">
            <a:extLst>
              <a:ext uri="{FF2B5EF4-FFF2-40B4-BE49-F238E27FC236}">
                <a16:creationId xmlns:a16="http://schemas.microsoft.com/office/drawing/2014/main" id="{21DE5BE1-057C-49C1-873B-76ADE8C77F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1D38D9-BF6E-4DC2-833F-DF1E835FC28A}"/>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9397825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372A2-C54D-4799-A811-1BB72773EB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2A2C4E4-DE67-47E8-91B4-8FAB46184AB0}"/>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4" name="Footer Placeholder 3">
            <a:extLst>
              <a:ext uri="{FF2B5EF4-FFF2-40B4-BE49-F238E27FC236}">
                <a16:creationId xmlns:a16="http://schemas.microsoft.com/office/drawing/2014/main" id="{5547B1C1-B7C6-4977-9300-860A239D16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15EAEF-47C9-477F-9909-65FCAF0B1905}"/>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755361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2535CE-3FFD-460E-BD2C-79FA3185C22D}"/>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3" name="Footer Placeholder 2">
            <a:extLst>
              <a:ext uri="{FF2B5EF4-FFF2-40B4-BE49-F238E27FC236}">
                <a16:creationId xmlns:a16="http://schemas.microsoft.com/office/drawing/2014/main" id="{D991C84C-DC09-413D-B2A8-5C792DE999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09FF3F-E522-446C-A890-B04A646F53A0}"/>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26950838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3EB5F-0532-44FE-9062-8472A2466D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882D3C-53D9-42FA-BB48-B4BD696EA4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CFD524-E034-44ED-A4A2-75B4BA036F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1A6EEE-99BE-475B-95A8-5F4943C57D37}"/>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6" name="Footer Placeholder 5">
            <a:extLst>
              <a:ext uri="{FF2B5EF4-FFF2-40B4-BE49-F238E27FC236}">
                <a16:creationId xmlns:a16="http://schemas.microsoft.com/office/drawing/2014/main" id="{FE5D8A9C-A9C5-4CBD-ADD8-1C0F3D78D3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1EB5F6-7D89-48B0-9B90-6300D72409BB}"/>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3578869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200CA-71FC-164B-B7FC-CDA6C29BB2EB}"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17132155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895EB-955E-4C82-8C80-D6E83A7E1C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56CA7A-31FA-47D7-B76B-D6AF380BD9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2E1DBB8-97E9-4ADE-BF4F-AF5BC6CBDC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977913-19C2-4A14-9F11-E43A13A6ECEA}"/>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6" name="Footer Placeholder 5">
            <a:extLst>
              <a:ext uri="{FF2B5EF4-FFF2-40B4-BE49-F238E27FC236}">
                <a16:creationId xmlns:a16="http://schemas.microsoft.com/office/drawing/2014/main" id="{08904994-4BE8-4854-99AC-ED2C7DDCAF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5FEB35-CB8D-405D-A587-FB9E16B0F681}"/>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1152025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7C1E0-865D-4ABB-9642-B3E2144E8C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097003-2564-4E41-9CFB-923CFC55BF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AE5B14-BA8B-4A2A-BDCE-7157CEBE7817}"/>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5" name="Footer Placeholder 4">
            <a:extLst>
              <a:ext uri="{FF2B5EF4-FFF2-40B4-BE49-F238E27FC236}">
                <a16:creationId xmlns:a16="http://schemas.microsoft.com/office/drawing/2014/main" id="{CAE72D23-B1D6-4DD6-AA49-5173C77A1B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B85736-005D-40C7-B69F-4517586E3B1C}"/>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5772837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FAF2B0-9622-451A-8639-74DF1B8DCF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942B07-943B-4F55-B97C-7E18BD0EC7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E024B0-266C-43CD-90F6-BB8CD52BD25B}"/>
              </a:ext>
            </a:extLst>
          </p:cNvPr>
          <p:cNvSpPr>
            <a:spLocks noGrp="1"/>
          </p:cNvSpPr>
          <p:nvPr>
            <p:ph type="dt" sz="half" idx="10"/>
          </p:nvPr>
        </p:nvSpPr>
        <p:spPr/>
        <p:txBody>
          <a:bodyPr/>
          <a:lstStyle/>
          <a:p>
            <a:fld id="{4F8E8792-8B6C-4F60-AA74-CD30613A741E}" type="datetimeFigureOut">
              <a:rPr lang="en-US" smtClean="0"/>
              <a:t>2/22/2022</a:t>
            </a:fld>
            <a:endParaRPr lang="en-US"/>
          </a:p>
        </p:txBody>
      </p:sp>
      <p:sp>
        <p:nvSpPr>
          <p:cNvPr id="5" name="Footer Placeholder 4">
            <a:extLst>
              <a:ext uri="{FF2B5EF4-FFF2-40B4-BE49-F238E27FC236}">
                <a16:creationId xmlns:a16="http://schemas.microsoft.com/office/drawing/2014/main" id="{BAD8FCC4-A35F-4C81-88FA-86B6792C67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B952DF-15C7-4D7B-9F3D-BC0C63BBC5DA}"/>
              </a:ext>
            </a:extLst>
          </p:cNvPr>
          <p:cNvSpPr>
            <a:spLocks noGrp="1"/>
          </p:cNvSpPr>
          <p:nvPr>
            <p:ph type="sldNum" sz="quarter" idx="12"/>
          </p:nvPr>
        </p:nvSpPr>
        <p:spPr/>
        <p:txBody>
          <a:bodyPr/>
          <a:lstStyle/>
          <a:p>
            <a:fld id="{62320083-5B1F-4216-AA2A-BA10F984378F}" type="slidenum">
              <a:rPr lang="en-US" smtClean="0"/>
              <a:t>‹#›</a:t>
            </a:fld>
            <a:endParaRPr lang="en-US"/>
          </a:p>
        </p:txBody>
      </p:sp>
    </p:spTree>
    <p:extLst>
      <p:ext uri="{BB962C8B-B14F-4D97-AF65-F5344CB8AC3E}">
        <p14:creationId xmlns:p14="http://schemas.microsoft.com/office/powerpoint/2010/main" val="3045951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8200CA-71FC-164B-B7FC-CDA6C29BB2EB}"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553379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8200CA-71FC-164B-B7FC-CDA6C29BB2EB}" type="datetimeFigureOut">
              <a:rPr lang="en-US" smtClean="0"/>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2047216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200CA-71FC-164B-B7FC-CDA6C29BB2EB}" type="datetimeFigureOut">
              <a:rPr lang="en-US" smtClean="0"/>
              <a:t>2/22/2022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581126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200CA-71FC-164B-B7FC-CDA6C29BB2EB}" type="datetimeFigureOut">
              <a:rPr lang="en-US" smtClean="0"/>
              <a:t>2/22/2022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238601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200CA-71FC-164B-B7FC-CDA6C29BB2EB}" type="datetimeFigureOut">
              <a:rPr lang="en-US" smtClean="0"/>
              <a:t>2/22/2022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828819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8200CA-71FC-164B-B7FC-CDA6C29BB2EB}" type="datetimeFigureOut">
              <a:rPr lang="en-US" smtClean="0"/>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1395292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8200CA-71FC-164B-B7FC-CDA6C29BB2EB}" type="datetimeFigureOut">
              <a:rPr lang="en-US" smtClean="0"/>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CE8F0F-18DF-544B-BB8F-B28973B53400}" type="slidenum">
              <a:rPr lang="en-US" smtClean="0"/>
              <a:t>‹#›</a:t>
            </a:fld>
            <a:endParaRPr lang="en-US"/>
          </a:p>
        </p:txBody>
      </p:sp>
    </p:spTree>
    <p:extLst>
      <p:ext uri="{BB962C8B-B14F-4D97-AF65-F5344CB8AC3E}">
        <p14:creationId xmlns:p14="http://schemas.microsoft.com/office/powerpoint/2010/main" val="166261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200CA-71FC-164B-B7FC-CDA6C29BB2EB}" type="datetimeFigureOut">
              <a:rPr lang="en-US" smtClean="0"/>
              <a:t>2/22/2022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CE8F0F-18DF-544B-BB8F-B28973B53400}" type="slidenum">
              <a:rPr lang="en-US" smtClean="0"/>
              <a:t>‹#›</a:t>
            </a:fld>
            <a:endParaRPr lang="en-US"/>
          </a:p>
        </p:txBody>
      </p:sp>
    </p:spTree>
    <p:extLst>
      <p:ext uri="{BB962C8B-B14F-4D97-AF65-F5344CB8AC3E}">
        <p14:creationId xmlns:p14="http://schemas.microsoft.com/office/powerpoint/2010/main" val="457133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A081BD-4F95-4DE3-A210-98A4A2ACCB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3E6A9BD-F330-4A51-A133-AC44757AB4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05CDFE-8B4E-43E6-B495-2FA047BDE0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8E8792-8B6C-4F60-AA74-CD30613A741E}" type="datetimeFigureOut">
              <a:rPr lang="en-US" smtClean="0"/>
              <a:t>2/22/2022</a:t>
            </a:fld>
            <a:endParaRPr lang="en-US"/>
          </a:p>
        </p:txBody>
      </p:sp>
      <p:sp>
        <p:nvSpPr>
          <p:cNvPr id="5" name="Footer Placeholder 4">
            <a:extLst>
              <a:ext uri="{FF2B5EF4-FFF2-40B4-BE49-F238E27FC236}">
                <a16:creationId xmlns:a16="http://schemas.microsoft.com/office/drawing/2014/main" id="{CA36EE33-23BE-47C0-A02B-6331013B4A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220FB2D-C17C-4127-828C-1827CAAC97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320083-5B1F-4216-AA2A-BA10F984378F}" type="slidenum">
              <a:rPr lang="en-US" smtClean="0"/>
              <a:t>‹#›</a:t>
            </a:fld>
            <a:endParaRPr lang="en-US"/>
          </a:p>
        </p:txBody>
      </p:sp>
    </p:spTree>
    <p:extLst>
      <p:ext uri="{BB962C8B-B14F-4D97-AF65-F5344CB8AC3E}">
        <p14:creationId xmlns:p14="http://schemas.microsoft.com/office/powerpoint/2010/main" val="3812721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C416E7D-1B31-4E40-9D74-523E1FFA4724}"/>
              </a:ext>
            </a:extLst>
          </p:cNvPr>
          <p:cNvGrpSpPr/>
          <p:nvPr/>
        </p:nvGrpSpPr>
        <p:grpSpPr>
          <a:xfrm>
            <a:off x="574524" y="379990"/>
            <a:ext cx="6602649" cy="6276307"/>
            <a:chOff x="574524" y="379990"/>
            <a:chExt cx="6602649" cy="6276307"/>
          </a:xfrm>
        </p:grpSpPr>
        <p:pic>
          <p:nvPicPr>
            <p:cNvPr id="1027" name="Picture 23">
              <a:extLst>
                <a:ext uri="{FF2B5EF4-FFF2-40B4-BE49-F238E27FC236}">
                  <a16:creationId xmlns:a16="http://schemas.microsoft.com/office/drawing/2014/main" id="{FD6D179C-40A0-401E-A249-F492C3E3C5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327"/>
            <a:stretch>
              <a:fillRect/>
            </a:stretch>
          </p:blipFill>
          <p:spPr bwMode="auto">
            <a:xfrm>
              <a:off x="1722254" y="1788493"/>
              <a:ext cx="938326" cy="10028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687238B-94DB-4D79-9C61-2C9CC493E1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3462" y="1780340"/>
              <a:ext cx="1055617" cy="1010972"/>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7">
              <a:extLst>
                <a:ext uri="{FF2B5EF4-FFF2-40B4-BE49-F238E27FC236}">
                  <a16:creationId xmlns:a16="http://schemas.microsoft.com/office/drawing/2014/main" id="{C2C9155F-9B69-4666-B832-3444036602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9733" y="1902635"/>
              <a:ext cx="1385497" cy="88867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3CB4A20-9642-48CB-B6F3-E9091D328E9C}"/>
                </a:ext>
              </a:extLst>
            </p:cNvPr>
            <p:cNvSpPr>
              <a:spLocks noChangeArrowheads="1"/>
            </p:cNvSpPr>
            <p:nvPr/>
          </p:nvSpPr>
          <p:spPr bwMode="auto">
            <a:xfrm>
              <a:off x="744041" y="379990"/>
              <a:ext cx="6081443"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Advanced Manufacturing and Integrated Photonics Certificate Program (AMIP)</a:t>
              </a:r>
              <a:endParaRPr kumimoji="0" lang="en-US" alt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 name="Rectangle 5">
              <a:extLst>
                <a:ext uri="{FF2B5EF4-FFF2-40B4-BE49-F238E27FC236}">
                  <a16:creationId xmlns:a16="http://schemas.microsoft.com/office/drawing/2014/main" id="{B5439A4F-844D-47C3-BD4E-9FFC457F6C61}"/>
                </a:ext>
              </a:extLst>
            </p:cNvPr>
            <p:cNvSpPr>
              <a:spLocks noChangeArrowheads="1"/>
            </p:cNvSpPr>
            <p:nvPr/>
          </p:nvSpPr>
          <p:spPr bwMode="auto">
            <a:xfrm>
              <a:off x="574524" y="2717976"/>
              <a:ext cx="660264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Developed by Stonehill College and Bridgewater State University, in cooperation with the Initiative for Knowledge and Innovation in Manufacturing at MIT, with funding from the Office of Naval Research (grant # N00014-18-1-2890)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All materials may be freely used, reproduced, and adapted, provided that credit is properly attributed to the AMIP consortium and to the specific author of this course module.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1" name="Rectangle 10">
              <a:extLst>
                <a:ext uri="{FF2B5EF4-FFF2-40B4-BE49-F238E27FC236}">
                  <a16:creationId xmlns:a16="http://schemas.microsoft.com/office/drawing/2014/main" id="{E0B8699E-D7EF-496B-A48D-889E3E51AE8E}"/>
                </a:ext>
              </a:extLst>
            </p:cNvPr>
            <p:cNvSpPr>
              <a:spLocks noChangeArrowheads="1"/>
            </p:cNvSpPr>
            <p:nvPr/>
          </p:nvSpPr>
          <p:spPr bwMode="auto">
            <a:xfrm>
              <a:off x="626370" y="4440306"/>
              <a:ext cx="6154803"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Course module: Tools and Testing Equipment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sng" strike="noStrike" kern="1200" cap="none" spc="0" normalizeH="0" baseline="0" noProof="0" dirty="0">
                  <a:ln>
                    <a:noFill/>
                  </a:ln>
                  <a:solidFill>
                    <a:prstClr val="black"/>
                  </a:solidFill>
                  <a:effectLst/>
                  <a:uLnTx/>
                  <a:uFillTx/>
                  <a:latin typeface="Calibri" panose="020F0502020204030204"/>
                  <a:ea typeface="+mn-ea"/>
                  <a:cs typeface="Times New Roman" panose="02020603050405020304" pitchFamily="18" charset="0"/>
                </a:rPr>
                <a:t>Topic 1</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Calibri" panose="020F0502020204030204"/>
                  <a:ea typeface="+mn-ea"/>
                  <a:cs typeface="Times New Roman" panose="02020603050405020304" pitchFamily="18" charset="0"/>
                </a:rPr>
                <a:t>Topic title: Overview, Safety, &amp; Measurement 		Basics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Calibri" panose="020F0502020204030204"/>
                  <a:ea typeface="+mn-ea"/>
                  <a:cs typeface="Times New Roman" panose="02020603050405020304" pitchFamily="18" charset="0"/>
                </a:rPr>
                <a:t>Author: Bruno Nosiglia</a:t>
              </a:r>
              <a:endParaRPr kumimoji="0" lang="en-US" alt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spTree>
    <p:extLst>
      <p:ext uri="{BB962C8B-B14F-4D97-AF65-F5344CB8AC3E}">
        <p14:creationId xmlns:p14="http://schemas.microsoft.com/office/powerpoint/2010/main" val="549730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257299"/>
            <a:ext cx="9144000" cy="1321329"/>
          </a:xfrm>
        </p:spPr>
        <p:txBody>
          <a:bodyPr>
            <a:normAutofit fontScale="90000"/>
          </a:bodyPr>
          <a:lstStyle/>
          <a:p>
            <a:br>
              <a:rPr lang="en-US" dirty="0"/>
            </a:br>
            <a:r>
              <a:rPr lang="en-US" b="1" dirty="0"/>
              <a:t>Lab Safety Training</a:t>
            </a:r>
          </a:p>
        </p:txBody>
      </p:sp>
      <p:sp>
        <p:nvSpPr>
          <p:cNvPr id="3" name="Subtitle 2"/>
          <p:cNvSpPr>
            <a:spLocks noGrp="1"/>
          </p:cNvSpPr>
          <p:nvPr>
            <p:ph type="subTitle" idx="1"/>
          </p:nvPr>
        </p:nvSpPr>
        <p:spPr>
          <a:xfrm>
            <a:off x="1524000" y="3077107"/>
            <a:ext cx="9144000" cy="1655762"/>
          </a:xfrm>
        </p:spPr>
        <p:txBody>
          <a:bodyPr>
            <a:noAutofit/>
          </a:bodyPr>
          <a:lstStyle/>
          <a:p>
            <a:endParaRPr lang="en-US" sz="2000" dirty="0"/>
          </a:p>
          <a:p>
            <a:pPr algn="just"/>
            <a:r>
              <a:rPr lang="en-US" sz="2000" dirty="0"/>
              <a:t>Lab facilities contain equipment and materials that may present certain hazards.  This safety training presentation is to make you aware of potential hazards and minimize associated risks.</a:t>
            </a:r>
          </a:p>
          <a:p>
            <a:pPr algn="just"/>
            <a:endParaRPr lang="en-US" sz="2000" dirty="0"/>
          </a:p>
          <a:p>
            <a:pPr algn="just"/>
            <a:r>
              <a:rPr lang="en-US" sz="2000" dirty="0"/>
              <a:t>This training is a requirement for this program, and compliance with lab safety rules and policies is required to be eligible to work in the lab, remain in the course, and  to complete the AMIP program.</a:t>
            </a:r>
          </a:p>
        </p:txBody>
      </p:sp>
    </p:spTree>
    <p:extLst>
      <p:ext uri="{BB962C8B-B14F-4D97-AF65-F5344CB8AC3E}">
        <p14:creationId xmlns:p14="http://schemas.microsoft.com/office/powerpoint/2010/main" val="780828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Lab Safety</a:t>
            </a:r>
          </a:p>
        </p:txBody>
      </p:sp>
      <p:sp>
        <p:nvSpPr>
          <p:cNvPr id="3" name="Content Placeholder 2"/>
          <p:cNvSpPr>
            <a:spLocks noGrp="1"/>
          </p:cNvSpPr>
          <p:nvPr>
            <p:ph idx="1"/>
          </p:nvPr>
        </p:nvSpPr>
        <p:spPr>
          <a:xfrm>
            <a:off x="838200" y="4430648"/>
            <a:ext cx="10515600" cy="2052108"/>
          </a:xfrm>
        </p:spPr>
        <p:txBody>
          <a:bodyPr>
            <a:normAutofit fontScale="70000" lnSpcReduction="20000"/>
          </a:bodyPr>
          <a:lstStyle/>
          <a:p>
            <a:pPr marL="0" indent="0">
              <a:buNone/>
            </a:pPr>
            <a:r>
              <a:rPr lang="en-US" b="1" dirty="0"/>
              <a:t>Outline</a:t>
            </a:r>
          </a:p>
          <a:p>
            <a:r>
              <a:rPr lang="en-US" dirty="0"/>
              <a:t>General Lab Safety</a:t>
            </a:r>
          </a:p>
          <a:p>
            <a:r>
              <a:rPr lang="en-US" dirty="0"/>
              <a:t>COVID-19</a:t>
            </a:r>
          </a:p>
          <a:p>
            <a:r>
              <a:rPr lang="en-US" dirty="0"/>
              <a:t>Fire Safety</a:t>
            </a:r>
          </a:p>
          <a:p>
            <a:r>
              <a:rPr lang="en-US" dirty="0"/>
              <a:t>Eye protection</a:t>
            </a:r>
          </a:p>
          <a:p>
            <a:r>
              <a:rPr lang="en-US" dirty="0"/>
              <a:t>Emergency Contacts	</a:t>
            </a:r>
          </a:p>
        </p:txBody>
      </p:sp>
      <p:sp>
        <p:nvSpPr>
          <p:cNvPr id="4" name="TextBox 3"/>
          <p:cNvSpPr txBox="1"/>
          <p:nvPr/>
        </p:nvSpPr>
        <p:spPr>
          <a:xfrm>
            <a:off x="838200" y="1690688"/>
            <a:ext cx="10896600" cy="1015663"/>
          </a:xfrm>
          <a:prstGeom prst="rect">
            <a:avLst/>
          </a:prstGeom>
          <a:noFill/>
        </p:spPr>
        <p:txBody>
          <a:bodyPr wrap="square" rtlCol="0">
            <a:spAutoFit/>
          </a:bodyPr>
          <a:lstStyle/>
          <a:p>
            <a:pPr algn="just"/>
            <a:r>
              <a:rPr lang="en-US" sz="2000" dirty="0"/>
              <a:t>You are required to observe lab safety rules at all times. Violation of safety rules may result in you being required to leave the facility and could result in dismissal from the course and the AMIP Program. If there is doubt about lab safety, ask your instructor.</a:t>
            </a:r>
          </a:p>
        </p:txBody>
      </p:sp>
      <p:sp>
        <p:nvSpPr>
          <p:cNvPr id="5" name="TextBox 4"/>
          <p:cNvSpPr txBox="1"/>
          <p:nvPr/>
        </p:nvSpPr>
        <p:spPr>
          <a:xfrm>
            <a:off x="838200" y="3172052"/>
            <a:ext cx="10761133" cy="830997"/>
          </a:xfrm>
          <a:prstGeom prst="rect">
            <a:avLst/>
          </a:prstGeom>
          <a:noFill/>
        </p:spPr>
        <p:txBody>
          <a:bodyPr wrap="square" rtlCol="0">
            <a:spAutoFit/>
          </a:bodyPr>
          <a:lstStyle/>
          <a:p>
            <a:r>
              <a:rPr lang="en-US" sz="2800" b="1" u="sng" dirty="0"/>
              <a:t>Be Mindful. </a:t>
            </a:r>
            <a:r>
              <a:rPr lang="en-US" sz="2000" dirty="0"/>
              <a:t>Remember that your actions may immediately affect you and those around you, as well as anyone who uses the laboratory after you.</a:t>
            </a:r>
          </a:p>
        </p:txBody>
      </p:sp>
    </p:spTree>
    <p:extLst>
      <p:ext uri="{BB962C8B-B14F-4D97-AF65-F5344CB8AC3E}">
        <p14:creationId xmlns:p14="http://schemas.microsoft.com/office/powerpoint/2010/main" val="183339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General Lab Safety</a:t>
            </a:r>
          </a:p>
        </p:txBody>
      </p:sp>
      <p:sp>
        <p:nvSpPr>
          <p:cNvPr id="3" name="Content Placeholder 2"/>
          <p:cNvSpPr>
            <a:spLocks noGrp="1"/>
          </p:cNvSpPr>
          <p:nvPr>
            <p:ph idx="1"/>
          </p:nvPr>
        </p:nvSpPr>
        <p:spPr>
          <a:xfrm>
            <a:off x="397565" y="1431235"/>
            <a:ext cx="10956235" cy="4745728"/>
          </a:xfrm>
        </p:spPr>
        <p:txBody>
          <a:bodyPr>
            <a:normAutofit lnSpcReduction="10000"/>
          </a:bodyPr>
          <a:lstStyle/>
          <a:p>
            <a:r>
              <a:rPr lang="en-US" dirty="0"/>
              <a:t>Do not use any instruments in the lab or classroom unless specifically trained and authorized by your instructor or laboratory staff.</a:t>
            </a:r>
          </a:p>
          <a:p>
            <a:pPr lvl="1"/>
            <a:r>
              <a:rPr lang="en-US" dirty="0"/>
              <a:t>You will receive training on any equipment necessary to complete your course.</a:t>
            </a:r>
          </a:p>
          <a:p>
            <a:pPr lvl="1"/>
            <a:r>
              <a:rPr lang="en-US" dirty="0"/>
              <a:t>X-Ray Diffractometer has been certified and does not produce measureable X-Ray radiation outside the enclosure.</a:t>
            </a:r>
          </a:p>
          <a:p>
            <a:r>
              <a:rPr lang="en-US" dirty="0"/>
              <a:t>In the event of a liquid spill, inform the instructor or lab staff so it can be properly cleaned up to avoid a slip hazard.</a:t>
            </a:r>
          </a:p>
          <a:p>
            <a:r>
              <a:rPr lang="en-US" dirty="0"/>
              <a:t>For serious injuries or medical emergencies, call 911 or campus police at  (xxx) xxx-</a:t>
            </a:r>
            <a:r>
              <a:rPr lang="en-US" dirty="0" err="1"/>
              <a:t>xxxx</a:t>
            </a:r>
            <a:r>
              <a:rPr lang="en-US" dirty="0"/>
              <a:t>.</a:t>
            </a:r>
          </a:p>
          <a:p>
            <a:r>
              <a:rPr lang="en-US" dirty="0"/>
              <a:t>In the event of minor scrapes or cuts, a First Aid kit is available.</a:t>
            </a:r>
          </a:p>
          <a:p>
            <a:r>
              <a:rPr lang="en-US" dirty="0"/>
              <a:t>If needed, students could contact the Health Center.</a:t>
            </a:r>
          </a:p>
        </p:txBody>
      </p:sp>
    </p:spTree>
    <p:extLst>
      <p:ext uri="{BB962C8B-B14F-4D97-AF65-F5344CB8AC3E}">
        <p14:creationId xmlns:p14="http://schemas.microsoft.com/office/powerpoint/2010/main" val="875755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Lab Safety Policies</a:t>
            </a:r>
          </a:p>
        </p:txBody>
      </p:sp>
      <p:sp>
        <p:nvSpPr>
          <p:cNvPr id="3" name="Content Placeholder 2"/>
          <p:cNvSpPr>
            <a:spLocks noGrp="1"/>
          </p:cNvSpPr>
          <p:nvPr>
            <p:ph idx="1"/>
          </p:nvPr>
        </p:nvSpPr>
        <p:spPr/>
        <p:txBody>
          <a:bodyPr/>
          <a:lstStyle/>
          <a:p>
            <a:r>
              <a:rPr lang="en-US" dirty="0"/>
              <a:t>No open-toe shoes</a:t>
            </a:r>
          </a:p>
          <a:p>
            <a:r>
              <a:rPr lang="en-US" dirty="0"/>
              <a:t>No loose-fitting, dangling clothing</a:t>
            </a:r>
          </a:p>
          <a:p>
            <a:r>
              <a:rPr lang="en-US" altLang="en-US" dirty="0">
                <a:latin typeface="Cambria" panose="02040503050406030204" pitchFamily="18" charset="0"/>
              </a:rPr>
              <a:t>Be sure your midriff is covered</a:t>
            </a:r>
          </a:p>
          <a:p>
            <a:r>
              <a:rPr lang="en-US" dirty="0">
                <a:latin typeface="Cambria" panose="02040503050406030204" pitchFamily="18" charset="0"/>
              </a:rPr>
              <a:t>Tie long hair back</a:t>
            </a:r>
            <a:endParaRPr lang="en-US" dirty="0"/>
          </a:p>
          <a:p>
            <a:r>
              <a:rPr lang="en-US" dirty="0"/>
              <a:t>No food or drink in the lab or classroom, or put anything in your mouth</a:t>
            </a:r>
          </a:p>
          <a:p>
            <a:pPr lvl="1"/>
            <a:r>
              <a:rPr lang="en-US" dirty="0"/>
              <a:t>You can eat or drink outside or in the entry area near the front door</a:t>
            </a:r>
          </a:p>
          <a:p>
            <a:r>
              <a:rPr lang="en-US" dirty="0"/>
              <a:t>Additional policies may be added during the semester</a:t>
            </a:r>
          </a:p>
          <a:p>
            <a:endParaRPr lang="en-US" dirty="0"/>
          </a:p>
          <a:p>
            <a:endParaRPr lang="en-US" dirty="0"/>
          </a:p>
        </p:txBody>
      </p:sp>
    </p:spTree>
    <p:extLst>
      <p:ext uri="{BB962C8B-B14F-4D97-AF65-F5344CB8AC3E}">
        <p14:creationId xmlns:p14="http://schemas.microsoft.com/office/powerpoint/2010/main" val="20972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Eye Protection</a:t>
            </a:r>
          </a:p>
        </p:txBody>
      </p:sp>
      <p:sp>
        <p:nvSpPr>
          <p:cNvPr id="3" name="Content Placeholder 2"/>
          <p:cNvSpPr>
            <a:spLocks noGrp="1"/>
          </p:cNvSpPr>
          <p:nvPr>
            <p:ph idx="1"/>
          </p:nvPr>
        </p:nvSpPr>
        <p:spPr/>
        <p:txBody>
          <a:bodyPr>
            <a:normAutofit lnSpcReduction="10000"/>
          </a:bodyPr>
          <a:lstStyle/>
          <a:p>
            <a:r>
              <a:rPr lang="en-US" dirty="0"/>
              <a:t>Safety glasses (provided) are required in the following cases:</a:t>
            </a:r>
          </a:p>
          <a:p>
            <a:pPr lvl="1"/>
            <a:r>
              <a:rPr lang="en-US" dirty="0"/>
              <a:t>Any time you are operating drill, milling machines, or saws.</a:t>
            </a:r>
          </a:p>
          <a:p>
            <a:pPr lvl="1"/>
            <a:r>
              <a:rPr lang="en-US" dirty="0"/>
              <a:t>Any time you are within 6 feet of such machines while they are operating.</a:t>
            </a:r>
          </a:p>
          <a:p>
            <a:pPr lvl="1"/>
            <a:r>
              <a:rPr lang="en-US" dirty="0"/>
              <a:t>Any time you are directed by your instructor or lab staff to wear safety glasses.</a:t>
            </a:r>
          </a:p>
          <a:p>
            <a:pPr lvl="1"/>
            <a:endParaRPr lang="en-US" dirty="0"/>
          </a:p>
          <a:p>
            <a:r>
              <a:rPr lang="en-US" dirty="0"/>
              <a:t>Laser safety:</a:t>
            </a:r>
          </a:p>
          <a:p>
            <a:pPr lvl="1"/>
            <a:r>
              <a:rPr lang="en-US" dirty="0"/>
              <a:t>The main lab includes Class-I lasers which are fully enclosed and do not present a hazard.</a:t>
            </a:r>
          </a:p>
          <a:p>
            <a:pPr lvl="1"/>
            <a:r>
              <a:rPr lang="en-US" dirty="0"/>
              <a:t>Classrooms with optical equipment may contain Class-IV lasers. Do not enter these rooms without proper training and proper laser eye protection. A red light above the door indicates that lasers are operating inside the rooms.</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83922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Emergency Contacts</a:t>
            </a:r>
          </a:p>
        </p:txBody>
      </p:sp>
      <p:sp>
        <p:nvSpPr>
          <p:cNvPr id="3" name="Content Placeholder 2"/>
          <p:cNvSpPr>
            <a:spLocks noGrp="1"/>
          </p:cNvSpPr>
          <p:nvPr>
            <p:ph idx="1"/>
          </p:nvPr>
        </p:nvSpPr>
        <p:spPr/>
        <p:txBody>
          <a:bodyPr/>
          <a:lstStyle/>
          <a:p>
            <a:r>
              <a:rPr lang="en-US" dirty="0"/>
              <a:t>In the event of emergency, contact campus police at  (xxx) xxx-</a:t>
            </a:r>
            <a:r>
              <a:rPr lang="en-US" dirty="0" err="1"/>
              <a:t>xxxx</a:t>
            </a:r>
            <a:r>
              <a:rPr lang="en-US" dirty="0"/>
              <a:t> or 911.</a:t>
            </a:r>
          </a:p>
          <a:p>
            <a:endParaRPr lang="en-US" dirty="0"/>
          </a:p>
          <a:p>
            <a:r>
              <a:rPr lang="en-US" dirty="0"/>
              <a:t>Alternate contacts:</a:t>
            </a:r>
          </a:p>
          <a:p>
            <a:pPr lvl="1"/>
            <a:r>
              <a:rPr lang="en-US" dirty="0"/>
              <a:t>Lab Manager:  (xxx) xxx-</a:t>
            </a:r>
            <a:r>
              <a:rPr lang="en-US" dirty="0" err="1"/>
              <a:t>xxxx</a:t>
            </a:r>
            <a:endParaRPr lang="en-US" dirty="0"/>
          </a:p>
          <a:p>
            <a:pPr lvl="1"/>
            <a:r>
              <a:rPr lang="en-US" dirty="0"/>
              <a:t>Professor: (xxx) xxx-</a:t>
            </a:r>
            <a:r>
              <a:rPr lang="en-US" dirty="0" err="1"/>
              <a:t>xxxx</a:t>
            </a:r>
            <a:endParaRPr lang="en-US" dirty="0"/>
          </a:p>
        </p:txBody>
      </p:sp>
    </p:spTree>
    <p:extLst>
      <p:ext uri="{BB962C8B-B14F-4D97-AF65-F5344CB8AC3E}">
        <p14:creationId xmlns:p14="http://schemas.microsoft.com/office/powerpoint/2010/main" val="4701775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54738253FE07A47A7265AF5EADE21F2" ma:contentTypeVersion="14" ma:contentTypeDescription="Create a new document." ma:contentTypeScope="" ma:versionID="c506fb5151dd6252967193a183c32dba">
  <xsd:schema xmlns:xsd="http://www.w3.org/2001/XMLSchema" xmlns:xs="http://www.w3.org/2001/XMLSchema" xmlns:p="http://schemas.microsoft.com/office/2006/metadata/properties" xmlns:ns1="http://schemas.microsoft.com/sharepoint/v3" xmlns:ns2="526ab448-3623-431b-b578-054c8f4973c7" xmlns:ns3="bfc7b695-74e3-4e03-a04b-ffb3ad870ba3" targetNamespace="http://schemas.microsoft.com/office/2006/metadata/properties" ma:root="true" ma:fieldsID="0260c255438fe58aa2ad153d7f5d49b7" ns1:_="" ns2:_="" ns3:_="">
    <xsd:import namespace="http://schemas.microsoft.com/sharepoint/v3"/>
    <xsd:import namespace="526ab448-3623-431b-b578-054c8f4973c7"/>
    <xsd:import namespace="bfc7b695-74e3-4e03-a04b-ffb3ad870ba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1:_ip_UnifiedCompliancePolicyProperties" minOccurs="0"/>
                <xsd:element ref="ns1:_ip_UnifiedCompliancePolicyUIAc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6ab448-3623-431b-b578-054c8f497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fc7b695-74e3-4e03-a04b-ffb3ad870ba3"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E887DE-7FA6-419A-97E8-956FE39460D9}">
  <ds:schemaRef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e2e57b48-1b56-42af-9b0d-25f9cb57eb07"/>
    <ds:schemaRef ds:uri="http://schemas.microsoft.com/office/infopath/2007/PartnerControls"/>
    <ds:schemaRef ds:uri="66554109-a8ae-47d9-a991-6e3351eecf14"/>
    <ds:schemaRef ds:uri="http://www.w3.org/XML/1998/namespace"/>
    <ds:schemaRef ds:uri="http://schemas.microsoft.com/sharepoint/v3"/>
  </ds:schemaRefs>
</ds:datastoreItem>
</file>

<file path=customXml/itemProps2.xml><?xml version="1.0" encoding="utf-8"?>
<ds:datastoreItem xmlns:ds="http://schemas.openxmlformats.org/officeDocument/2006/customXml" ds:itemID="{9198A441-4605-451D-9589-CE52701916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6ab448-3623-431b-b578-054c8f4973c7"/>
    <ds:schemaRef ds:uri="bfc7b695-74e3-4e03-a04b-ffb3ad870b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6BBB7-A575-46F9-9C9F-8DEC1E4328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1567</TotalTime>
  <Words>682</Words>
  <Application>Microsoft Office PowerPoint</Application>
  <PresentationFormat>Widescreen</PresentationFormat>
  <Paragraphs>59</Paragraphs>
  <Slides>7</Slides>
  <Notes>0</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1_Office Theme</vt:lpstr>
      <vt:lpstr>PowerPoint Presentation</vt:lpstr>
      <vt:lpstr> Lab Safety Training</vt:lpstr>
      <vt:lpstr>Lab Safety</vt:lpstr>
      <vt:lpstr>General Lab Safety</vt:lpstr>
      <vt:lpstr>Lab Safety Policies</vt:lpstr>
      <vt:lpstr>Eye Protection</vt:lpstr>
      <vt:lpstr>Emergency Contacts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LEAP  @Stonehill Lab Safety Training</dc:title>
  <dc:creator>Microsoft Office User</dc:creator>
  <cp:lastModifiedBy>Simon, David S</cp:lastModifiedBy>
  <cp:revision>24</cp:revision>
  <dcterms:created xsi:type="dcterms:W3CDTF">2020-08-20T14:34:01Z</dcterms:created>
  <dcterms:modified xsi:type="dcterms:W3CDTF">2022-02-22T16:04:02Z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0x010100854738253FE07A47A7265AF5EADE21F2</vt:lpwstr>
  </property>
</Properties>
</file>