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0.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sldIdLst>
    <p:sldId id="268" r:id="rId3"/>
    <p:sldId id="256" r:id="rId4"/>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customXml" Target="../customXml/item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D397D-D10A-4A43-9127-A5D75AAD35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D874807-001D-4603-87E4-4586EAA984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3DF14AF-A568-4BE6-90F6-93D476025DD7}"/>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a:extLst>
              <a:ext uri="{FF2B5EF4-FFF2-40B4-BE49-F238E27FC236}">
                <a16:creationId xmlns:a16="http://schemas.microsoft.com/office/drawing/2014/main" id="{5F0B3B43-7191-4AAE-B09B-CE9988AAD6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AF4E6D-01BF-4765-A9E6-4820FCE10659}"/>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850495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A85E3-66F6-4B00-BA02-C2591C78C6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8727692-015E-46A0-8BC3-60D1FD2450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BB5CEA-3007-4087-9855-350DF96BB82C}"/>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a:extLst>
              <a:ext uri="{FF2B5EF4-FFF2-40B4-BE49-F238E27FC236}">
                <a16:creationId xmlns:a16="http://schemas.microsoft.com/office/drawing/2014/main" id="{84AF6AA7-EFE6-44C2-89A8-3C1091A7DB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6F9631-B17E-4BB6-9706-00F7551F9C2D}"/>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1024537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669CD04-319F-4237-89D1-7BA07F7492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34E6DBE-5714-4166-B7A2-2B68843EA5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D50E48-AFD2-44FE-848F-F5D6A60D3675}"/>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a:extLst>
              <a:ext uri="{FF2B5EF4-FFF2-40B4-BE49-F238E27FC236}">
                <a16:creationId xmlns:a16="http://schemas.microsoft.com/office/drawing/2014/main" id="{1300693B-F698-4B41-BF96-D8CE14F3FF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FD7289-8CD0-464E-AED6-4F98C9B7F86F}"/>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840786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551350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40061531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937879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1247919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6458AC-8137-496C-B30A-E9D7E61188DD}" type="datetimeFigureOut">
              <a:rPr lang="en-US" smtClean="0"/>
              <a:t>7/30/2021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17508457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6458AC-8137-496C-B30A-E9D7E61188DD}" type="datetimeFigureOut">
              <a:rPr lang="en-US" smtClean="0"/>
              <a:t>7/30/2021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294430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6458AC-8137-496C-B30A-E9D7E61188DD}" type="datetimeFigureOut">
              <a:rPr lang="en-US" smtClean="0"/>
              <a:t>7/30/2021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49661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4220341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D2360-E16C-46E5-836F-177E93DA85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5A0F90-204A-4B94-B7A9-FA4DD7AB00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36956-A4DC-4515-B681-1B315785E539}"/>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a:extLst>
              <a:ext uri="{FF2B5EF4-FFF2-40B4-BE49-F238E27FC236}">
                <a16:creationId xmlns:a16="http://schemas.microsoft.com/office/drawing/2014/main" id="{41B4A38E-7C6F-427F-956A-62FB26A79B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939047-F47A-49A7-A2F0-A6D6D7BEBD3E}"/>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12202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958947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7978872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9131560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2800F-20FD-49E1-8188-B62B0B315C2B}"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1765639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4178401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86458AC-8137-496C-B30A-E9D7E61188DD}" type="datetimeFigureOut">
              <a:rPr lang="en-US" smtClean="0"/>
              <a:t>7/30/2021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4746658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86458AC-8137-496C-B30A-E9D7E61188DD}" type="datetimeFigureOut">
              <a:rPr lang="en-US" smtClean="0"/>
              <a:t>7/30/2021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5895472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995192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499569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468C1-3F99-46B8-94D0-1B14663759E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CB8616A-1026-420E-99D8-026CEF49BA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17DA44-8016-43BA-A253-2737B1F1FF25}"/>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5" name="Footer Placeholder 4">
            <a:extLst>
              <a:ext uri="{FF2B5EF4-FFF2-40B4-BE49-F238E27FC236}">
                <a16:creationId xmlns:a16="http://schemas.microsoft.com/office/drawing/2014/main" id="{84B9B107-37F3-474B-BC46-4C2657A6C3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C4F965-9453-47CD-A013-C13A242C02FE}"/>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094541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17D65-1846-49AD-80ED-CAEB6C15C8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49A6D8-9AF5-42A2-87E4-58F6AB08434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B5ED51-5680-4AAC-9A48-44B87667A4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8B8B819-D825-4E3B-8448-C88071CCCD1F}"/>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a:extLst>
              <a:ext uri="{FF2B5EF4-FFF2-40B4-BE49-F238E27FC236}">
                <a16:creationId xmlns:a16="http://schemas.microsoft.com/office/drawing/2014/main" id="{0B15B71A-2065-4ED7-B14F-8488F2CC94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88FE43-B1D4-49E1-AE3D-C53A6F2B8B93}"/>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148903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1A1E-BA97-489C-A80A-18B768B14B5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D07DF41-8852-41C8-8AD9-FB8E3F1C36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4267FF-5EEB-462D-8EB2-BE119A7EEB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B84A3D-C806-4E47-A568-BAA680260F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275B96-0572-4A17-BBAE-C497024D2C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8B7885-3091-49DC-A613-61EB085CE0A2}"/>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8" name="Footer Placeholder 7">
            <a:extLst>
              <a:ext uri="{FF2B5EF4-FFF2-40B4-BE49-F238E27FC236}">
                <a16:creationId xmlns:a16="http://schemas.microsoft.com/office/drawing/2014/main" id="{4682766C-419D-49E8-B66C-C89E6208AAF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F441E3-7068-496B-9071-A02C435CADE1}"/>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724238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4FB17-91BD-4A11-B0C9-82CEBD4B06B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106003-D7EB-48F9-8533-D657DFE3C038}"/>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4" name="Footer Placeholder 3">
            <a:extLst>
              <a:ext uri="{FF2B5EF4-FFF2-40B4-BE49-F238E27FC236}">
                <a16:creationId xmlns:a16="http://schemas.microsoft.com/office/drawing/2014/main" id="{335C59AF-04F9-49C0-87FD-6B533CECD01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6D23485-4920-44DA-A1EF-A5B5C270122F}"/>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618479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DD7A1F-C755-4081-A9CD-3C176EE0D6EC}"/>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3" name="Footer Placeholder 2">
            <a:extLst>
              <a:ext uri="{FF2B5EF4-FFF2-40B4-BE49-F238E27FC236}">
                <a16:creationId xmlns:a16="http://schemas.microsoft.com/office/drawing/2014/main" id="{5F236F36-1870-4861-9103-B7C88D61AB7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23AA9F-09C0-427A-AA2F-5FD8D8FABC21}"/>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05286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69309-08CC-4AB8-921B-2EED58CAD2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E38DE76-3317-4AE5-8735-FFE38375FC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FF9E08-44FB-4642-B419-D4531DA86A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764328-F909-44BB-A89A-C7B18C71A19F}"/>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a:extLst>
              <a:ext uri="{FF2B5EF4-FFF2-40B4-BE49-F238E27FC236}">
                <a16:creationId xmlns:a16="http://schemas.microsoft.com/office/drawing/2014/main" id="{04E92D4D-2C45-4994-9A55-30574A7CE3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AC3AF0-0BBF-4CB0-9594-1F8EEF53DE1B}"/>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235645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2A629-315C-4131-8A70-7D87A23987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B96D1D3-8C4E-48A8-A856-2444862A13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438D9C-5720-4E9C-BCFC-2E6FB179D9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D127CD-CBC2-45A9-BCD0-28493C4AEE90}"/>
              </a:ext>
            </a:extLst>
          </p:cNvPr>
          <p:cNvSpPr>
            <a:spLocks noGrp="1"/>
          </p:cNvSpPr>
          <p:nvPr>
            <p:ph type="dt" sz="half" idx="10"/>
          </p:nvPr>
        </p:nvSpPr>
        <p:spPr/>
        <p:txBody>
          <a:bodyPr/>
          <a:lstStyle/>
          <a:p>
            <a:fld id="{F86458AC-8137-496C-B30A-E9D7E61188DD}" type="datetimeFigureOut">
              <a:rPr lang="en-US" smtClean="0"/>
              <a:t>7/30/2021</a:t>
            </a:fld>
            <a:endParaRPr lang="en-US"/>
          </a:p>
        </p:txBody>
      </p:sp>
      <p:sp>
        <p:nvSpPr>
          <p:cNvPr id="6" name="Footer Placeholder 5">
            <a:extLst>
              <a:ext uri="{FF2B5EF4-FFF2-40B4-BE49-F238E27FC236}">
                <a16:creationId xmlns:a16="http://schemas.microsoft.com/office/drawing/2014/main" id="{AAE1E994-3248-4EB6-B933-DF8556E561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098B5D-A9A1-467C-BDD1-C3A862D1C0C0}"/>
              </a:ext>
            </a:extLst>
          </p:cNvPr>
          <p:cNvSpPr>
            <a:spLocks noGrp="1"/>
          </p:cNvSpPr>
          <p:nvPr>
            <p:ph type="sldNum" sz="quarter" idx="12"/>
          </p:nvPr>
        </p:nvSpPr>
        <p:spPr/>
        <p:txBody>
          <a:bodyPr/>
          <a:lstStyle/>
          <a:p>
            <a:fld id="{2682800F-20FD-49E1-8188-B62B0B315C2B}" type="slidenum">
              <a:rPr lang="en-US" smtClean="0"/>
              <a:t>‹#›</a:t>
            </a:fld>
            <a:endParaRPr lang="en-US"/>
          </a:p>
        </p:txBody>
      </p:sp>
    </p:spTree>
    <p:extLst>
      <p:ext uri="{BB962C8B-B14F-4D97-AF65-F5344CB8AC3E}">
        <p14:creationId xmlns:p14="http://schemas.microsoft.com/office/powerpoint/2010/main" val="3310886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F267A8-8178-4D18-A942-0118EC73E0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1002D4-70BF-4728-9DC9-113B01F930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D83FFF-471D-4D59-89DD-4A1CC3223A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458AC-8137-496C-B30A-E9D7E61188DD}" type="datetimeFigureOut">
              <a:rPr lang="en-US" smtClean="0"/>
              <a:t>7/30/2021</a:t>
            </a:fld>
            <a:endParaRPr lang="en-US"/>
          </a:p>
        </p:txBody>
      </p:sp>
      <p:sp>
        <p:nvSpPr>
          <p:cNvPr id="5" name="Footer Placeholder 4">
            <a:extLst>
              <a:ext uri="{FF2B5EF4-FFF2-40B4-BE49-F238E27FC236}">
                <a16:creationId xmlns:a16="http://schemas.microsoft.com/office/drawing/2014/main" id="{531C2B5A-4B11-4C4C-BB6A-4464C77075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59AD63C-01A1-4DFE-9282-53806C22D3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82800F-20FD-49E1-8188-B62B0B315C2B}" type="slidenum">
              <a:rPr lang="en-US" smtClean="0"/>
              <a:t>‹#›</a:t>
            </a:fld>
            <a:endParaRPr lang="en-US"/>
          </a:p>
        </p:txBody>
      </p:sp>
    </p:spTree>
    <p:extLst>
      <p:ext uri="{BB962C8B-B14F-4D97-AF65-F5344CB8AC3E}">
        <p14:creationId xmlns:p14="http://schemas.microsoft.com/office/powerpoint/2010/main" val="4291253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F86458AC-8137-496C-B30A-E9D7E61188DD}" type="datetimeFigureOut">
              <a:rPr lang="en-US" smtClean="0"/>
              <a:t>7/30/2021</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682800F-20FD-49E1-8188-B62B0B315C2B}" type="slidenum">
              <a:rPr lang="en-US" smtClean="0"/>
              <a:t>‹#›</a:t>
            </a:fld>
            <a:endParaRPr lang="en-US"/>
          </a:p>
        </p:txBody>
      </p:sp>
    </p:spTree>
    <p:extLst>
      <p:ext uri="{BB962C8B-B14F-4D97-AF65-F5344CB8AC3E}">
        <p14:creationId xmlns:p14="http://schemas.microsoft.com/office/powerpoint/2010/main" val="89343206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EDF88A6-9C67-434F-B494-E13DE70D71A2}"/>
              </a:ext>
            </a:extLst>
          </p:cNvPr>
          <p:cNvGrpSpPr/>
          <p:nvPr/>
        </p:nvGrpSpPr>
        <p:grpSpPr>
          <a:xfrm>
            <a:off x="574524" y="379990"/>
            <a:ext cx="6602649" cy="6091641"/>
            <a:chOff x="574524" y="379990"/>
            <a:chExt cx="6602649" cy="6091641"/>
          </a:xfrm>
        </p:grpSpPr>
        <p:pic>
          <p:nvPicPr>
            <p:cNvPr id="3" name="Picture 23">
              <a:extLst>
                <a:ext uri="{FF2B5EF4-FFF2-40B4-BE49-F238E27FC236}">
                  <a16:creationId xmlns:a16="http://schemas.microsoft.com/office/drawing/2014/main" id="{0BA6AE06-AE1B-4A3C-BBB4-FED991A840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327"/>
            <a:stretch>
              <a:fillRect/>
            </a:stretch>
          </p:blipFill>
          <p:spPr bwMode="auto">
            <a:xfrm>
              <a:off x="1722254" y="1788493"/>
              <a:ext cx="938326" cy="100281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4045FCC7-0034-4911-A673-223B445A54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3462" y="1780340"/>
              <a:ext cx="1055617" cy="101097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7">
              <a:extLst>
                <a:ext uri="{FF2B5EF4-FFF2-40B4-BE49-F238E27FC236}">
                  <a16:creationId xmlns:a16="http://schemas.microsoft.com/office/drawing/2014/main" id="{91F00130-3E93-46B2-B242-2945DF44D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9733" y="1902635"/>
              <a:ext cx="1385497" cy="88867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FC36F860-0D75-41C0-B3F0-B6BD128029E4}"/>
                </a:ext>
              </a:extLst>
            </p:cNvPr>
            <p:cNvSpPr>
              <a:spLocks noChangeArrowheads="1"/>
            </p:cNvSpPr>
            <p:nvPr/>
          </p:nvSpPr>
          <p:spPr bwMode="auto">
            <a:xfrm>
              <a:off x="744041" y="379990"/>
              <a:ext cx="6081443"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Advanced Manufacturing and Integrated Photonics Certificate Program (AMIP)</a:t>
              </a:r>
              <a:endParaRPr kumimoji="0" lang="en-US" altLang="en-US" sz="28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6">
              <a:extLst>
                <a:ext uri="{FF2B5EF4-FFF2-40B4-BE49-F238E27FC236}">
                  <a16:creationId xmlns:a16="http://schemas.microsoft.com/office/drawing/2014/main" id="{A940DF14-D31C-4C29-8E29-D351CEA32617}"/>
                </a:ext>
              </a:extLst>
            </p:cNvPr>
            <p:cNvSpPr>
              <a:spLocks noChangeArrowheads="1"/>
            </p:cNvSpPr>
            <p:nvPr/>
          </p:nvSpPr>
          <p:spPr bwMode="auto">
            <a:xfrm>
              <a:off x="574524" y="2717976"/>
              <a:ext cx="660264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Developed by Stonehill College and Bridgewater State University, in cooperation with the Initiative for Knowledge and Innovation in Manufacturing at MIT, with funding from the Office of Naval Research (grant # </a:t>
              </a:r>
              <a:r>
                <a:rPr lang="en-US" altLang="en-US" sz="1400" dirty="0">
                  <a:latin typeface="Times New Roman" panose="02020603050405020304" pitchFamily="18" charset="0"/>
                  <a:ea typeface="Calibri" panose="020F0502020204030204" pitchFamily="34" charset="0"/>
                  <a:cs typeface="Times New Roman" panose="02020603050405020304" pitchFamily="18" charset="0"/>
                </a:rPr>
                <a:t>N00014-18-1-2890)</a:t>
              </a:r>
              <a:endPar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en-US" altLang="en-US" sz="1400" dirty="0">
                  <a:latin typeface="Times New Roman" panose="02020603050405020304" pitchFamily="18" charset="0"/>
                  <a:ea typeface="Calibri" panose="020F0502020204030204" pitchFamily="34" charset="0"/>
                  <a:cs typeface="Times New Roman" panose="02020603050405020304" pitchFamily="18" charset="0"/>
                </a:rPr>
                <a:t>All materials may be freely used, reproduced, and adapted, provided that credit is properly attributed to the AMIP consortium and to the specific author of this course module.</a:t>
              </a:r>
              <a:endPar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8" name="Rectangle 7">
              <a:extLst>
                <a:ext uri="{FF2B5EF4-FFF2-40B4-BE49-F238E27FC236}">
                  <a16:creationId xmlns:a16="http://schemas.microsoft.com/office/drawing/2014/main" id="{6EC1F5B0-0F3B-4F3D-B86D-E82BDF51780A}"/>
                </a:ext>
              </a:extLst>
            </p:cNvPr>
            <p:cNvSpPr>
              <a:spLocks noChangeArrowheads="1"/>
            </p:cNvSpPr>
            <p:nvPr/>
          </p:nvSpPr>
          <p:spPr bwMode="auto">
            <a:xfrm>
              <a:off x="626370" y="4624972"/>
              <a:ext cx="6154803"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Cours</a:t>
              </a:r>
              <a:r>
                <a:rPr lang="en-US" altLang="en-US" sz="2400" b="1" dirty="0">
                  <a:ea typeface="Calibri" panose="020F0502020204030204" pitchFamily="34" charset="0"/>
                  <a:cs typeface="Times New Roman" panose="02020603050405020304" pitchFamily="18" charset="0"/>
                </a:rPr>
                <a:t>e module: Tools and Testing Equipment</a:t>
              </a:r>
            </a:p>
            <a:p>
              <a:pPr marL="0" marR="0" lvl="0" indent="0" defTabSz="914400" rtl="0" eaLnBrk="0" fontAlgn="base" latinLnBrk="0" hangingPunct="0">
                <a:lnSpc>
                  <a:spcPct val="100000"/>
                </a:lnSpc>
                <a:spcBef>
                  <a:spcPct val="0"/>
                </a:spcBef>
                <a:spcAft>
                  <a:spcPct val="0"/>
                </a:spcAft>
                <a:buClrTx/>
                <a:buSzTx/>
                <a:buFontTx/>
                <a:buNone/>
                <a:tabLst/>
              </a:pPr>
              <a:r>
                <a:rPr lang="en-US" altLang="en-US" sz="2400" u="sng" dirty="0">
                  <a:cs typeface="Times New Roman" panose="02020603050405020304" pitchFamily="18" charset="0"/>
                </a:rPr>
                <a:t>Topic 3</a:t>
              </a:r>
            </a:p>
            <a:p>
              <a:pPr marL="0" marR="0" lvl="0" indent="0" defTabSz="914400" rtl="0" eaLnBrk="0" fontAlgn="base" latinLnBrk="0" hangingPunct="0">
                <a:lnSpc>
                  <a:spcPct val="100000"/>
                </a:lnSpc>
                <a:spcBef>
                  <a:spcPct val="0"/>
                </a:spcBef>
                <a:spcAft>
                  <a:spcPct val="0"/>
                </a:spcAft>
                <a:buClrTx/>
                <a:buSzTx/>
                <a:buFontTx/>
                <a:buNone/>
                <a:tabLst/>
              </a:pPr>
              <a:r>
                <a:rPr lang="en-US" altLang="en-US" sz="2400" dirty="0">
                  <a:cs typeface="Times New Roman" panose="02020603050405020304" pitchFamily="18" charset="0"/>
                </a:rPr>
                <a:t>Topic title: Circuits, troubleshooting, &amp; soldering</a:t>
              </a: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cs typeface="Times New Roman" panose="02020603050405020304" pitchFamily="18" charset="0"/>
                </a:rPr>
                <a:t>Author: Bruno Nosiglia/David Simon</a:t>
              </a: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67771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CC7DD-DAF4-4ED2-BA39-82ABBCFB8F57}"/>
              </a:ext>
            </a:extLst>
          </p:cNvPr>
          <p:cNvSpPr>
            <a:spLocks noGrp="1"/>
          </p:cNvSpPr>
          <p:nvPr>
            <p:ph type="title"/>
          </p:nvPr>
        </p:nvSpPr>
        <p:spPr/>
        <p:txBody>
          <a:bodyPr/>
          <a:lstStyle/>
          <a:p>
            <a:r>
              <a:rPr lang="en-US" b="1" dirty="0"/>
              <a:t>Autocollimators</a:t>
            </a:r>
          </a:p>
        </p:txBody>
      </p:sp>
      <p:sp>
        <p:nvSpPr>
          <p:cNvPr id="3" name="Content Placeholder 2">
            <a:extLst>
              <a:ext uri="{FF2B5EF4-FFF2-40B4-BE49-F238E27FC236}">
                <a16:creationId xmlns:a16="http://schemas.microsoft.com/office/drawing/2014/main" id="{6FAA97A4-791B-4681-9DD6-EAB98BF4C713}"/>
              </a:ext>
            </a:extLst>
          </p:cNvPr>
          <p:cNvSpPr>
            <a:spLocks noGrp="1"/>
          </p:cNvSpPr>
          <p:nvPr>
            <p:ph idx="1"/>
          </p:nvPr>
        </p:nvSpPr>
        <p:spPr/>
        <p:txBody>
          <a:bodyPr/>
          <a:lstStyle/>
          <a:p>
            <a:r>
              <a:rPr lang="en-US" dirty="0"/>
              <a:t>An autocollimator is a device for measuring deviations in the angles of different light rays.</a:t>
            </a:r>
          </a:p>
          <a:p>
            <a:r>
              <a:rPr lang="en-US" dirty="0"/>
              <a:t>By tracing these rays backward, they can detect changes in the surface of an object off of which that light has reflected. The degree of flatness of the surface can be measured. </a:t>
            </a:r>
          </a:p>
          <a:p>
            <a:r>
              <a:rPr lang="en-US" dirty="0"/>
              <a:t>Applications include:</a:t>
            </a:r>
          </a:p>
          <a:p>
            <a:pPr lvl="1"/>
            <a:r>
              <a:rPr lang="en-US" dirty="0"/>
              <a:t>Quality control of manufactured parts: are the surfaces smooth?</a:t>
            </a:r>
          </a:p>
          <a:p>
            <a:pPr lvl="1"/>
            <a:r>
              <a:rPr lang="en-US" dirty="0"/>
              <a:t>Are two beams in an optical setup properly aligned with each other?</a:t>
            </a:r>
          </a:p>
          <a:p>
            <a:pPr lvl="1"/>
            <a:r>
              <a:rPr lang="en-US" dirty="0"/>
              <a:t>Are there imperfections in a silicon wafer from which integrated electronic chips will be made?</a:t>
            </a:r>
          </a:p>
        </p:txBody>
      </p:sp>
    </p:spTree>
    <p:extLst>
      <p:ext uri="{BB962C8B-B14F-4D97-AF65-F5344CB8AC3E}">
        <p14:creationId xmlns:p14="http://schemas.microsoft.com/office/powerpoint/2010/main" val="2352642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43100-3FB4-43A9-9EAD-99A1F6A681EE}"/>
              </a:ext>
            </a:extLst>
          </p:cNvPr>
          <p:cNvSpPr>
            <a:spLocks noGrp="1"/>
          </p:cNvSpPr>
          <p:nvPr>
            <p:ph type="title"/>
          </p:nvPr>
        </p:nvSpPr>
        <p:spPr/>
        <p:txBody>
          <a:bodyPr/>
          <a:lstStyle/>
          <a:p>
            <a:r>
              <a:rPr lang="en-US" b="1" dirty="0"/>
              <a:t>Optical profilometer</a:t>
            </a:r>
          </a:p>
        </p:txBody>
      </p:sp>
      <p:sp>
        <p:nvSpPr>
          <p:cNvPr id="3" name="Content Placeholder 2">
            <a:extLst>
              <a:ext uri="{FF2B5EF4-FFF2-40B4-BE49-F238E27FC236}">
                <a16:creationId xmlns:a16="http://schemas.microsoft.com/office/drawing/2014/main" id="{D640A9AE-9093-4750-A5DB-5353AEDDB3C0}"/>
              </a:ext>
            </a:extLst>
          </p:cNvPr>
          <p:cNvSpPr>
            <a:spLocks noGrp="1"/>
          </p:cNvSpPr>
          <p:nvPr>
            <p:ph idx="1"/>
          </p:nvPr>
        </p:nvSpPr>
        <p:spPr>
          <a:xfrm>
            <a:off x="838200" y="1547446"/>
            <a:ext cx="10515600" cy="4629517"/>
          </a:xfrm>
        </p:spPr>
        <p:txBody>
          <a:bodyPr>
            <a:normAutofit/>
          </a:bodyPr>
          <a:lstStyle/>
          <a:p>
            <a:r>
              <a:rPr lang="en-US" dirty="0"/>
              <a:t>A </a:t>
            </a:r>
            <a:r>
              <a:rPr lang="en-US" b="1" dirty="0"/>
              <a:t>profilometer</a:t>
            </a:r>
            <a:r>
              <a:rPr lang="en-US" dirty="0"/>
              <a:t> measures the shape or profile of a surface. </a:t>
            </a:r>
          </a:p>
          <a:p>
            <a:r>
              <a:rPr lang="en-US" b="1" dirty="0"/>
              <a:t>Optical</a:t>
            </a:r>
            <a:r>
              <a:rPr lang="en-US" dirty="0"/>
              <a:t> profilometers generally use interferometry of some kind: a beam reflected from the surface is made to interfere with a reference beam. </a:t>
            </a:r>
          </a:p>
          <a:p>
            <a:r>
              <a:rPr lang="en-US" dirty="0"/>
              <a:t>Profilometers are often used in quality control to measure the surface of a milled part or an integrated chip. </a:t>
            </a:r>
          </a:p>
          <a:p>
            <a:r>
              <a:rPr lang="en-US" dirty="0"/>
              <a:t>Profilometers often make use of scanning: a small area of the surface is probed at each moment, and the probe is then moved sequentially to cover the entire surface, forming a picture one pixel at a time. </a:t>
            </a:r>
          </a:p>
          <a:p>
            <a:r>
              <a:rPr lang="en-US" dirty="0"/>
              <a:t>The probe is often an optical fiber.</a:t>
            </a:r>
          </a:p>
        </p:txBody>
      </p:sp>
    </p:spTree>
    <p:extLst>
      <p:ext uri="{BB962C8B-B14F-4D97-AF65-F5344CB8AC3E}">
        <p14:creationId xmlns:p14="http://schemas.microsoft.com/office/powerpoint/2010/main" val="2177908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0E1B9-18EC-48AB-958F-FD0C1772E7A8}"/>
              </a:ext>
            </a:extLst>
          </p:cNvPr>
          <p:cNvSpPr>
            <a:spLocks noGrp="1"/>
          </p:cNvSpPr>
          <p:nvPr>
            <p:ph type="title"/>
          </p:nvPr>
        </p:nvSpPr>
        <p:spPr/>
        <p:txBody>
          <a:bodyPr/>
          <a:lstStyle/>
          <a:p>
            <a:r>
              <a:rPr lang="en-US" b="1" dirty="0"/>
              <a:t>Optical time-domain reflectometer</a:t>
            </a:r>
          </a:p>
        </p:txBody>
      </p:sp>
      <p:sp>
        <p:nvSpPr>
          <p:cNvPr id="3" name="Content Placeholder 2">
            <a:extLst>
              <a:ext uri="{FF2B5EF4-FFF2-40B4-BE49-F238E27FC236}">
                <a16:creationId xmlns:a16="http://schemas.microsoft.com/office/drawing/2014/main" id="{E90543B7-D68A-49CD-981E-2BB6FB2A0374}"/>
              </a:ext>
            </a:extLst>
          </p:cNvPr>
          <p:cNvSpPr>
            <a:spLocks noGrp="1"/>
          </p:cNvSpPr>
          <p:nvPr>
            <p:ph idx="1"/>
          </p:nvPr>
        </p:nvSpPr>
        <p:spPr/>
        <p:txBody>
          <a:bodyPr/>
          <a:lstStyle/>
          <a:p>
            <a:r>
              <a:rPr lang="en-US" dirty="0"/>
              <a:t>An </a:t>
            </a:r>
            <a:r>
              <a:rPr lang="en-US" b="1" dirty="0"/>
              <a:t>optical time-domain reflectometer </a:t>
            </a:r>
            <a:r>
              <a:rPr lang="en-US" dirty="0"/>
              <a:t>is used to characterize the properties of an optical fiber. </a:t>
            </a:r>
          </a:p>
          <a:p>
            <a:r>
              <a:rPr lang="en-US" dirty="0"/>
              <a:t>A series of optical pulses are sent along the fiber, and the amount of light reflected back to the input end of the fiber is measured.</a:t>
            </a:r>
          </a:p>
          <a:p>
            <a:r>
              <a:rPr lang="en-US" dirty="0"/>
              <a:t>The amount of light reflected back is a measure of imperfections in the fiber. </a:t>
            </a:r>
          </a:p>
          <a:p>
            <a:r>
              <a:rPr lang="en-US" dirty="0"/>
              <a:t>The time delay between the incident and reflected pulse gives a measure of the location of the </a:t>
            </a:r>
            <a:r>
              <a:rPr lang="en-US"/>
              <a:t>imperfection along the fiber.  </a:t>
            </a:r>
            <a:endParaRPr lang="en-US" dirty="0"/>
          </a:p>
        </p:txBody>
      </p:sp>
    </p:spTree>
    <p:extLst>
      <p:ext uri="{BB962C8B-B14F-4D97-AF65-F5344CB8AC3E}">
        <p14:creationId xmlns:p14="http://schemas.microsoft.com/office/powerpoint/2010/main" val="1772256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4CB04-ED3E-4509-8A11-ECC553CD3212}"/>
              </a:ext>
            </a:extLst>
          </p:cNvPr>
          <p:cNvSpPr>
            <a:spLocks noGrp="1"/>
          </p:cNvSpPr>
          <p:nvPr>
            <p:ph type="title"/>
          </p:nvPr>
        </p:nvSpPr>
        <p:spPr/>
        <p:txBody>
          <a:bodyPr/>
          <a:lstStyle/>
          <a:p>
            <a:r>
              <a:rPr lang="en-US" b="1" dirty="0"/>
              <a:t>Spectrometer</a:t>
            </a:r>
          </a:p>
        </p:txBody>
      </p:sp>
      <p:sp>
        <p:nvSpPr>
          <p:cNvPr id="3" name="Content Placeholder 2">
            <a:extLst>
              <a:ext uri="{FF2B5EF4-FFF2-40B4-BE49-F238E27FC236}">
                <a16:creationId xmlns:a16="http://schemas.microsoft.com/office/drawing/2014/main" id="{52837B6B-19F8-4AD2-9FC7-675AE82B57B7}"/>
              </a:ext>
            </a:extLst>
          </p:cNvPr>
          <p:cNvSpPr>
            <a:spLocks noGrp="1"/>
          </p:cNvSpPr>
          <p:nvPr>
            <p:ph idx="1"/>
          </p:nvPr>
        </p:nvSpPr>
        <p:spPr/>
        <p:txBody>
          <a:bodyPr/>
          <a:lstStyle/>
          <a:p>
            <a:r>
              <a:rPr lang="en-US" dirty="0"/>
              <a:t>A spectrometer measures the frequencies in a beam of light. The range of frequencies is called the </a:t>
            </a:r>
            <a:r>
              <a:rPr lang="en-US" b="1" dirty="0"/>
              <a:t>spectrum</a:t>
            </a:r>
            <a:r>
              <a:rPr lang="en-US" dirty="0"/>
              <a:t>.</a:t>
            </a:r>
          </a:p>
          <a:p>
            <a:r>
              <a:rPr lang="en-US" dirty="0"/>
              <a:t>There are two main ways to measure the spectrum:</a:t>
            </a:r>
          </a:p>
          <a:p>
            <a:pPr lvl="1"/>
            <a:r>
              <a:rPr lang="en-US" dirty="0"/>
              <a:t>Through </a:t>
            </a:r>
            <a:r>
              <a:rPr lang="en-US" b="1" dirty="0"/>
              <a:t>bending</a:t>
            </a:r>
            <a:r>
              <a:rPr lang="en-US" dirty="0"/>
              <a:t> of the light: prisms and other devices will bend different frequencies by different amounts. The result is a rainbow, with different colors (frequencies) separated from each other. </a:t>
            </a:r>
          </a:p>
          <a:p>
            <a:pPr lvl="1"/>
            <a:r>
              <a:rPr lang="en-US" dirty="0"/>
              <a:t>By </a:t>
            </a:r>
            <a:r>
              <a:rPr lang="en-US" b="1" dirty="0"/>
              <a:t>diffraction</a:t>
            </a:r>
            <a:r>
              <a:rPr lang="en-US" dirty="0"/>
              <a:t>: the light is sent through a grating. The parts of the beam that passed through different parts of the grating will interfere with each other. The wavelength can then be found from the interference pattern.</a:t>
            </a:r>
          </a:p>
        </p:txBody>
      </p:sp>
    </p:spTree>
    <p:extLst>
      <p:ext uri="{BB962C8B-B14F-4D97-AF65-F5344CB8AC3E}">
        <p14:creationId xmlns:p14="http://schemas.microsoft.com/office/powerpoint/2010/main" val="328019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061B2-5010-45BF-8FD7-BCFBC981E9DD}"/>
              </a:ext>
            </a:extLst>
          </p:cNvPr>
          <p:cNvSpPr>
            <a:spLocks noGrp="1"/>
          </p:cNvSpPr>
          <p:nvPr>
            <p:ph type="ctrTitle"/>
          </p:nvPr>
        </p:nvSpPr>
        <p:spPr/>
        <p:txBody>
          <a:bodyPr/>
          <a:lstStyle/>
          <a:p>
            <a:r>
              <a:rPr lang="en-US" b="1" dirty="0">
                <a:solidFill>
                  <a:schemeClr val="accent6">
                    <a:lumMod val="75000"/>
                  </a:schemeClr>
                </a:solidFill>
              </a:rPr>
              <a:t>Brief Introduction to optical measuring devices</a:t>
            </a:r>
          </a:p>
        </p:txBody>
      </p:sp>
    </p:spTree>
    <p:extLst>
      <p:ext uri="{BB962C8B-B14F-4D97-AF65-F5344CB8AC3E}">
        <p14:creationId xmlns:p14="http://schemas.microsoft.com/office/powerpoint/2010/main" val="3263923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63C13-BF25-4880-9F54-9281D44BACE2}"/>
              </a:ext>
            </a:extLst>
          </p:cNvPr>
          <p:cNvSpPr>
            <a:spLocks noGrp="1"/>
          </p:cNvSpPr>
          <p:nvPr>
            <p:ph type="title"/>
          </p:nvPr>
        </p:nvSpPr>
        <p:spPr/>
        <p:txBody>
          <a:bodyPr/>
          <a:lstStyle/>
          <a:p>
            <a:r>
              <a:rPr lang="en-US" b="1" dirty="0"/>
              <a:t>Light is a wave</a:t>
            </a:r>
          </a:p>
        </p:txBody>
      </p:sp>
      <p:sp>
        <p:nvSpPr>
          <p:cNvPr id="3" name="Content Placeholder 2">
            <a:extLst>
              <a:ext uri="{FF2B5EF4-FFF2-40B4-BE49-F238E27FC236}">
                <a16:creationId xmlns:a16="http://schemas.microsoft.com/office/drawing/2014/main" id="{E29E67B6-D890-4BAD-B429-4C394A1DD511}"/>
              </a:ext>
            </a:extLst>
          </p:cNvPr>
          <p:cNvSpPr>
            <a:spLocks noGrp="1"/>
          </p:cNvSpPr>
          <p:nvPr>
            <p:ph idx="1"/>
          </p:nvPr>
        </p:nvSpPr>
        <p:spPr>
          <a:xfrm>
            <a:off x="838200" y="1413803"/>
            <a:ext cx="10515600" cy="2978110"/>
          </a:xfrm>
        </p:spPr>
        <p:txBody>
          <a:bodyPr>
            <a:normAutofit/>
          </a:bodyPr>
          <a:lstStyle/>
          <a:p>
            <a:r>
              <a:rPr lang="en-US" dirty="0"/>
              <a:t>Light is an oscillating set of electric and magnetic fields. </a:t>
            </a:r>
          </a:p>
          <a:p>
            <a:r>
              <a:rPr lang="en-US" dirty="0"/>
              <a:t>Both the electric and magnetic fields have the same period, so it suffices to look just at the electric field.  </a:t>
            </a:r>
          </a:p>
          <a:p>
            <a:r>
              <a:rPr lang="en-US" dirty="0"/>
              <a:t>The speed of light is </a:t>
            </a:r>
            <a:r>
              <a:rPr lang="en-US" b="0" i="0" dirty="0">
                <a:solidFill>
                  <a:srgbClr val="202124"/>
                </a:solidFill>
                <a:effectLst/>
                <a:latin typeface="Google Sans"/>
              </a:rPr>
              <a:t>186,282 miles per second </a:t>
            </a:r>
          </a:p>
          <a:p>
            <a:r>
              <a:rPr lang="en-US" dirty="0">
                <a:solidFill>
                  <a:srgbClr val="202124"/>
                </a:solidFill>
                <a:latin typeface="Google Sans"/>
              </a:rPr>
              <a:t>The frequencies are typically around 10</a:t>
            </a:r>
            <a:r>
              <a:rPr lang="en-US" baseline="30000" dirty="0">
                <a:solidFill>
                  <a:srgbClr val="202124"/>
                </a:solidFill>
                <a:latin typeface="Google Sans"/>
              </a:rPr>
              <a:t>14</a:t>
            </a:r>
            <a:r>
              <a:rPr lang="en-US" dirty="0">
                <a:solidFill>
                  <a:srgbClr val="202124"/>
                </a:solidFill>
                <a:latin typeface="Google Sans"/>
              </a:rPr>
              <a:t> oscillations per second, and the wavelengths are around a tenth of a micro-meter.</a:t>
            </a:r>
            <a:endParaRPr lang="en-US" dirty="0"/>
          </a:p>
        </p:txBody>
      </p:sp>
      <p:sp>
        <p:nvSpPr>
          <p:cNvPr id="4" name="Oval 3">
            <a:extLst>
              <a:ext uri="{FF2B5EF4-FFF2-40B4-BE49-F238E27FC236}">
                <a16:creationId xmlns:a16="http://schemas.microsoft.com/office/drawing/2014/main" id="{697F974B-7CF9-4186-BAD8-0F366F2B14F4}"/>
              </a:ext>
            </a:extLst>
          </p:cNvPr>
          <p:cNvSpPr/>
          <p:nvPr/>
        </p:nvSpPr>
        <p:spPr>
          <a:xfrm>
            <a:off x="1467853" y="5125453"/>
            <a:ext cx="685800" cy="62564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22408D11-1457-41B4-90EB-0D9A1E939B4D}"/>
              </a:ext>
            </a:extLst>
          </p:cNvPr>
          <p:cNvCxnSpPr>
            <a:cxnSpLocks/>
          </p:cNvCxnSpPr>
          <p:nvPr/>
        </p:nvCxnSpPr>
        <p:spPr>
          <a:xfrm>
            <a:off x="2447779" y="5444196"/>
            <a:ext cx="37982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4631381-ABCB-47D5-9235-43478E5CFE20}"/>
              </a:ext>
            </a:extLst>
          </p:cNvPr>
          <p:cNvCxnSpPr>
            <a:cxnSpLocks/>
          </p:cNvCxnSpPr>
          <p:nvPr/>
        </p:nvCxnSpPr>
        <p:spPr>
          <a:xfrm>
            <a:off x="838200" y="5469986"/>
            <a:ext cx="37982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4808DDF-5FD2-4BC7-B1C0-36648FF69F24}"/>
              </a:ext>
            </a:extLst>
          </p:cNvPr>
          <p:cNvCxnSpPr>
            <a:cxnSpLocks/>
          </p:cNvCxnSpPr>
          <p:nvPr/>
        </p:nvCxnSpPr>
        <p:spPr>
          <a:xfrm>
            <a:off x="1130968" y="4764505"/>
            <a:ext cx="242418" cy="24664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D477F7A-100A-4D4C-8936-B6ECEE9A5797}"/>
              </a:ext>
            </a:extLst>
          </p:cNvPr>
          <p:cNvCxnSpPr>
            <a:cxnSpLocks/>
          </p:cNvCxnSpPr>
          <p:nvPr/>
        </p:nvCxnSpPr>
        <p:spPr>
          <a:xfrm>
            <a:off x="2205361" y="5891463"/>
            <a:ext cx="242418" cy="24664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599BEC8-C8EB-4978-BFBE-4A939958792E}"/>
              </a:ext>
            </a:extLst>
          </p:cNvPr>
          <p:cNvCxnSpPr>
            <a:cxnSpLocks/>
          </p:cNvCxnSpPr>
          <p:nvPr/>
        </p:nvCxnSpPr>
        <p:spPr>
          <a:xfrm flipV="1">
            <a:off x="2301395" y="4847970"/>
            <a:ext cx="340895" cy="22363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417FFF2-9BA4-4E5D-863D-BD305A6766FC}"/>
              </a:ext>
            </a:extLst>
          </p:cNvPr>
          <p:cNvCxnSpPr>
            <a:cxnSpLocks/>
          </p:cNvCxnSpPr>
          <p:nvPr/>
        </p:nvCxnSpPr>
        <p:spPr>
          <a:xfrm flipV="1">
            <a:off x="1047579" y="5817003"/>
            <a:ext cx="340895" cy="22363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F2B6B17-EA9F-4105-90D9-DA7223759AD9}"/>
              </a:ext>
            </a:extLst>
          </p:cNvPr>
          <p:cNvCxnSpPr>
            <a:cxnSpLocks/>
          </p:cNvCxnSpPr>
          <p:nvPr/>
        </p:nvCxnSpPr>
        <p:spPr>
          <a:xfrm flipV="1">
            <a:off x="1854221" y="4511185"/>
            <a:ext cx="0" cy="37062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2E9D999-D6FC-41F1-801A-8DF024678B85}"/>
              </a:ext>
            </a:extLst>
          </p:cNvPr>
          <p:cNvCxnSpPr>
            <a:cxnSpLocks/>
          </p:cNvCxnSpPr>
          <p:nvPr/>
        </p:nvCxnSpPr>
        <p:spPr>
          <a:xfrm flipV="1">
            <a:off x="1810753" y="5928820"/>
            <a:ext cx="0" cy="37062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5BA40A31-9475-413A-9D87-A0C6380F7D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6269" y="4977211"/>
            <a:ext cx="1216910" cy="82946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687D9114-687C-4217-9173-9F2E36DD3E57}"/>
              </a:ext>
            </a:extLst>
          </p:cNvPr>
          <p:cNvSpPr txBox="1"/>
          <p:nvPr/>
        </p:nvSpPr>
        <p:spPr>
          <a:xfrm>
            <a:off x="3210150" y="4273511"/>
            <a:ext cx="1816765" cy="369332"/>
          </a:xfrm>
          <a:prstGeom prst="rect">
            <a:avLst/>
          </a:prstGeom>
          <a:noFill/>
        </p:spPr>
        <p:txBody>
          <a:bodyPr wrap="square" rtlCol="0">
            <a:spAutoFit/>
          </a:bodyPr>
          <a:lstStyle/>
          <a:p>
            <a:r>
              <a:rPr lang="en-US" dirty="0"/>
              <a:t>Electric field</a:t>
            </a:r>
          </a:p>
        </p:txBody>
      </p:sp>
      <p:cxnSp>
        <p:nvCxnSpPr>
          <p:cNvPr id="22" name="Straight Arrow Connector 21">
            <a:extLst>
              <a:ext uri="{FF2B5EF4-FFF2-40B4-BE49-F238E27FC236}">
                <a16:creationId xmlns:a16="http://schemas.microsoft.com/office/drawing/2014/main" id="{F7585B66-C113-4111-8024-08B0F328EBA9}"/>
              </a:ext>
            </a:extLst>
          </p:cNvPr>
          <p:cNvCxnSpPr>
            <a:cxnSpLocks/>
          </p:cNvCxnSpPr>
          <p:nvPr/>
        </p:nvCxnSpPr>
        <p:spPr>
          <a:xfrm flipV="1">
            <a:off x="3210150" y="4616023"/>
            <a:ext cx="0" cy="101886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C077872-2428-4C06-91A7-FAB7BE3F2ADB}"/>
              </a:ext>
            </a:extLst>
          </p:cNvPr>
          <p:cNvCxnSpPr>
            <a:cxnSpLocks/>
          </p:cNvCxnSpPr>
          <p:nvPr/>
        </p:nvCxnSpPr>
        <p:spPr>
          <a:xfrm>
            <a:off x="4717426" y="5438274"/>
            <a:ext cx="1050328" cy="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AEA87F5-55AE-4D0D-A4B7-5E6F7B732068}"/>
              </a:ext>
            </a:extLst>
          </p:cNvPr>
          <p:cNvSpPr txBox="1"/>
          <p:nvPr/>
        </p:nvSpPr>
        <p:spPr>
          <a:xfrm>
            <a:off x="5026915" y="5498830"/>
            <a:ext cx="1816765" cy="646331"/>
          </a:xfrm>
          <a:prstGeom prst="rect">
            <a:avLst/>
          </a:prstGeom>
          <a:noFill/>
        </p:spPr>
        <p:txBody>
          <a:bodyPr wrap="square" rtlCol="0">
            <a:spAutoFit/>
          </a:bodyPr>
          <a:lstStyle/>
          <a:p>
            <a:r>
              <a:rPr lang="en-US" dirty="0"/>
              <a:t>The light wave travels this way</a:t>
            </a:r>
          </a:p>
        </p:txBody>
      </p:sp>
      <p:sp>
        <p:nvSpPr>
          <p:cNvPr id="27" name="TextBox 26">
            <a:extLst>
              <a:ext uri="{FF2B5EF4-FFF2-40B4-BE49-F238E27FC236}">
                <a16:creationId xmlns:a16="http://schemas.microsoft.com/office/drawing/2014/main" id="{F8852E5A-A900-42D7-8EC2-8921EB4018D2}"/>
              </a:ext>
            </a:extLst>
          </p:cNvPr>
          <p:cNvSpPr txBox="1"/>
          <p:nvPr/>
        </p:nvSpPr>
        <p:spPr>
          <a:xfrm>
            <a:off x="7759340" y="4467879"/>
            <a:ext cx="3813517" cy="1569660"/>
          </a:xfrm>
          <a:prstGeom prst="rect">
            <a:avLst/>
          </a:prstGeom>
          <a:noFill/>
        </p:spPr>
        <p:txBody>
          <a:bodyPr wrap="square" rtlCol="0">
            <a:spAutoFit/>
          </a:bodyPr>
          <a:lstStyle/>
          <a:p>
            <a:r>
              <a:rPr lang="en-US" sz="2400" dirty="0"/>
              <a:t>The color of the light is determined by the frequency (or equivalently, by the period or wavelength)</a:t>
            </a:r>
          </a:p>
        </p:txBody>
      </p:sp>
    </p:spTree>
    <p:extLst>
      <p:ext uri="{BB962C8B-B14F-4D97-AF65-F5344CB8AC3E}">
        <p14:creationId xmlns:p14="http://schemas.microsoft.com/office/powerpoint/2010/main" val="2127953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A6FB5-A860-4E1E-85F8-B86A447376D9}"/>
              </a:ext>
            </a:extLst>
          </p:cNvPr>
          <p:cNvSpPr>
            <a:spLocks noGrp="1"/>
          </p:cNvSpPr>
          <p:nvPr>
            <p:ph type="title"/>
          </p:nvPr>
        </p:nvSpPr>
        <p:spPr/>
        <p:txBody>
          <a:bodyPr/>
          <a:lstStyle/>
          <a:p>
            <a:r>
              <a:rPr lang="en-US" b="1" dirty="0"/>
              <a:t>Optical measurement</a:t>
            </a:r>
          </a:p>
        </p:txBody>
      </p:sp>
      <p:sp>
        <p:nvSpPr>
          <p:cNvPr id="3" name="Content Placeholder 2">
            <a:extLst>
              <a:ext uri="{FF2B5EF4-FFF2-40B4-BE49-F238E27FC236}">
                <a16:creationId xmlns:a16="http://schemas.microsoft.com/office/drawing/2014/main" id="{F349850E-A536-4204-B50D-ADFB7F186A19}"/>
              </a:ext>
            </a:extLst>
          </p:cNvPr>
          <p:cNvSpPr>
            <a:spLocks noGrp="1"/>
          </p:cNvSpPr>
          <p:nvPr>
            <p:ph idx="1"/>
          </p:nvPr>
        </p:nvSpPr>
        <p:spPr>
          <a:xfrm>
            <a:off x="838200" y="1961147"/>
            <a:ext cx="10515600" cy="4215816"/>
          </a:xfrm>
        </p:spPr>
        <p:txBody>
          <a:bodyPr/>
          <a:lstStyle/>
          <a:p>
            <a:r>
              <a:rPr lang="en-US" dirty="0"/>
              <a:t>Since light is easy to produce and measure, it is ideal for many types of optical measurements.</a:t>
            </a:r>
          </a:p>
          <a:p>
            <a:r>
              <a:rPr lang="en-US" dirty="0"/>
              <a:t>Besides producing images (pictures of an object), light can be used to measure an array of quantities, including:</a:t>
            </a:r>
          </a:p>
          <a:p>
            <a:pPr lvl="1"/>
            <a:r>
              <a:rPr lang="en-US" dirty="0"/>
              <a:t>Distances between objects</a:t>
            </a:r>
          </a:p>
          <a:p>
            <a:pPr lvl="1"/>
            <a:r>
              <a:rPr lang="en-US" dirty="0"/>
              <a:t>Times between events</a:t>
            </a:r>
          </a:p>
          <a:p>
            <a:pPr lvl="1"/>
            <a:r>
              <a:rPr lang="en-US" dirty="0"/>
              <a:t>Speeds of objects (using the Doppler effect)</a:t>
            </a:r>
          </a:p>
          <a:p>
            <a:pPr lvl="1"/>
            <a:r>
              <a:rPr lang="en-US" dirty="0"/>
              <a:t>The energy difference between two states of an atom</a:t>
            </a:r>
          </a:p>
        </p:txBody>
      </p:sp>
    </p:spTree>
    <p:extLst>
      <p:ext uri="{BB962C8B-B14F-4D97-AF65-F5344CB8AC3E}">
        <p14:creationId xmlns:p14="http://schemas.microsoft.com/office/powerpoint/2010/main" val="3544373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A6FB5-A860-4E1E-85F8-B86A447376D9}"/>
              </a:ext>
            </a:extLst>
          </p:cNvPr>
          <p:cNvSpPr>
            <a:spLocks noGrp="1"/>
          </p:cNvSpPr>
          <p:nvPr>
            <p:ph type="title"/>
          </p:nvPr>
        </p:nvSpPr>
        <p:spPr/>
        <p:txBody>
          <a:bodyPr/>
          <a:lstStyle/>
          <a:p>
            <a:r>
              <a:rPr lang="en-US" b="1" dirty="0"/>
              <a:t>Optical measurement</a:t>
            </a:r>
          </a:p>
        </p:txBody>
      </p:sp>
      <p:sp>
        <p:nvSpPr>
          <p:cNvPr id="3" name="Content Placeholder 2">
            <a:extLst>
              <a:ext uri="{FF2B5EF4-FFF2-40B4-BE49-F238E27FC236}">
                <a16:creationId xmlns:a16="http://schemas.microsoft.com/office/drawing/2014/main" id="{F349850E-A536-4204-B50D-ADFB7F186A19}"/>
              </a:ext>
            </a:extLst>
          </p:cNvPr>
          <p:cNvSpPr>
            <a:spLocks noGrp="1"/>
          </p:cNvSpPr>
          <p:nvPr>
            <p:ph idx="1"/>
          </p:nvPr>
        </p:nvSpPr>
        <p:spPr>
          <a:xfrm>
            <a:off x="838200" y="1576137"/>
            <a:ext cx="10515600" cy="4600826"/>
          </a:xfrm>
        </p:spPr>
        <p:txBody>
          <a:bodyPr/>
          <a:lstStyle/>
          <a:p>
            <a:r>
              <a:rPr lang="en-US" dirty="0"/>
              <a:t>In addition, properties of the light itself can be measured. </a:t>
            </a:r>
          </a:p>
          <a:p>
            <a:r>
              <a:rPr lang="en-US" dirty="0"/>
              <a:t>These properties include:</a:t>
            </a:r>
          </a:p>
          <a:p>
            <a:pPr lvl="1"/>
            <a:r>
              <a:rPr lang="en-US" dirty="0"/>
              <a:t>Period, wavelength, frequency</a:t>
            </a:r>
          </a:p>
          <a:p>
            <a:pPr lvl="1"/>
            <a:r>
              <a:rPr lang="en-US" dirty="0"/>
              <a:t>Direction that the electric field points (polarization direction)</a:t>
            </a:r>
          </a:p>
          <a:p>
            <a:pPr lvl="1"/>
            <a:r>
              <a:rPr lang="en-US" dirty="0"/>
              <a:t>The phase shift between two beams of light.</a:t>
            </a:r>
          </a:p>
          <a:p>
            <a:r>
              <a:rPr lang="en-US" b="1" dirty="0"/>
              <a:t>Phase shift </a:t>
            </a:r>
            <a:r>
              <a:rPr lang="en-US" dirty="0"/>
              <a:t>is a measure of how much one beam is displaced relative to the other: </a:t>
            </a:r>
          </a:p>
        </p:txBody>
      </p:sp>
      <p:pic>
        <p:nvPicPr>
          <p:cNvPr id="2050" name="Picture 2">
            <a:extLst>
              <a:ext uri="{FF2B5EF4-FFF2-40B4-BE49-F238E27FC236}">
                <a16:creationId xmlns:a16="http://schemas.microsoft.com/office/drawing/2014/main" id="{1FA691F3-3E45-4FB1-B90F-F12BE7D775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2338" y="4214017"/>
            <a:ext cx="3838356" cy="13255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4489A3C8-7CB4-4039-8CCB-EA14FCB3D0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4127" y="5281863"/>
            <a:ext cx="3838356" cy="132556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F03B2029-4759-4E93-8F29-C046031F1E4E}"/>
              </a:ext>
            </a:extLst>
          </p:cNvPr>
          <p:cNvCxnSpPr>
            <a:cxnSpLocks/>
          </p:cNvCxnSpPr>
          <p:nvPr/>
        </p:nvCxnSpPr>
        <p:spPr>
          <a:xfrm>
            <a:off x="4800785" y="4214017"/>
            <a:ext cx="0" cy="1325563"/>
          </a:xfrm>
          <a:prstGeom prst="line">
            <a:avLst/>
          </a:prstGeom>
          <a:ln w="222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Connector 9">
            <a:extLst>
              <a:ext uri="{FF2B5EF4-FFF2-40B4-BE49-F238E27FC236}">
                <a16:creationId xmlns:a16="http://schemas.microsoft.com/office/drawing/2014/main" id="{3DEDDEF5-FA88-4789-BAA3-8D0CFA99A400}"/>
              </a:ext>
            </a:extLst>
          </p:cNvPr>
          <p:cNvCxnSpPr>
            <a:cxnSpLocks/>
          </p:cNvCxnSpPr>
          <p:nvPr/>
        </p:nvCxnSpPr>
        <p:spPr>
          <a:xfrm>
            <a:off x="5079793" y="5281863"/>
            <a:ext cx="0" cy="1217411"/>
          </a:xfrm>
          <a:prstGeom prst="line">
            <a:avLst/>
          </a:prstGeom>
          <a:ln w="222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 name="Straight Arrow Connector 12">
            <a:extLst>
              <a:ext uri="{FF2B5EF4-FFF2-40B4-BE49-F238E27FC236}">
                <a16:creationId xmlns:a16="http://schemas.microsoft.com/office/drawing/2014/main" id="{84B34F03-325C-41D8-A3D8-F7D7E3E32544}"/>
              </a:ext>
            </a:extLst>
          </p:cNvPr>
          <p:cNvCxnSpPr>
            <a:cxnSpLocks/>
          </p:cNvCxnSpPr>
          <p:nvPr/>
        </p:nvCxnSpPr>
        <p:spPr>
          <a:xfrm>
            <a:off x="4814853" y="5145685"/>
            <a:ext cx="279008"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0CEC59E-7802-4625-86B4-55972D359DDD}"/>
              </a:ext>
            </a:extLst>
          </p:cNvPr>
          <p:cNvSpPr txBox="1"/>
          <p:nvPr/>
        </p:nvSpPr>
        <p:spPr>
          <a:xfrm>
            <a:off x="8159262" y="4670474"/>
            <a:ext cx="3838356" cy="1477328"/>
          </a:xfrm>
          <a:prstGeom prst="rect">
            <a:avLst/>
          </a:prstGeom>
          <a:noFill/>
        </p:spPr>
        <p:txBody>
          <a:bodyPr wrap="square" rtlCol="0">
            <a:spAutoFit/>
          </a:bodyPr>
          <a:lstStyle/>
          <a:p>
            <a:r>
              <a:rPr lang="en-US" dirty="0"/>
              <a:t>The distance between the crests gives a measure of the phase shift. Phase measurements can be used determine other quantities such as the sizes of very small objects. </a:t>
            </a:r>
          </a:p>
        </p:txBody>
      </p:sp>
    </p:spTree>
    <p:extLst>
      <p:ext uri="{BB962C8B-B14F-4D97-AF65-F5344CB8AC3E}">
        <p14:creationId xmlns:p14="http://schemas.microsoft.com/office/powerpoint/2010/main" val="2273287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1E0AD-0C29-47AD-B168-2BFB57C252CD}"/>
              </a:ext>
            </a:extLst>
          </p:cNvPr>
          <p:cNvSpPr>
            <a:spLocks noGrp="1"/>
          </p:cNvSpPr>
          <p:nvPr>
            <p:ph type="title"/>
          </p:nvPr>
        </p:nvSpPr>
        <p:spPr/>
        <p:txBody>
          <a:bodyPr/>
          <a:lstStyle/>
          <a:p>
            <a:r>
              <a:rPr lang="en-US" b="1" dirty="0"/>
              <a:t>Optical Instruments</a:t>
            </a:r>
          </a:p>
        </p:txBody>
      </p:sp>
      <p:sp>
        <p:nvSpPr>
          <p:cNvPr id="3" name="Content Placeholder 2">
            <a:extLst>
              <a:ext uri="{FF2B5EF4-FFF2-40B4-BE49-F238E27FC236}">
                <a16:creationId xmlns:a16="http://schemas.microsoft.com/office/drawing/2014/main" id="{17FB425F-5E17-4D34-9550-7AF8A5832EC6}"/>
              </a:ext>
            </a:extLst>
          </p:cNvPr>
          <p:cNvSpPr>
            <a:spLocks noGrp="1"/>
          </p:cNvSpPr>
          <p:nvPr>
            <p:ph idx="1"/>
          </p:nvPr>
        </p:nvSpPr>
        <p:spPr>
          <a:xfrm>
            <a:off x="838200" y="1825625"/>
            <a:ext cx="10795782" cy="4351338"/>
          </a:xfrm>
        </p:spPr>
        <p:txBody>
          <a:bodyPr/>
          <a:lstStyle/>
          <a:p>
            <a:r>
              <a:rPr lang="en-US" dirty="0"/>
              <a:t>A variety of optical instruments have been developed in order to either: </a:t>
            </a:r>
          </a:p>
          <a:p>
            <a:pPr lvl="1"/>
            <a:r>
              <a:rPr lang="en-US" dirty="0"/>
              <a:t>Measure the properties of the light itself</a:t>
            </a:r>
          </a:p>
          <a:p>
            <a:pPr lvl="1"/>
            <a:r>
              <a:rPr lang="en-US" dirty="0"/>
              <a:t>To use the light to measure other things.</a:t>
            </a:r>
          </a:p>
          <a:p>
            <a:r>
              <a:rPr lang="en-US" dirty="0"/>
              <a:t>In general, light with smaller wavelengths and higher frequencies can provide measurements with higher </a:t>
            </a:r>
            <a:r>
              <a:rPr lang="en-US" b="1" dirty="0"/>
              <a:t>resolution</a:t>
            </a:r>
            <a:r>
              <a:rPr lang="en-US" dirty="0"/>
              <a:t> (ability to measure smaller details).</a:t>
            </a:r>
          </a:p>
          <a:p>
            <a:r>
              <a:rPr lang="en-US" dirty="0"/>
              <a:t>In the following slides, a brief introduction is given to several optical instruments. </a:t>
            </a:r>
          </a:p>
          <a:p>
            <a:r>
              <a:rPr lang="en-US" dirty="0"/>
              <a:t>Some of these instruments will be discussed in more detail in later courses in this program.</a:t>
            </a:r>
          </a:p>
        </p:txBody>
      </p:sp>
    </p:spTree>
    <p:extLst>
      <p:ext uri="{BB962C8B-B14F-4D97-AF65-F5344CB8AC3E}">
        <p14:creationId xmlns:p14="http://schemas.microsoft.com/office/powerpoint/2010/main" val="798918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F684D-537B-4CB3-989F-21D699A1F154}"/>
              </a:ext>
            </a:extLst>
          </p:cNvPr>
          <p:cNvSpPr>
            <a:spLocks noGrp="1"/>
          </p:cNvSpPr>
          <p:nvPr>
            <p:ph type="title"/>
          </p:nvPr>
        </p:nvSpPr>
        <p:spPr>
          <a:xfrm>
            <a:off x="838200" y="365126"/>
            <a:ext cx="10515600" cy="943169"/>
          </a:xfrm>
        </p:spPr>
        <p:txBody>
          <a:bodyPr/>
          <a:lstStyle/>
          <a:p>
            <a:r>
              <a:rPr lang="en-US" b="1" dirty="0"/>
              <a:t>Microscope</a:t>
            </a:r>
          </a:p>
        </p:txBody>
      </p:sp>
      <p:sp>
        <p:nvSpPr>
          <p:cNvPr id="3" name="Content Placeholder 2">
            <a:extLst>
              <a:ext uri="{FF2B5EF4-FFF2-40B4-BE49-F238E27FC236}">
                <a16:creationId xmlns:a16="http://schemas.microsoft.com/office/drawing/2014/main" id="{0E656C18-AE98-4775-B359-94198EC207EA}"/>
              </a:ext>
            </a:extLst>
          </p:cNvPr>
          <p:cNvSpPr>
            <a:spLocks noGrp="1"/>
          </p:cNvSpPr>
          <p:nvPr>
            <p:ph idx="1"/>
          </p:nvPr>
        </p:nvSpPr>
        <p:spPr>
          <a:xfrm>
            <a:off x="838200" y="1434905"/>
            <a:ext cx="10515600" cy="3854547"/>
          </a:xfrm>
        </p:spPr>
        <p:txBody>
          <a:bodyPr/>
          <a:lstStyle/>
          <a:p>
            <a:r>
              <a:rPr lang="en-US" dirty="0"/>
              <a:t>The best-known optical instrument is the microscope. </a:t>
            </a:r>
          </a:p>
          <a:p>
            <a:r>
              <a:rPr lang="en-US" dirty="0"/>
              <a:t>It produces magnified images of small objects. </a:t>
            </a:r>
          </a:p>
          <a:p>
            <a:r>
              <a:rPr lang="en-US" dirty="0"/>
              <a:t>The </a:t>
            </a:r>
            <a:r>
              <a:rPr lang="en-US" b="1" dirty="0"/>
              <a:t>magnification</a:t>
            </a:r>
            <a:r>
              <a:rPr lang="en-US" dirty="0"/>
              <a:t> is determined by the focal lengths (a measure of the bending power) of the lenses used.</a:t>
            </a:r>
          </a:p>
          <a:p>
            <a:r>
              <a:rPr lang="en-US" dirty="0"/>
              <a:t>The </a:t>
            </a:r>
            <a:r>
              <a:rPr lang="en-US" b="1" dirty="0"/>
              <a:t>resolution</a:t>
            </a:r>
            <a:r>
              <a:rPr lang="en-US" dirty="0"/>
              <a:t> is determined by the wavelength of the light and the diameter of the lenses. (Better resolution requires shorter wavelengths or larger-diameter lenses).</a:t>
            </a:r>
          </a:p>
          <a:p>
            <a:r>
              <a:rPr lang="en-US" dirty="0"/>
              <a:t>Schematic of simple microscope:</a:t>
            </a:r>
          </a:p>
        </p:txBody>
      </p:sp>
      <p:pic>
        <p:nvPicPr>
          <p:cNvPr id="4" name="Picture 3">
            <a:extLst>
              <a:ext uri="{FF2B5EF4-FFF2-40B4-BE49-F238E27FC236}">
                <a16:creationId xmlns:a16="http://schemas.microsoft.com/office/drawing/2014/main" id="{AD28565A-7694-47FD-BCF7-07F194428F0C}"/>
              </a:ext>
            </a:extLst>
          </p:cNvPr>
          <p:cNvPicPr>
            <a:picLocks noChangeAspect="1"/>
          </p:cNvPicPr>
          <p:nvPr/>
        </p:nvPicPr>
        <p:blipFill>
          <a:blip r:embed="rId2"/>
          <a:stretch>
            <a:fillRect/>
          </a:stretch>
        </p:blipFill>
        <p:spPr>
          <a:xfrm>
            <a:off x="5258611" y="4718286"/>
            <a:ext cx="5918742" cy="1774588"/>
          </a:xfrm>
          <a:prstGeom prst="rect">
            <a:avLst/>
          </a:prstGeom>
        </p:spPr>
      </p:pic>
    </p:spTree>
    <p:extLst>
      <p:ext uri="{BB962C8B-B14F-4D97-AF65-F5344CB8AC3E}">
        <p14:creationId xmlns:p14="http://schemas.microsoft.com/office/powerpoint/2010/main" val="280133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311FA-6618-4F30-A054-60CF67DA6B93}"/>
              </a:ext>
            </a:extLst>
          </p:cNvPr>
          <p:cNvSpPr>
            <a:spLocks noGrp="1"/>
          </p:cNvSpPr>
          <p:nvPr>
            <p:ph type="title"/>
          </p:nvPr>
        </p:nvSpPr>
        <p:spPr>
          <a:xfrm>
            <a:off x="838200" y="365125"/>
            <a:ext cx="10515600" cy="844697"/>
          </a:xfrm>
        </p:spPr>
        <p:txBody>
          <a:bodyPr/>
          <a:lstStyle/>
          <a:p>
            <a:r>
              <a:rPr lang="en-US" b="1" dirty="0"/>
              <a:t>Interferometer</a:t>
            </a:r>
          </a:p>
        </p:txBody>
      </p:sp>
      <p:sp>
        <p:nvSpPr>
          <p:cNvPr id="3" name="Content Placeholder 2">
            <a:extLst>
              <a:ext uri="{FF2B5EF4-FFF2-40B4-BE49-F238E27FC236}">
                <a16:creationId xmlns:a16="http://schemas.microsoft.com/office/drawing/2014/main" id="{3FCD43F2-3205-412A-879A-95CCCA03AD95}"/>
              </a:ext>
            </a:extLst>
          </p:cNvPr>
          <p:cNvSpPr>
            <a:spLocks noGrp="1"/>
          </p:cNvSpPr>
          <p:nvPr>
            <p:ph idx="1"/>
          </p:nvPr>
        </p:nvSpPr>
        <p:spPr>
          <a:xfrm>
            <a:off x="838200" y="1322363"/>
            <a:ext cx="10515600" cy="4854600"/>
          </a:xfrm>
        </p:spPr>
        <p:txBody>
          <a:bodyPr/>
          <a:lstStyle/>
          <a:p>
            <a:r>
              <a:rPr lang="en-US" dirty="0"/>
              <a:t>When two light beams are combined, they </a:t>
            </a:r>
            <a:r>
              <a:rPr lang="en-US" b="1" dirty="0"/>
              <a:t>interfere</a:t>
            </a:r>
            <a:r>
              <a:rPr lang="en-US" dirty="0"/>
              <a:t>, meaning that they produce a series of light and dark bands. </a:t>
            </a:r>
          </a:p>
          <a:p>
            <a:r>
              <a:rPr lang="en-US" dirty="0"/>
              <a:t>At some point </a:t>
            </a:r>
            <a:r>
              <a:rPr lang="en-US" b="1" dirty="0"/>
              <a:t>constructive interference</a:t>
            </a:r>
            <a:r>
              <a:rPr lang="en-US" dirty="0"/>
              <a:t> occurs: the crests of the two waves are on top of each other, so the total beam is the </a:t>
            </a:r>
            <a:r>
              <a:rPr lang="en-US" b="1" dirty="0"/>
              <a:t>sum</a:t>
            </a:r>
            <a:r>
              <a:rPr lang="en-US" dirty="0"/>
              <a:t> of the two. The result is a bright spot.</a:t>
            </a:r>
          </a:p>
          <a:p>
            <a:r>
              <a:rPr lang="en-US" dirty="0"/>
              <a:t>At other points </a:t>
            </a:r>
            <a:r>
              <a:rPr lang="en-US" b="1" dirty="0"/>
              <a:t>destructive interference</a:t>
            </a:r>
            <a:r>
              <a:rPr lang="en-US" dirty="0"/>
              <a:t> occurs: the crest of one wave coincides with the trough of the other, so the total beam is the </a:t>
            </a:r>
            <a:r>
              <a:rPr lang="en-US" b="1" dirty="0"/>
              <a:t>difference</a:t>
            </a:r>
            <a:r>
              <a:rPr lang="en-US" dirty="0"/>
              <a:t> of the two. The result is a dark spot </a:t>
            </a:r>
            <a:r>
              <a:rPr lang="en-US" dirty="0" err="1"/>
              <a:t>spot</a:t>
            </a:r>
            <a:r>
              <a:rPr lang="en-US" dirty="0"/>
              <a:t>.</a:t>
            </a:r>
          </a:p>
          <a:p>
            <a:r>
              <a:rPr lang="en-US" dirty="0"/>
              <a:t>From the distance between two adjacent bright spots, the phase difference between the beams can be determined. </a:t>
            </a:r>
          </a:p>
          <a:p>
            <a:endParaRPr lang="en-US" dirty="0"/>
          </a:p>
        </p:txBody>
      </p:sp>
    </p:spTree>
    <p:extLst>
      <p:ext uri="{BB962C8B-B14F-4D97-AF65-F5344CB8AC3E}">
        <p14:creationId xmlns:p14="http://schemas.microsoft.com/office/powerpoint/2010/main" val="236221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51C6D-7ACA-4ECF-B396-A2A1BAE50BF4}"/>
              </a:ext>
            </a:extLst>
          </p:cNvPr>
          <p:cNvSpPr>
            <a:spLocks noGrp="1"/>
          </p:cNvSpPr>
          <p:nvPr>
            <p:ph type="title"/>
          </p:nvPr>
        </p:nvSpPr>
        <p:spPr>
          <a:xfrm>
            <a:off x="838200" y="365126"/>
            <a:ext cx="10515600" cy="886900"/>
          </a:xfrm>
        </p:spPr>
        <p:txBody>
          <a:bodyPr/>
          <a:lstStyle/>
          <a:p>
            <a:r>
              <a:rPr lang="en-US" b="1" dirty="0"/>
              <a:t>Interferometer</a:t>
            </a:r>
          </a:p>
        </p:txBody>
      </p:sp>
      <p:sp>
        <p:nvSpPr>
          <p:cNvPr id="3" name="Content Placeholder 2">
            <a:extLst>
              <a:ext uri="{FF2B5EF4-FFF2-40B4-BE49-F238E27FC236}">
                <a16:creationId xmlns:a16="http://schemas.microsoft.com/office/drawing/2014/main" id="{516E9CE5-5560-4F80-9C33-E26F8EC81CA2}"/>
              </a:ext>
            </a:extLst>
          </p:cNvPr>
          <p:cNvSpPr>
            <a:spLocks noGrp="1"/>
          </p:cNvSpPr>
          <p:nvPr>
            <p:ph idx="1"/>
          </p:nvPr>
        </p:nvSpPr>
        <p:spPr>
          <a:xfrm>
            <a:off x="911468" y="1252026"/>
            <a:ext cx="10515600" cy="4924937"/>
          </a:xfrm>
        </p:spPr>
        <p:txBody>
          <a:bodyPr/>
          <a:lstStyle/>
          <a:p>
            <a:r>
              <a:rPr lang="en-US" dirty="0"/>
              <a:t>There are many types of interferometers. One very simple type is shown schematically below:</a:t>
            </a:r>
          </a:p>
          <a:p>
            <a:endParaRPr lang="en-US" dirty="0"/>
          </a:p>
        </p:txBody>
      </p:sp>
      <p:sp>
        <p:nvSpPr>
          <p:cNvPr id="4" name="Rectangle 3">
            <a:extLst>
              <a:ext uri="{FF2B5EF4-FFF2-40B4-BE49-F238E27FC236}">
                <a16:creationId xmlns:a16="http://schemas.microsoft.com/office/drawing/2014/main" id="{B2787FB7-C852-4B04-B94B-201B08593152}"/>
              </a:ext>
            </a:extLst>
          </p:cNvPr>
          <p:cNvSpPr/>
          <p:nvPr/>
        </p:nvSpPr>
        <p:spPr>
          <a:xfrm>
            <a:off x="8581293" y="3121819"/>
            <a:ext cx="815926" cy="720969"/>
          </a:xfrm>
          <a:prstGeom prst="rect">
            <a:avLst/>
          </a:prstGeom>
          <a:solidFill>
            <a:schemeClr val="accent1">
              <a:lumMod val="20000"/>
              <a:lumOff val="80000"/>
            </a:schemeClr>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5BBD895D-A2B9-42A7-8FF1-31B0CDAA43FC}"/>
              </a:ext>
            </a:extLst>
          </p:cNvPr>
          <p:cNvCxnSpPr>
            <a:cxnSpLocks/>
          </p:cNvCxnSpPr>
          <p:nvPr/>
        </p:nvCxnSpPr>
        <p:spPr>
          <a:xfrm flipV="1">
            <a:off x="6907237" y="3482304"/>
            <a:ext cx="2040987" cy="641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A23AE3-CD13-49C6-83AB-8654F04E4DFE}"/>
              </a:ext>
            </a:extLst>
          </p:cNvPr>
          <p:cNvCxnSpPr>
            <a:cxnSpLocks/>
          </p:cNvCxnSpPr>
          <p:nvPr/>
        </p:nvCxnSpPr>
        <p:spPr>
          <a:xfrm>
            <a:off x="8989256" y="1853090"/>
            <a:ext cx="0" cy="1629213"/>
          </a:xfrm>
          <a:prstGeom prst="line">
            <a:avLst/>
          </a:prstGeom>
          <a:ln w="444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34FDE6C-AA11-43F7-BACD-D2E439FECF42}"/>
              </a:ext>
            </a:extLst>
          </p:cNvPr>
          <p:cNvCxnSpPr>
            <a:cxnSpLocks/>
          </p:cNvCxnSpPr>
          <p:nvPr/>
        </p:nvCxnSpPr>
        <p:spPr>
          <a:xfrm>
            <a:off x="8581293" y="3121819"/>
            <a:ext cx="815926" cy="720969"/>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4BEDEAD-1457-49F3-96E2-E718AFA707C4}"/>
              </a:ext>
            </a:extLst>
          </p:cNvPr>
          <p:cNvCxnSpPr>
            <a:cxnSpLocks/>
          </p:cNvCxnSpPr>
          <p:nvPr/>
        </p:nvCxnSpPr>
        <p:spPr>
          <a:xfrm flipV="1">
            <a:off x="8932983" y="3488714"/>
            <a:ext cx="0" cy="1395413"/>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3DF001-7150-4F11-9029-ED450AF759A0}"/>
              </a:ext>
            </a:extLst>
          </p:cNvPr>
          <p:cNvCxnSpPr>
            <a:cxnSpLocks/>
          </p:cNvCxnSpPr>
          <p:nvPr/>
        </p:nvCxnSpPr>
        <p:spPr>
          <a:xfrm>
            <a:off x="8989256" y="3268982"/>
            <a:ext cx="0" cy="1629213"/>
          </a:xfrm>
          <a:prstGeom prst="line">
            <a:avLst/>
          </a:prstGeom>
          <a:ln w="444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6B96D25-F9E0-4636-8EC0-643CE68EE5F9}"/>
              </a:ext>
            </a:extLst>
          </p:cNvPr>
          <p:cNvCxnSpPr>
            <a:cxnSpLocks/>
          </p:cNvCxnSpPr>
          <p:nvPr/>
        </p:nvCxnSpPr>
        <p:spPr>
          <a:xfrm flipH="1">
            <a:off x="8932983" y="3488714"/>
            <a:ext cx="1493522"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3F95A63-95F1-4A5A-9D15-CFFE105E6566}"/>
              </a:ext>
            </a:extLst>
          </p:cNvPr>
          <p:cNvCxnSpPr>
            <a:cxnSpLocks/>
          </p:cNvCxnSpPr>
          <p:nvPr/>
        </p:nvCxnSpPr>
        <p:spPr>
          <a:xfrm>
            <a:off x="8989256" y="3429000"/>
            <a:ext cx="1465384" cy="0"/>
          </a:xfrm>
          <a:prstGeom prst="line">
            <a:avLst/>
          </a:prstGeom>
          <a:ln w="444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CD785406-766B-4A20-9786-198786D15136}"/>
              </a:ext>
            </a:extLst>
          </p:cNvPr>
          <p:cNvCxnSpPr>
            <a:cxnSpLocks/>
          </p:cNvCxnSpPr>
          <p:nvPr/>
        </p:nvCxnSpPr>
        <p:spPr>
          <a:xfrm>
            <a:off x="6940062" y="3474646"/>
            <a:ext cx="135987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9F31F19-8EF0-44B0-B266-66C66F620573}"/>
              </a:ext>
            </a:extLst>
          </p:cNvPr>
          <p:cNvCxnSpPr>
            <a:cxnSpLocks/>
          </p:cNvCxnSpPr>
          <p:nvPr/>
        </p:nvCxnSpPr>
        <p:spPr>
          <a:xfrm>
            <a:off x="8989256" y="1981126"/>
            <a:ext cx="0" cy="686570"/>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070A55B9-4249-4BB6-AAAB-0F252C0C4631}"/>
              </a:ext>
            </a:extLst>
          </p:cNvPr>
          <p:cNvSpPr txBox="1"/>
          <p:nvPr/>
        </p:nvSpPr>
        <p:spPr>
          <a:xfrm>
            <a:off x="6316393" y="2992919"/>
            <a:ext cx="1983545" cy="369332"/>
          </a:xfrm>
          <a:prstGeom prst="rect">
            <a:avLst/>
          </a:prstGeom>
          <a:noFill/>
        </p:spPr>
        <p:txBody>
          <a:bodyPr wrap="square" rtlCol="0">
            <a:spAutoFit/>
          </a:bodyPr>
          <a:lstStyle/>
          <a:p>
            <a:r>
              <a:rPr lang="en-US" b="1" dirty="0"/>
              <a:t>Incoming beam 1</a:t>
            </a:r>
          </a:p>
        </p:txBody>
      </p:sp>
      <p:sp>
        <p:nvSpPr>
          <p:cNvPr id="43" name="TextBox 42">
            <a:extLst>
              <a:ext uri="{FF2B5EF4-FFF2-40B4-BE49-F238E27FC236}">
                <a16:creationId xmlns:a16="http://schemas.microsoft.com/office/drawing/2014/main" id="{842623A2-584D-4ED4-ADD0-601AE7FB7078}"/>
              </a:ext>
            </a:extLst>
          </p:cNvPr>
          <p:cNvSpPr txBox="1"/>
          <p:nvPr/>
        </p:nvSpPr>
        <p:spPr>
          <a:xfrm>
            <a:off x="9064866" y="2118123"/>
            <a:ext cx="1983545" cy="369332"/>
          </a:xfrm>
          <a:prstGeom prst="rect">
            <a:avLst/>
          </a:prstGeom>
          <a:noFill/>
        </p:spPr>
        <p:txBody>
          <a:bodyPr wrap="square" rtlCol="0">
            <a:spAutoFit/>
          </a:bodyPr>
          <a:lstStyle/>
          <a:p>
            <a:r>
              <a:rPr lang="en-US" b="1" dirty="0"/>
              <a:t>Incoming beam 2</a:t>
            </a:r>
          </a:p>
        </p:txBody>
      </p:sp>
      <p:sp>
        <p:nvSpPr>
          <p:cNvPr id="44" name="TextBox 43">
            <a:extLst>
              <a:ext uri="{FF2B5EF4-FFF2-40B4-BE49-F238E27FC236}">
                <a16:creationId xmlns:a16="http://schemas.microsoft.com/office/drawing/2014/main" id="{B5C100F9-27D0-43A3-8247-D8801CEDF71E}"/>
              </a:ext>
            </a:extLst>
          </p:cNvPr>
          <p:cNvSpPr txBox="1"/>
          <p:nvPr/>
        </p:nvSpPr>
        <p:spPr>
          <a:xfrm>
            <a:off x="9778219" y="4147543"/>
            <a:ext cx="1983545" cy="369332"/>
          </a:xfrm>
          <a:prstGeom prst="rect">
            <a:avLst/>
          </a:prstGeom>
          <a:noFill/>
        </p:spPr>
        <p:txBody>
          <a:bodyPr wrap="square" rtlCol="0">
            <a:spAutoFit/>
          </a:bodyPr>
          <a:lstStyle/>
          <a:p>
            <a:r>
              <a:rPr lang="en-US" b="1" dirty="0"/>
              <a:t>Outgoing beams</a:t>
            </a:r>
          </a:p>
        </p:txBody>
      </p:sp>
      <p:cxnSp>
        <p:nvCxnSpPr>
          <p:cNvPr id="46" name="Straight Arrow Connector 45">
            <a:extLst>
              <a:ext uri="{FF2B5EF4-FFF2-40B4-BE49-F238E27FC236}">
                <a16:creationId xmlns:a16="http://schemas.microsoft.com/office/drawing/2014/main" id="{E10E1884-0AD6-466F-BD57-817BDAC79E21}"/>
              </a:ext>
            </a:extLst>
          </p:cNvPr>
          <p:cNvCxnSpPr/>
          <p:nvPr/>
        </p:nvCxnSpPr>
        <p:spPr>
          <a:xfrm flipH="1" flipV="1">
            <a:off x="9721948" y="3589019"/>
            <a:ext cx="334690" cy="558524"/>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E9ADBDF-3241-49E8-AD81-8B882F2F4A5E}"/>
              </a:ext>
            </a:extLst>
          </p:cNvPr>
          <p:cNvCxnSpPr>
            <a:cxnSpLocks/>
          </p:cNvCxnSpPr>
          <p:nvPr/>
        </p:nvCxnSpPr>
        <p:spPr>
          <a:xfrm flipH="1" flipV="1">
            <a:off x="9209360" y="4357248"/>
            <a:ext cx="496755" cy="2089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A33B0F30-28AA-4581-A6F4-07F36FAA8AAF}"/>
              </a:ext>
            </a:extLst>
          </p:cNvPr>
          <p:cNvSpPr txBox="1"/>
          <p:nvPr/>
        </p:nvSpPr>
        <p:spPr>
          <a:xfrm>
            <a:off x="508793" y="2667696"/>
            <a:ext cx="5656967"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a:t>The cube shown at right is </a:t>
            </a:r>
            <a:r>
              <a:rPr lang="en-US" sz="2400" b="1" dirty="0"/>
              <a:t>a beam splitter</a:t>
            </a:r>
            <a:r>
              <a:rPr lang="en-US" sz="2400" dirty="0"/>
              <a:t>: a type of mirror that reflects part of each beam and transmits part.</a:t>
            </a:r>
          </a:p>
          <a:p>
            <a:pPr marL="285750" indent="-285750">
              <a:buFont typeface="Arial" panose="020B0604020202020204" pitchFamily="34" charset="0"/>
              <a:buChar char="•"/>
            </a:pPr>
            <a:r>
              <a:rPr lang="en-US" sz="2400" dirty="0"/>
              <a:t>The two outgoing beams are mixtures of the two incoming beams.</a:t>
            </a:r>
          </a:p>
          <a:p>
            <a:pPr marL="285750" indent="-285750">
              <a:buFont typeface="Arial" panose="020B0604020202020204" pitchFamily="34" charset="0"/>
              <a:buChar char="•"/>
            </a:pPr>
            <a:r>
              <a:rPr lang="en-US" sz="2400" dirty="0"/>
              <a:t>When the outgoing beams are reach a screen or a camera, they produce an interference pattern.</a:t>
            </a:r>
          </a:p>
        </p:txBody>
      </p:sp>
    </p:spTree>
    <p:extLst>
      <p:ext uri="{BB962C8B-B14F-4D97-AF65-F5344CB8AC3E}">
        <p14:creationId xmlns:p14="http://schemas.microsoft.com/office/powerpoint/2010/main" val="591487113"/>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738253FE07A47A7265AF5EADE21F2" ma:contentTypeVersion="14" ma:contentTypeDescription="Create a new document." ma:contentTypeScope="" ma:versionID="c506fb5151dd6252967193a183c32dba">
  <xsd:schema xmlns:xsd="http://www.w3.org/2001/XMLSchema" xmlns:xs="http://www.w3.org/2001/XMLSchema" xmlns:p="http://schemas.microsoft.com/office/2006/metadata/properties" xmlns:ns1="http://schemas.microsoft.com/sharepoint/v3" xmlns:ns2="526ab448-3623-431b-b578-054c8f4973c7" xmlns:ns3="bfc7b695-74e3-4e03-a04b-ffb3ad870ba3" targetNamespace="http://schemas.microsoft.com/office/2006/metadata/properties" ma:root="true" ma:fieldsID="0260c255438fe58aa2ad153d7f5d49b7" ns1:_="" ns2:_="" ns3:_="">
    <xsd:import namespace="http://schemas.microsoft.com/sharepoint/v3"/>
    <xsd:import namespace="526ab448-3623-431b-b578-054c8f4973c7"/>
    <xsd:import namespace="bfc7b695-74e3-4e03-a04b-ffb3ad870ba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1:_ip_UnifiedCompliancePolicyProperties" minOccurs="0"/>
                <xsd:element ref="ns1:_ip_UnifiedCompliancePolicyUIAc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6ab448-3623-431b-b578-054c8f497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fc7b695-74e3-4e03-a04b-ffb3ad870ba3"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5351C04-9952-4AE0-B4D5-98D03ACEA80E}"/>
</file>

<file path=customXml/itemProps2.xml><?xml version="1.0" encoding="utf-8"?>
<ds:datastoreItem xmlns:ds="http://schemas.openxmlformats.org/officeDocument/2006/customXml" ds:itemID="{C28ACA0D-D2A6-430A-9F8D-18EBCEE84882}"/>
</file>

<file path=customXml/itemProps3.xml><?xml version="1.0" encoding="utf-8"?>
<ds:datastoreItem xmlns:ds="http://schemas.openxmlformats.org/officeDocument/2006/customXml" ds:itemID="{F47D8293-6D0C-4E1C-97DA-0420586A8FEA}"/>
</file>

<file path=docProps/app.xml><?xml version="1.0" encoding="utf-8"?>
<Properties xmlns="http://schemas.openxmlformats.org/officeDocument/2006/extended-properties" xmlns:vt="http://schemas.openxmlformats.org/officeDocument/2006/docPropsVTypes">
  <Template>Office Theme</Template>
  <TotalTime>109</TotalTime>
  <Words>1105</Words>
  <Application>Microsoft Office PowerPoint</Application>
  <PresentationFormat>Widescreen</PresentationFormat>
  <Paragraphs>81</Paragraphs>
  <Slides>13</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13</vt:i4>
      </vt:variant>
    </vt:vector>
  </HeadingPairs>
  <TitlesOfParts>
    <vt:vector size="22" baseType="lpstr">
      <vt:lpstr>Arial</vt:lpstr>
      <vt:lpstr>Bookman Old Style</vt:lpstr>
      <vt:lpstr>Calibri</vt:lpstr>
      <vt:lpstr>Calibri Light</vt:lpstr>
      <vt:lpstr>Google Sans</vt:lpstr>
      <vt:lpstr>Rockwell</vt:lpstr>
      <vt:lpstr>Times New Roman</vt:lpstr>
      <vt:lpstr>Office Theme</vt:lpstr>
      <vt:lpstr>Damask</vt:lpstr>
      <vt:lpstr>PowerPoint Presentation</vt:lpstr>
      <vt:lpstr>Brief Introduction to optical measuring devices</vt:lpstr>
      <vt:lpstr>Light is a wave</vt:lpstr>
      <vt:lpstr>Optical measurement</vt:lpstr>
      <vt:lpstr>Optical measurement</vt:lpstr>
      <vt:lpstr>Optical Instruments</vt:lpstr>
      <vt:lpstr>Microscope</vt:lpstr>
      <vt:lpstr>Interferometer</vt:lpstr>
      <vt:lpstr>Interferometer</vt:lpstr>
      <vt:lpstr>Autocollimators</vt:lpstr>
      <vt:lpstr>Optical profilometer</vt:lpstr>
      <vt:lpstr>Optical time-domain reflectometer</vt:lpstr>
      <vt:lpstr>Spectrometer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 Introduction to optical measuring devices</dc:title>
  <dc:creator>Simon, David S</dc:creator>
  <cp:lastModifiedBy>Simon, David S</cp:lastModifiedBy>
  <cp:revision>17</cp:revision>
  <dcterms:created xsi:type="dcterms:W3CDTF">2021-07-30T02:48:38Z</dcterms:created>
  <dcterms:modified xsi:type="dcterms:W3CDTF">2021-07-30T16:23:33Z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0x010100854738253FE07A47A7265AF5EADE21F2</vt:lpwstr>
  </property>
</Properties>
</file>