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63" r:id="rId4"/>
    <p:sldId id="264" r:id="rId5"/>
    <p:sldId id="265" r:id="rId6"/>
    <p:sldId id="266" r:id="rId7"/>
    <p:sldId id="267" r:id="rId8"/>
    <p:sldId id="268" r:id="rId9"/>
    <p:sldId id="275" r:id="rId10"/>
    <p:sldId id="262" r:id="rId11"/>
    <p:sldId id="269" r:id="rId12"/>
    <p:sldId id="270" r:id="rId13"/>
    <p:sldId id="271" r:id="rId14"/>
    <p:sldId id="272" r:id="rId15"/>
    <p:sldId id="2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9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8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8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1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3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3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7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5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1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944A6-F139-4BD0-838D-A408A648FDC3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1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ohmslaw.com/atom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209A267-7132-419A-BBFB-608B176A87A5}"/>
              </a:ext>
            </a:extLst>
          </p:cNvPr>
          <p:cNvGrpSpPr/>
          <p:nvPr/>
        </p:nvGrpSpPr>
        <p:grpSpPr>
          <a:xfrm>
            <a:off x="574524" y="379990"/>
            <a:ext cx="6602649" cy="6091641"/>
            <a:chOff x="574524" y="379990"/>
            <a:chExt cx="6602649" cy="6091641"/>
          </a:xfrm>
        </p:grpSpPr>
        <p:pic>
          <p:nvPicPr>
            <p:cNvPr id="4" name="Picture 23">
              <a:extLst>
                <a:ext uri="{FF2B5EF4-FFF2-40B4-BE49-F238E27FC236}">
                  <a16:creationId xmlns:a16="http://schemas.microsoft.com/office/drawing/2014/main" id="{09BBF722-CA53-43F8-8F6C-677EBA515E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0C0B890-5E88-423E-A7DA-DCF5A6FC20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EA1E144A-2B63-4BC0-A306-E1AA38E718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788D7-9A0E-43A0-BC7D-4FAF5E6EE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0DFB-8F6C-47D5-BAB7-3EC9824AB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47E50BE-26AD-4361-9814-AF8AC8AF9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624972"/>
              <a:ext cx="6154803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Tools and Testing Equipment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u="sng" dirty="0">
                  <a:cs typeface="Times New Roman" panose="02020603050405020304" pitchFamily="18" charset="0"/>
                </a:rPr>
                <a:t>Topic 3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Topic title: Circuits, troubleshooting, &amp; soldering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Bruno Nosiglia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0670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2502" y="1122363"/>
            <a:ext cx="10143461" cy="82339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Electronic principles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472" y="2169042"/>
            <a:ext cx="11400364" cy="4391246"/>
          </a:xfrm>
        </p:spPr>
        <p:txBody>
          <a:bodyPr/>
          <a:lstStyle/>
          <a:p>
            <a:pPr lvl="0" algn="l"/>
            <a:r>
              <a:rPr lang="en-US" b="1" dirty="0"/>
              <a:t>Voltage (V) </a:t>
            </a:r>
            <a:r>
              <a:rPr lang="en-US" dirty="0"/>
              <a:t>= the “pressure” that builds up when electrons start to pile up </a:t>
            </a:r>
          </a:p>
          <a:p>
            <a:pPr lvl="0" algn="l"/>
            <a:r>
              <a:rPr lang="en-US" b="1" dirty="0"/>
              <a:t>Voltage drop = </a:t>
            </a:r>
            <a:r>
              <a:rPr lang="en-US" dirty="0"/>
              <a:t>When the flow causes more pressure (voltage) on one side than the other</a:t>
            </a:r>
            <a:r>
              <a:rPr lang="en-US" b="1" dirty="0"/>
              <a:t> </a:t>
            </a:r>
            <a:endParaRPr lang="en-US" dirty="0"/>
          </a:p>
          <a:p>
            <a:pPr lvl="0" algn="l"/>
            <a:r>
              <a:rPr lang="en-US" b="1" dirty="0"/>
              <a:t>Current (I) </a:t>
            </a:r>
            <a:r>
              <a:rPr lang="en-US" dirty="0"/>
              <a:t>= the movement of electrons – current flows faster when there is smaller obstruction</a:t>
            </a:r>
          </a:p>
          <a:p>
            <a:pPr lvl="0" algn="l"/>
            <a:r>
              <a:rPr lang="en-US" b="1" dirty="0"/>
              <a:t>Current flow </a:t>
            </a:r>
            <a:r>
              <a:rPr lang="en-US" dirty="0"/>
              <a:t>= the measure of current through a conductor</a:t>
            </a:r>
          </a:p>
          <a:p>
            <a:pPr lvl="0" algn="l"/>
            <a:r>
              <a:rPr lang="en-US" b="1" dirty="0"/>
              <a:t>Low voltage </a:t>
            </a:r>
            <a:r>
              <a:rPr lang="en-US" dirty="0"/>
              <a:t>= voltage that won’t hurt you</a:t>
            </a:r>
          </a:p>
          <a:p>
            <a:pPr lvl="0" algn="l"/>
            <a:r>
              <a:rPr lang="en-US" b="1" dirty="0"/>
              <a:t>Digital Multi Meter (DMM) </a:t>
            </a:r>
            <a:r>
              <a:rPr lang="en-US" dirty="0"/>
              <a:t>= a meter with digital display that measures volts, current, resistance</a:t>
            </a:r>
          </a:p>
          <a:p>
            <a:pPr lvl="0" algn="l"/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956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12" y="894975"/>
            <a:ext cx="11610753" cy="5966417"/>
          </a:xfrm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All matter is made up of Atoms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Current is the movement of negatively charged particles (electrons)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Piece of metal is made up of Atoms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Atoms made up of a nucleus with neutrons,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protrons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electrons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copper atom has 29 protons &amp; 29 electrons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electrons are arranged in orbits called shells </a:t>
            </a:r>
          </a:p>
          <a:p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copper atom’s outside shell has only one electron</a:t>
            </a:r>
          </a:p>
          <a:p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Outer shell of atom is called the </a:t>
            </a:r>
            <a:r>
              <a:rPr lang="en-US" alt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valence shell</a:t>
            </a:r>
          </a:p>
          <a:p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When the </a:t>
            </a:r>
            <a:r>
              <a:rPr lang="en-US" alt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valence electron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in any atom gains sufficient energy from some outside force, it can break away and become what is called a </a:t>
            </a:r>
            <a:r>
              <a:rPr lang="en-US" alt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free electron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altLang="en-US" sz="2400" dirty="0">
              <a:latin typeface="Arial" panose="020B0604020202020204" pitchFamily="34" charset="0"/>
            </a:endParaRPr>
          </a:p>
          <a:p>
            <a:endParaRPr lang="en-US" alt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8422" y="260284"/>
            <a:ext cx="8165805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is Current?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 descr="http://ohmslaw.com/atom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205" y="1751004"/>
            <a:ext cx="387667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875" y="3643600"/>
            <a:ext cx="200977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164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4101"/>
            <a:ext cx="10515600" cy="44294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is Voltage?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0093"/>
            <a:ext cx="10515600" cy="5166870"/>
          </a:xfrm>
        </p:spPr>
        <p:txBody>
          <a:bodyPr>
            <a:normAutofit/>
          </a:bodyPr>
          <a:lstStyle/>
          <a:p>
            <a:r>
              <a:rPr lang="en-US" sz="2400" dirty="0"/>
              <a:t>When positively charged atoms build, negatively charged atoms build up next to them trying to neutralize the charges</a:t>
            </a:r>
          </a:p>
          <a:p>
            <a:r>
              <a:rPr lang="en-US" sz="2400" dirty="0"/>
              <a:t>The bigger the build up, the bigger the voltage</a:t>
            </a:r>
          </a:p>
          <a:p>
            <a:r>
              <a:rPr lang="en-US" sz="2400" dirty="0"/>
              <a:t>Voltage is like pressure</a:t>
            </a:r>
          </a:p>
          <a:p>
            <a:r>
              <a:rPr lang="en-US" sz="2400" dirty="0"/>
              <a:t>When a path is connected to the + and – sides, current will flow</a:t>
            </a:r>
          </a:p>
          <a:p>
            <a:r>
              <a:rPr lang="en-US" sz="2400" dirty="0"/>
              <a:t>The higher the voltage, the bigger the current</a:t>
            </a:r>
          </a:p>
        </p:txBody>
      </p:sp>
    </p:spTree>
    <p:extLst>
      <p:ext uri="{BB962C8B-B14F-4D97-AF65-F5344CB8AC3E}">
        <p14:creationId xmlns:p14="http://schemas.microsoft.com/office/powerpoint/2010/main" val="362444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6158"/>
            <a:ext cx="10515600" cy="57054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is Ohm’s Law?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0875"/>
            <a:ext cx="10515600" cy="3960967"/>
          </a:xfrm>
        </p:spPr>
        <p:txBody>
          <a:bodyPr/>
          <a:lstStyle/>
          <a:p>
            <a:r>
              <a:rPr lang="en-US" dirty="0"/>
              <a:t>The relationship between voltage and current is dictated by the amount of resistance in the connection</a:t>
            </a:r>
          </a:p>
          <a:p>
            <a:r>
              <a:rPr lang="en-US" dirty="0"/>
              <a:t>Ohm’s Law  V=IR</a:t>
            </a:r>
          </a:p>
          <a:p>
            <a:r>
              <a:rPr lang="en-US" dirty="0"/>
              <a:t>It is linear, meaning if voltage doubles, current will double</a:t>
            </a:r>
          </a:p>
        </p:txBody>
      </p:sp>
    </p:spTree>
    <p:extLst>
      <p:ext uri="{BB962C8B-B14F-4D97-AF65-F5344CB8AC3E}">
        <p14:creationId xmlns:p14="http://schemas.microsoft.com/office/powerpoint/2010/main" val="1873001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Multimeter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113" y="1825625"/>
            <a:ext cx="3943774" cy="4351338"/>
          </a:xfrm>
        </p:spPr>
      </p:pic>
    </p:spTree>
    <p:extLst>
      <p:ext uri="{BB962C8B-B14F-4D97-AF65-F5344CB8AC3E}">
        <p14:creationId xmlns:p14="http://schemas.microsoft.com/office/powerpoint/2010/main" val="893684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95823"/>
            <a:ext cx="10515600" cy="2860157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use a multimeter </a:t>
            </a:r>
            <a:r>
              <a:rPr lang="en-US" sz="2400" dirty="0"/>
              <a:t>- </a:t>
            </a:r>
            <a:r>
              <a:rPr lang="en-US" sz="2000" u="sng" dirty="0"/>
              <a:t>https://www.google.com/search?client=firefox-b-1-d&amp;q=how+to+use+a+multimeter#kpvalbx=_i1GyYKwK8ank2g-x8IegDg31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7285"/>
            <a:ext cx="10515600" cy="2501715"/>
          </a:xfrm>
        </p:spPr>
        <p:txBody>
          <a:bodyPr>
            <a:normAutofit/>
          </a:bodyPr>
          <a:lstStyle/>
          <a:p>
            <a:r>
              <a:rPr lang="en-US" b="1" dirty="0" err="1"/>
              <a:t>Multimeter</a:t>
            </a:r>
            <a:r>
              <a:rPr lang="en-US" b="1" dirty="0"/>
              <a:t> </a:t>
            </a:r>
            <a:r>
              <a:rPr lang="en-US" dirty="0"/>
              <a:t>– is an instrument that measure  electrical current, voltage and resistance, depending on the position you select on the meter’s dial.</a:t>
            </a:r>
          </a:p>
          <a:p>
            <a:r>
              <a:rPr lang="en-US" dirty="0"/>
              <a:t>Learning how to connect the leads on the meter and what position to set the dial is key to using this instrument correctly.</a:t>
            </a:r>
          </a:p>
        </p:txBody>
      </p:sp>
    </p:spTree>
    <p:extLst>
      <p:ext uri="{BB962C8B-B14F-4D97-AF65-F5344CB8AC3E}">
        <p14:creationId xmlns:p14="http://schemas.microsoft.com/office/powerpoint/2010/main" val="111101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2502" y="1122363"/>
            <a:ext cx="10143461" cy="82339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Troubleshooting &amp; soldering circuit boards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019" y="2169042"/>
            <a:ext cx="11823403" cy="4391246"/>
          </a:xfrm>
        </p:spPr>
        <p:txBody>
          <a:bodyPr/>
          <a:lstStyle/>
          <a:p>
            <a:pPr lvl="0" algn="l"/>
            <a:r>
              <a:rPr lang="en-US" sz="2000" b="1" dirty="0"/>
              <a:t>PCB = </a:t>
            </a:r>
            <a:r>
              <a:rPr lang="en-US" sz="2000" dirty="0"/>
              <a:t>printed circuit board</a:t>
            </a:r>
          </a:p>
          <a:p>
            <a:pPr lvl="0" algn="l"/>
            <a:r>
              <a:rPr lang="en-US" sz="2000" b="1" dirty="0"/>
              <a:t>Component layout diagram </a:t>
            </a:r>
            <a:r>
              <a:rPr lang="en-US" sz="2000" dirty="0"/>
              <a:t>= a diagram that shows you where to place components on the PCB</a:t>
            </a:r>
          </a:p>
          <a:p>
            <a:pPr lvl="0" algn="l"/>
            <a:r>
              <a:rPr lang="en-US" sz="2000" b="1" dirty="0"/>
              <a:t>Pin out =</a:t>
            </a:r>
            <a:r>
              <a:rPr lang="en-US" sz="2000" dirty="0"/>
              <a:t> a diagram that shows where the pins on a chip go to inside the IC</a:t>
            </a:r>
          </a:p>
          <a:p>
            <a:pPr lvl="0" algn="l"/>
            <a:r>
              <a:rPr lang="en-US" sz="2000" b="1" dirty="0"/>
              <a:t>polarity </a:t>
            </a:r>
            <a:r>
              <a:rPr lang="en-US" sz="2000" dirty="0"/>
              <a:t>= when something needs to be in the correct direction</a:t>
            </a:r>
          </a:p>
          <a:p>
            <a:pPr lvl="0" algn="l"/>
            <a:r>
              <a:rPr lang="en-US" sz="2000" b="1" dirty="0"/>
              <a:t>LED = </a:t>
            </a:r>
            <a:r>
              <a:rPr lang="en-US" sz="2000" dirty="0"/>
              <a:t>Light Emitting Diode</a:t>
            </a:r>
          </a:p>
          <a:p>
            <a:pPr lvl="0" algn="l"/>
            <a:r>
              <a:rPr lang="en-US" sz="2000" b="1" dirty="0"/>
              <a:t>Surface mount technology </a:t>
            </a:r>
            <a:r>
              <a:rPr lang="en-US" sz="2000" dirty="0"/>
              <a:t>= when something needs to be in the correct direction</a:t>
            </a:r>
          </a:p>
          <a:p>
            <a:pPr lvl="0" algn="l"/>
            <a:r>
              <a:rPr lang="en-US" sz="2000" b="1" dirty="0"/>
              <a:t>Trace </a:t>
            </a:r>
            <a:r>
              <a:rPr lang="en-US" sz="2000" dirty="0"/>
              <a:t>= the metal paths glued to the PCB that the electricity runs on</a:t>
            </a:r>
          </a:p>
          <a:p>
            <a:pPr lvl="0" algn="l"/>
            <a:r>
              <a:rPr lang="en-US" sz="2000" b="1" dirty="0"/>
              <a:t>Pad </a:t>
            </a:r>
            <a:r>
              <a:rPr lang="en-US" sz="2000" dirty="0"/>
              <a:t>= the metal area glued to the PCB, found around the hole and connects to the trace</a:t>
            </a:r>
          </a:p>
          <a:p>
            <a:pPr lvl="0" algn="l"/>
            <a:r>
              <a:rPr lang="en-US" sz="2000" b="1" dirty="0"/>
              <a:t>Cold solder joint </a:t>
            </a:r>
            <a:r>
              <a:rPr lang="en-US" sz="2000" dirty="0"/>
              <a:t>= a bad solder joint. It didn’t cool correctly, will cause intermittent problems and must be re-soldered</a:t>
            </a:r>
          </a:p>
          <a:p>
            <a:pPr lvl="0" algn="l"/>
            <a:r>
              <a:rPr lang="en-US" sz="2000" b="1" dirty="0"/>
              <a:t>Solder wick </a:t>
            </a:r>
            <a:r>
              <a:rPr lang="en-US" sz="2000" dirty="0"/>
              <a:t>= copper gauze used to “soak” up liquid solder</a:t>
            </a:r>
          </a:p>
          <a:p>
            <a:pPr lvl="0" algn="l"/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95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PCB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319" y="1825625"/>
            <a:ext cx="5437362" cy="4351338"/>
          </a:xfrm>
        </p:spPr>
      </p:pic>
    </p:spTree>
    <p:extLst>
      <p:ext uri="{BB962C8B-B14F-4D97-AF65-F5344CB8AC3E}">
        <p14:creationId xmlns:p14="http://schemas.microsoft.com/office/powerpoint/2010/main" val="71864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Through hole circuit board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729706"/>
            <a:ext cx="3810000" cy="2543175"/>
          </a:xfrm>
        </p:spPr>
      </p:pic>
    </p:spTree>
    <p:extLst>
      <p:ext uri="{BB962C8B-B14F-4D97-AF65-F5344CB8AC3E}">
        <p14:creationId xmlns:p14="http://schemas.microsoft.com/office/powerpoint/2010/main" val="4036692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Surface mount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774" y="1825625"/>
            <a:ext cx="7794452" cy="4351338"/>
          </a:xfrm>
        </p:spPr>
      </p:pic>
    </p:spTree>
    <p:extLst>
      <p:ext uri="{BB962C8B-B14F-4D97-AF65-F5344CB8AC3E}">
        <p14:creationId xmlns:p14="http://schemas.microsoft.com/office/powerpoint/2010/main" val="3751301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Soldering station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902" y="1825625"/>
            <a:ext cx="5198196" cy="4351338"/>
          </a:xfrm>
        </p:spPr>
      </p:pic>
    </p:spTree>
    <p:extLst>
      <p:ext uri="{BB962C8B-B14F-4D97-AF65-F5344CB8AC3E}">
        <p14:creationId xmlns:p14="http://schemas.microsoft.com/office/powerpoint/2010/main" val="73845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Solder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17763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8131"/>
          </a:xfrm>
        </p:spPr>
        <p:txBody>
          <a:bodyPr>
            <a:normAutofit/>
          </a:bodyPr>
          <a:lstStyle/>
          <a:p>
            <a:r>
              <a:rPr lang="en-US" sz="3600" b="1" dirty="0"/>
              <a:t>Soldering an electronic component into a circuit board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86" y="1032500"/>
            <a:ext cx="8463516" cy="5662861"/>
          </a:xfrm>
        </p:spPr>
      </p:pic>
    </p:spTree>
    <p:extLst>
      <p:ext uri="{BB962C8B-B14F-4D97-AF65-F5344CB8AC3E}">
        <p14:creationId xmlns:p14="http://schemas.microsoft.com/office/powerpoint/2010/main" val="2318051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95823"/>
            <a:ext cx="10515600" cy="2860157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solder electronic components to a surface mount board </a:t>
            </a:r>
            <a:r>
              <a:rPr lang="en-US" sz="2400" dirty="0"/>
              <a:t>- </a:t>
            </a:r>
            <a:r>
              <a:rPr lang="en-US" sz="2000" u="sng" dirty="0"/>
              <a:t>https://www.google.com/search?client=firefox-b-1-d&amp;q=how+to+solder+surface+mount#kpvalbx=_Dk6yYMHmHfuVwbkPmuCr6AY48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0662"/>
            <a:ext cx="10515600" cy="347991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Solder</a:t>
            </a:r>
            <a:r>
              <a:rPr lang="en-US" dirty="0"/>
              <a:t> – is a thin wire that we melt to hold electronic components in a circuit board.  If done properly, this melted metal hardens instantly and makes a good electrical connection.</a:t>
            </a:r>
          </a:p>
          <a:p>
            <a:r>
              <a:rPr lang="en-US" b="1" dirty="0"/>
              <a:t>Soldering station </a:t>
            </a:r>
            <a:r>
              <a:rPr lang="en-US" dirty="0"/>
              <a:t>– a tool that safely holds the HOT soldering iron, controls the temperate of the iron and has a place to clean the tip of the iron.</a:t>
            </a:r>
          </a:p>
          <a:p>
            <a:r>
              <a:rPr lang="en-US" b="1" dirty="0"/>
              <a:t>Surface mount circuit board </a:t>
            </a:r>
            <a:r>
              <a:rPr lang="en-US" dirty="0"/>
              <a:t>– is a flat board with electrical paths on </a:t>
            </a:r>
            <a:r>
              <a:rPr lang="en-US" dirty="0" err="1"/>
              <a:t>bith</a:t>
            </a:r>
            <a:r>
              <a:rPr lang="en-US" dirty="0"/>
              <a:t> sides and no holes. Very small components like resisters, capacitors, IC chips, transistors and inductors are soldered into the correct position on the board</a:t>
            </a:r>
          </a:p>
        </p:txBody>
      </p:sp>
    </p:spTree>
    <p:extLst>
      <p:ext uri="{BB962C8B-B14F-4D97-AF65-F5344CB8AC3E}">
        <p14:creationId xmlns:p14="http://schemas.microsoft.com/office/powerpoint/2010/main" val="3076328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78705DB-7CF1-4065-8FDF-6EF9162FB3DA}"/>
</file>

<file path=customXml/itemProps2.xml><?xml version="1.0" encoding="utf-8"?>
<ds:datastoreItem xmlns:ds="http://schemas.openxmlformats.org/officeDocument/2006/customXml" ds:itemID="{AA9EC236-1DD0-419C-9845-B6EEDA751797}"/>
</file>

<file path=customXml/itemProps3.xml><?xml version="1.0" encoding="utf-8"?>
<ds:datastoreItem xmlns:ds="http://schemas.openxmlformats.org/officeDocument/2006/customXml" ds:itemID="{37639799-57CE-4E4D-9D30-185FF0D053B9}"/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800</Words>
  <Application>Microsoft Office PowerPoint</Application>
  <PresentationFormat>Widescreen</PresentationFormat>
  <Paragraphs>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  <vt:lpstr>Troubleshooting &amp; soldering circuit boards</vt:lpstr>
      <vt:lpstr>PCB</vt:lpstr>
      <vt:lpstr>Through hole circuit board</vt:lpstr>
      <vt:lpstr>Surface mount</vt:lpstr>
      <vt:lpstr>Soldering station</vt:lpstr>
      <vt:lpstr>Solder</vt:lpstr>
      <vt:lpstr>Soldering an electronic component into a circuit board</vt:lpstr>
      <vt:lpstr>Watch video, on how to solder electronic components to a surface mount board - https://www.google.com/search?client=firefox-b-1-d&amp;q=how+to+solder+surface+mount#kpvalbx=_Dk6yYMHmHfuVwbkPmuCr6AY48 </vt:lpstr>
      <vt:lpstr>Electronic principles</vt:lpstr>
      <vt:lpstr>PowerPoint Presentation</vt:lpstr>
      <vt:lpstr>What is Voltage? </vt:lpstr>
      <vt:lpstr>What is Ohm’s Law? </vt:lpstr>
      <vt:lpstr>Multimeter</vt:lpstr>
      <vt:lpstr>Watch video, on how to use a multimeter - https://www.google.com/search?client=firefox-b-1-d&amp;q=how+to+use+a+multimeter#kpvalbx=_i1GyYKwK8ank2g-x8IegDg31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Photonics</dc:title>
  <dc:creator>Nosiglia</dc:creator>
  <cp:lastModifiedBy>Simon, David S</cp:lastModifiedBy>
  <cp:revision>20</cp:revision>
  <dcterms:created xsi:type="dcterms:W3CDTF">2021-04-22T17:53:04Z</dcterms:created>
  <dcterms:modified xsi:type="dcterms:W3CDTF">2021-07-30T16:23:08Z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