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34"/>
  </p:notesMasterIdLst>
  <p:handoutMasterIdLst>
    <p:handoutMasterId r:id="rId35"/>
  </p:handoutMasterIdLst>
  <p:sldIdLst>
    <p:sldId id="271" r:id="rId3"/>
    <p:sldId id="256" r:id="rId4"/>
    <p:sldId id="257" r:id="rId5"/>
    <p:sldId id="267" r:id="rId6"/>
    <p:sldId id="259" r:id="rId7"/>
    <p:sldId id="264" r:id="rId8"/>
    <p:sldId id="260" r:id="rId9"/>
    <p:sldId id="272" r:id="rId10"/>
    <p:sldId id="277" r:id="rId11"/>
    <p:sldId id="265" r:id="rId12"/>
    <p:sldId id="269" r:id="rId13"/>
    <p:sldId id="261" r:id="rId14"/>
    <p:sldId id="262" r:id="rId15"/>
    <p:sldId id="263" r:id="rId16"/>
    <p:sldId id="268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4" r:id="rId27"/>
    <p:sldId id="283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F"/>
    <a:srgbClr val="1B00FE"/>
    <a:srgbClr val="FFFFFF"/>
    <a:srgbClr val="65482B"/>
    <a:srgbClr val="C75806"/>
    <a:srgbClr val="000000"/>
    <a:srgbClr val="0CC1E0"/>
    <a:srgbClr val="172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93" autoAdjust="0"/>
    <p:restoredTop sz="94660"/>
  </p:normalViewPr>
  <p:slideViewPr>
    <p:cSldViewPr>
      <p:cViewPr varScale="1">
        <p:scale>
          <a:sx n="114" d="100"/>
          <a:sy n="114" d="100"/>
        </p:scale>
        <p:origin x="18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16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206E3990-0DDD-47FB-8A6C-7DF5C9BEFFE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en-US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E3BE9457-FC2D-4FBB-8D80-F626D629758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ru-RU" altLang="en-US"/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id="{552DB480-0D96-4765-9003-3933FF503A7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9637" name="Rectangle 5">
            <a:extLst>
              <a:ext uri="{FF2B5EF4-FFF2-40B4-BE49-F238E27FC236}">
                <a16:creationId xmlns:a16="http://schemas.microsoft.com/office/drawing/2014/main" id="{2CAA205E-B5C4-4B9F-8C07-F0092969ECD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Click to edit Master text styles</a:t>
            </a:r>
          </a:p>
          <a:p>
            <a:pPr lvl="1"/>
            <a:r>
              <a:rPr lang="ru-RU" altLang="en-US"/>
              <a:t>Second level</a:t>
            </a:r>
          </a:p>
          <a:p>
            <a:pPr lvl="2"/>
            <a:r>
              <a:rPr lang="ru-RU" altLang="en-US"/>
              <a:t>Third level</a:t>
            </a:r>
          </a:p>
          <a:p>
            <a:pPr lvl="3"/>
            <a:r>
              <a:rPr lang="ru-RU" altLang="en-US"/>
              <a:t>Fourth level</a:t>
            </a:r>
          </a:p>
          <a:p>
            <a:pPr lvl="4"/>
            <a:r>
              <a:rPr lang="ru-RU" altLang="en-US"/>
              <a:t>Fifth level</a:t>
            </a:r>
          </a:p>
        </p:txBody>
      </p:sp>
      <p:sp>
        <p:nvSpPr>
          <p:cNvPr id="69638" name="Rectangle 6">
            <a:extLst>
              <a:ext uri="{FF2B5EF4-FFF2-40B4-BE49-F238E27FC236}">
                <a16:creationId xmlns:a16="http://schemas.microsoft.com/office/drawing/2014/main" id="{9CD4956D-B8E1-4884-BAFA-AEC84AC0895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ru-RU" altLang="en-US"/>
          </a:p>
        </p:txBody>
      </p:sp>
      <p:sp>
        <p:nvSpPr>
          <p:cNvPr id="69639" name="Rectangle 7">
            <a:extLst>
              <a:ext uri="{FF2B5EF4-FFF2-40B4-BE49-F238E27FC236}">
                <a16:creationId xmlns:a16="http://schemas.microsoft.com/office/drawing/2014/main" id="{E0BBA1FB-1581-4807-8D61-8AFAA6E3C6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C73EDBDB-C4AD-4FF3-8CC0-04E19B643F84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F45897A-0BEF-495E-831A-151DB894EEE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5278438"/>
            <a:ext cx="5903912" cy="814387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>
              <a:defRPr sz="2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ru-RU" altLang="en-US" noProof="0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F8F1ADD-BD5E-4DBD-AFA1-8A41E7AC51B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5949950"/>
            <a:ext cx="5903912" cy="696913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ru-RU" alt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A0213-A1B4-4191-90EA-3A806B336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766B21-E580-452A-B4E8-8D9239710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24769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E0ABBD-43E2-4FB4-9B7F-00A3C7910F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318250" y="1268413"/>
            <a:ext cx="1854200" cy="5472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FA574-BFE0-49CC-9BDC-B38B6F0ED5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5650" y="1268413"/>
            <a:ext cx="5410200" cy="5472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3862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0D240-6878-45EA-8764-C5C55FD4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008631-C07E-4B98-BB9B-27E1696BF6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D2AB6-8B99-4D3B-B838-0A480094E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B2039-45E6-497F-AEE9-D718AC429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4B1C8-F292-44BD-B97E-3934A0AD2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6699C-EE44-40D1-B59B-FF64869D6CA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61984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E838B-F847-4571-B762-C04D013E2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D82CD-4E47-417A-88BA-365E6A3B7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E8D62-486A-44D3-AA2D-F3A70056E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0D0D8-629C-469F-8FD8-93C436CB6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7FFDA-75DD-4EF9-8B22-25EDB865F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DA92F-54F8-42F7-B941-2848A22776B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18502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90D92-50F1-443F-92AB-C91624731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1BA56D-42A2-4C13-9FE1-A6F35CF96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1A5A4-798A-45A6-95A0-497B7236E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71EDE9-5A04-464B-9069-FBB4ED229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DD9FB-3C93-4A4E-83E6-C0378C174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39763-08FF-4A33-A0AF-B5A8D6148A5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5539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0FEEA-BCDC-48EA-8289-B943ECE73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831FE4-0C04-4DA4-A17D-0BC805BEB3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08175" y="1600200"/>
            <a:ext cx="3313113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6CF7BD-E5FF-47D8-A31B-4C8C4AEF81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73688" y="1600200"/>
            <a:ext cx="3313112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7CD71-AE48-4D76-91DB-7916B00F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4C8551-AE8D-4EF2-8819-C41B3263E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71003-A3C8-4E20-B256-A4B4A28ED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81B39-0F35-4240-A8EB-DC0EA29FD60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89977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7A646-49E8-49D8-807E-CF405C290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48DF6B-16A4-4A2F-8B9B-CA0303327D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392ED-8645-4646-BB0A-BE5301107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1128B9-2FF3-4992-9509-EB6C389C23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28C8A4-D92D-4F7E-BB60-0F1DE9C174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43AF1A-FC4D-47EA-8BF5-E3724DE1F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60AB73-BDDC-488B-B12B-F539BB43D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1E5617-BC9B-47BA-BBB4-EA9AB776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699F4-DD11-45AC-A7A0-615E2735BC3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716086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E8728-A5C0-4B4A-822E-FE5A1A231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B8CE32-B014-4D42-BDED-22C9D906A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590A54-C950-45A4-87C3-0DFD04BF7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C63F14-8D25-4A9B-8E54-C3DD0937F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EECA3-6799-49CB-AEA7-1D53D162DCC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17171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79BB0-5F2A-4D84-8822-F21E12237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29164-9253-488A-ACEB-7510D297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9ECAAD-D760-4E3D-AAB9-10415E247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B23A8F-1723-4C19-9F82-A8AA4E2CDAB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32590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B2FBC-8535-4FDC-9938-B9CD4FB04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31D12-CE31-42C9-B674-45C4BB8A3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4EC2F-DFC8-48C9-A30F-6977F1510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9F2029-1E24-4D79-927C-12EEFAA6B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A81B3C-B557-4340-9D5A-E67B975E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B9FA9-8CB6-4706-B1D0-48B195C30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EAB7F-D830-446F-B412-13A08C76909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0352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4649-42B3-4643-B9BB-C264D1C0C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625A8-314E-4AA4-AA53-C87658364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0720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90133-FD4A-40C2-8F41-4D9E4CBE7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8BE49B-A1C6-4857-A870-3314B4793A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7A9996-45AA-45B1-BF9E-07E9ABD32D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B4BAD6-E8A6-4B7E-B2B7-FC309DB2E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AFB00B-5C9A-4589-9BA7-F8EBA918C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6489DB-6589-42FC-97F5-1DA3FEE90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9EB86-0FFD-4D07-8692-72F98202C68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16656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ECDA8-0F49-499E-879E-4D765A018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1675B3-772B-4CC3-9149-EE18290A7B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0693B-D249-41A2-B5B3-ACA0FD12C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9829A-5E36-447B-B5B1-C8B39C4D9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AB6F-560C-435B-A3C6-19F8BBEA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68A6-FE27-4DCF-9F29-8C8AB85BC90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5538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FF49F1-9A97-480A-B455-165F1994F1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92938" y="274638"/>
            <a:ext cx="1693862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352318-85F3-4831-B4BB-4A69A3105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908175" y="274638"/>
            <a:ext cx="49323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99497-8F5B-485F-90BC-B732BD3E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9CFB2-935A-49B9-A801-B9D51A1F8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8AEE3A-1731-44D5-9A2E-C6055B570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4256F-9A63-41A0-9169-E33F8CC1EF8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46445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E35A7-5C18-4AA4-91E9-7140508B9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8B62F9-E07D-4EAE-9F57-B0E18432AD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2AC0C-BC59-480B-89B1-1AD16AA95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E91F3-8138-41A3-A8B3-57D231077D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5650" y="1844675"/>
            <a:ext cx="3632200" cy="4895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238C19-0C11-43E0-9AFA-AB2B31DCB7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40250" y="1844675"/>
            <a:ext cx="3632200" cy="4895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8281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2B9CC-CE19-480F-98DF-1737157F0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783BAF-806B-4376-919A-A652A875A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95806C-C89C-4FCB-B9CB-A9CC6ACE47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2CC071-29E0-44CC-A997-3D9FFFC733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7457EC-3C82-4AC1-BB1A-6274EFB9AD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04277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52624-1CF6-456B-BEEF-F81D20F66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4123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21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99D2-4D0F-4287-9EA0-01CB1632C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4904B-DC4C-49C5-9C0B-9204D33F7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80C22E-2E36-4597-B76E-F12175F01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153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48449-9EF5-4DAE-93B2-3208719E5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771023-07C1-44C9-952E-F8094211E8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771545-EE97-4D5A-A546-7DF9031A0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459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079F3BF-1830-47BE-8BB6-A395C2733B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268413"/>
            <a:ext cx="74168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ru-RU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5903161-F3BD-466F-BB2B-A7D9E5A16B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844675"/>
            <a:ext cx="74168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>
            <a:extLst>
              <a:ext uri="{FF2B5EF4-FFF2-40B4-BE49-F238E27FC236}">
                <a16:creationId xmlns:a16="http://schemas.microsoft.com/office/drawing/2014/main" id="{12E488DA-D1FD-4967-8814-9B8CDB1B68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08175" y="274638"/>
            <a:ext cx="67071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Click to edit Master title style</a:t>
            </a:r>
          </a:p>
        </p:txBody>
      </p:sp>
      <p:sp>
        <p:nvSpPr>
          <p:cNvPr id="190467" name="Rectangle 3">
            <a:extLst>
              <a:ext uri="{FF2B5EF4-FFF2-40B4-BE49-F238E27FC236}">
                <a16:creationId xmlns:a16="http://schemas.microsoft.com/office/drawing/2014/main" id="{B6BBB190-8E1F-4290-A543-8B74867482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908175" y="1600200"/>
            <a:ext cx="67786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Click to edit Master text styles</a:t>
            </a:r>
          </a:p>
          <a:p>
            <a:pPr lvl="1"/>
            <a:r>
              <a:rPr lang="ru-RU" altLang="en-US"/>
              <a:t>Second level</a:t>
            </a:r>
          </a:p>
          <a:p>
            <a:pPr lvl="2"/>
            <a:r>
              <a:rPr lang="ru-RU" altLang="en-US"/>
              <a:t>Third level</a:t>
            </a:r>
          </a:p>
          <a:p>
            <a:pPr lvl="3"/>
            <a:r>
              <a:rPr lang="ru-RU" altLang="en-US"/>
              <a:t>Fourth level</a:t>
            </a:r>
          </a:p>
          <a:p>
            <a:pPr lvl="4"/>
            <a:r>
              <a:rPr lang="ru-RU" altLang="en-US"/>
              <a:t>Fifth level</a:t>
            </a:r>
          </a:p>
        </p:txBody>
      </p:sp>
      <p:sp>
        <p:nvSpPr>
          <p:cNvPr id="190468" name="Rectangle 4">
            <a:extLst>
              <a:ext uri="{FF2B5EF4-FFF2-40B4-BE49-F238E27FC236}">
                <a16:creationId xmlns:a16="http://schemas.microsoft.com/office/drawing/2014/main" id="{101472D1-160D-4E41-BFEF-6789E6523B5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 altLang="en-US"/>
          </a:p>
        </p:txBody>
      </p:sp>
      <p:sp>
        <p:nvSpPr>
          <p:cNvPr id="190469" name="Rectangle 5">
            <a:extLst>
              <a:ext uri="{FF2B5EF4-FFF2-40B4-BE49-F238E27FC236}">
                <a16:creationId xmlns:a16="http://schemas.microsoft.com/office/drawing/2014/main" id="{B41C240B-74D1-4786-BDDC-3A9E2FEDF65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 altLang="en-US"/>
          </a:p>
        </p:txBody>
      </p:sp>
      <p:sp>
        <p:nvSpPr>
          <p:cNvPr id="190470" name="Rectangle 6">
            <a:extLst>
              <a:ext uri="{FF2B5EF4-FFF2-40B4-BE49-F238E27FC236}">
                <a16:creationId xmlns:a16="http://schemas.microsoft.com/office/drawing/2014/main" id="{8DD7AA42-24EA-4050-9EFF-E4A6134A97B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2DFF2049-AE80-422F-85DC-01A452EBB0F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bbishop@techedproducts.com" TargetMode="External"/><Relationship Id="rId2" Type="http://schemas.openxmlformats.org/officeDocument/2006/relationships/hyperlink" Target="http://www.learnamatrol.com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hyperlink" Target="https://www.youtube.com/watch?v=JAy8WrmSGXY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easurlink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olidedge.siemens.com/en/" TargetMode="External"/><Relationship Id="rId2" Type="http://schemas.openxmlformats.org/officeDocument/2006/relationships/hyperlink" Target="https://www.youtube.com/watch?v=1GKgqW69WgM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hyperlink" Target="https://www.markforged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hany.abdel@mitutoyo.com" TargetMode="External"/><Relationship Id="rId2" Type="http://schemas.openxmlformats.org/officeDocument/2006/relationships/hyperlink" Target="https://www.youtube.com/watch?v=bXsaH-8RwYQ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hyperlink" Target="https://www.youtube.com/watch?v=Ao1IHuc4HLo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cadcampl@gmail.com" TargetMode="External"/><Relationship Id="rId2" Type="http://schemas.openxmlformats.org/officeDocument/2006/relationships/hyperlink" Target="https://www.mitutoyo.com/online-training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C416E7D-1B31-4E40-9D74-523E1FFA4724}"/>
              </a:ext>
            </a:extLst>
          </p:cNvPr>
          <p:cNvGrpSpPr/>
          <p:nvPr/>
        </p:nvGrpSpPr>
        <p:grpSpPr>
          <a:xfrm>
            <a:off x="2819400" y="990600"/>
            <a:ext cx="5091602" cy="4291732"/>
            <a:chOff x="574524" y="379991"/>
            <a:chExt cx="6788802" cy="5722309"/>
          </a:xfrm>
        </p:grpSpPr>
        <p:pic>
          <p:nvPicPr>
            <p:cNvPr id="1027" name="Picture 23">
              <a:extLst>
                <a:ext uri="{FF2B5EF4-FFF2-40B4-BE49-F238E27FC236}">
                  <a16:creationId xmlns:a16="http://schemas.microsoft.com/office/drawing/2014/main" id="{FD6D179C-40A0-401E-A249-F492C3E3C5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7"/>
            <a:stretch>
              <a:fillRect/>
            </a:stretch>
          </p:blipFill>
          <p:spPr bwMode="auto">
            <a:xfrm>
              <a:off x="1722254" y="1788493"/>
              <a:ext cx="938326" cy="10028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C687238B-94DB-4D79-9C61-2C9CC493E1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462" y="1780340"/>
              <a:ext cx="1055617" cy="101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7">
              <a:extLst>
                <a:ext uri="{FF2B5EF4-FFF2-40B4-BE49-F238E27FC236}">
                  <a16:creationId xmlns:a16="http://schemas.microsoft.com/office/drawing/2014/main" id="{C2C9155F-9B69-4666-B832-34440366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733" y="1902635"/>
              <a:ext cx="1385497" cy="888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3CB4A20-9642-48CB-B6F3-E9091D328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041" y="379991"/>
              <a:ext cx="6081443" cy="1661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eaLnBrk="0" hangingPunct="0"/>
              <a:r>
                <a:rPr lang="en-US" altLang="en-US" sz="210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Advanced Manufacturing and Integrated Photonics Certificate Program (AMIP)</a:t>
              </a:r>
              <a:endParaRPr lang="en-US" altLang="en-US" sz="21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defTabSz="685800" eaLnBrk="0" hangingPunct="0"/>
              <a:endParaRPr lang="en-US" altLang="en-US" sz="1350" b="0" dirty="0">
                <a:solidFill>
                  <a:prstClr val="black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5439A4F-844D-47C3-BD4E-9FFC457F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24" y="2825697"/>
              <a:ext cx="6602649" cy="1631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hangingPunct="0"/>
              <a:r>
                <a:rPr lang="en-US" altLang="en-US" sz="1050" b="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Developed by Stonehill College and Bridgewater State University, in cooperation with the Initiative for Knowledge and Innovation in Manufacturing at MIT, with funding from the Office of Naval Research (grant # N00014-18-1-2890)</a:t>
              </a:r>
            </a:p>
            <a:p>
              <a:pPr defTabSz="685800" eaLnBrk="0" hangingPunct="0"/>
              <a:endParaRPr lang="en-US" altLang="en-US" sz="1050" b="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defTabSz="685800" eaLnBrk="0" hangingPunct="0"/>
              <a:r>
                <a:rPr lang="en-US" altLang="en-US" sz="1050" b="0" dirty="0">
                  <a:solidFill>
                    <a:prstClr val="black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All materials may be freely used, reproduced, and adapted, provided that credit is properly attributed to the AMIP consortium and to the specific author of this course module.</a:t>
              </a:r>
            </a:p>
            <a:p>
              <a:pPr defTabSz="685800" eaLnBrk="0" hangingPunct="0"/>
              <a:endParaRPr lang="en-US" altLang="en-US" sz="1200" b="0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0B8699E-D7EF-496B-A48D-889E3E51A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369" y="4994304"/>
              <a:ext cx="6736957" cy="1107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68580" tIns="34290" rIns="68580" bIns="3429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685800" eaLnBrk="0" hangingPunct="0"/>
              <a:r>
                <a:rPr lang="en-US" altLang="en-US" dirty="0">
                  <a:solidFill>
                    <a:prstClr val="black"/>
                  </a:solidFill>
                  <a:latin typeface="Calibri" panose="020F0502020204030204"/>
                  <a:ea typeface="Calibri" panose="020F0502020204030204" pitchFamily="34" charset="0"/>
                  <a:cs typeface="Times New Roman" panose="02020603050405020304" pitchFamily="18" charset="0"/>
                </a:rPr>
                <a:t>Course module: Statistical Process Control</a:t>
              </a:r>
            </a:p>
            <a:p>
              <a:pPr defTabSz="685800" eaLnBrk="0" hangingPunct="0"/>
              <a:r>
                <a:rPr lang="en-US" altLang="en-US" b="0" dirty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Authors: </a:t>
              </a:r>
              <a:r>
                <a:rPr lang="en-US" altLang="en-US" b="0">
                  <a:solidFill>
                    <a:prstClr val="black"/>
                  </a:solidFill>
                  <a:latin typeface="Calibri" panose="020F0502020204030204"/>
                  <a:cs typeface="Times New Roman" panose="02020603050405020304" pitchFamily="18" charset="0"/>
                </a:rPr>
                <a:t>Paul Lienard</a:t>
              </a:r>
              <a:endParaRPr lang="en-US" altLang="en-US" b="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defTabSz="685800" eaLnBrk="0" hangingPunct="0"/>
              <a:endParaRPr lang="en-US" altLang="en-US" sz="1350" b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9730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DAAAE-7634-4277-9ECC-2BA7F63B6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762000"/>
            <a:ext cx="6707188" cy="1143000"/>
          </a:xfrm>
        </p:spPr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Mitutoyo Measur</a:t>
            </a: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link SPC Certification (recommended)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Mitutoyo E-Learning Online (4 Weeks to Complete)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rgbClr val="00499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is it Important?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a quality control &amp; quality assurance software that controls manufacturing scrap &amp; rework for components.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US" sz="1800" b="1" i="1" dirty="0">
                <a:solidFill>
                  <a:srgbClr val="00499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 to SPC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- What is SPC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- Benefits of SPC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- Data &amp; Subgroups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- Where SPC Starts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- SPC Charts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- Improving Process w/SPC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US" sz="1800" b="1" i="1" dirty="0">
                <a:solidFill>
                  <a:srgbClr val="00499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Measurlink Basics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- Where SPC Starts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- SPC Charts</a:t>
            </a:r>
            <a:b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- Improving the Process w/SPC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0B7F6-03F0-40DF-9AC8-F7448E96D1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2708997"/>
            <a:ext cx="6778625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7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B3078-7785-41D9-BB78-9088463DC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-152400"/>
            <a:ext cx="6707188" cy="1143000"/>
          </a:xfrm>
        </p:spPr>
        <p:txBody>
          <a:bodyPr/>
          <a:lstStyle/>
          <a:p>
            <a:r>
              <a:rPr lang="en-US" sz="1400" b="1" dirty="0">
                <a:solidFill>
                  <a:srgbClr val="00499F"/>
                </a:solidFill>
              </a:rPr>
              <a:t>Amatrol &amp; Mitutoyo Online Learning in more Detail</a:t>
            </a:r>
            <a:endParaRPr lang="en-US" sz="1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BC592-4D94-420A-89D9-BC95FA4EB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1" y="609601"/>
            <a:ext cx="6172200" cy="220980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Control Chart Operation:</a:t>
            </a:r>
          </a:p>
          <a:p>
            <a:r>
              <a:rPr lang="en-US" sz="1400" dirty="0"/>
              <a:t>Classify different types of data</a:t>
            </a:r>
          </a:p>
          <a:p>
            <a:r>
              <a:rPr lang="en-US" sz="1400" dirty="0"/>
              <a:t>Identify X-Bar &amp; R Chart data</a:t>
            </a:r>
          </a:p>
          <a:p>
            <a:r>
              <a:rPr lang="en-US" sz="1400" dirty="0"/>
              <a:t>Initiate and record X-Bar &amp; R Chart Data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Mitutoyo Measurlink SPC Software: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/>
              <a:t>Classify different types of data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1400" dirty="0"/>
              <a:t>Learn how to create a control chart utilizing SPC Software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600" dirty="0"/>
          </a:p>
          <a:p>
            <a:endParaRPr lang="en-US" sz="1400" dirty="0"/>
          </a:p>
        </p:txBody>
      </p:sp>
      <p:pic>
        <p:nvPicPr>
          <p:cNvPr id="2052" name="Picture 4" descr="Measurlink">
            <a:extLst>
              <a:ext uri="{FF2B5EF4-FFF2-40B4-BE49-F238E27FC236}">
                <a16:creationId xmlns:a16="http://schemas.microsoft.com/office/drawing/2014/main" id="{45FD1E94-2E88-4172-B508-BA2BADBBFF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944" y="2971800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841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BDCB9-48D7-40AF-8B25-F8F8F563F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18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Examples of Control Charts</a:t>
            </a:r>
            <a:b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alt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data is then used for SPC analysis utilizing Control Charts, UCL &amp; LCL &amp; Histograms.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B07D0B-99B6-4E64-BDFF-3DFDA804D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7900" y="899498"/>
            <a:ext cx="3772105" cy="2940666"/>
          </a:xfrm>
        </p:spPr>
        <p:txBody>
          <a:bodyPr/>
          <a:lstStyle/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Components of Statistical Control Charts CL, UCL and LCL of mean... |  Download Scientific Diagram">
            <a:extLst>
              <a:ext uri="{FF2B5EF4-FFF2-40B4-BE49-F238E27FC236}">
                <a16:creationId xmlns:a16="http://schemas.microsoft.com/office/drawing/2014/main" id="{D1C55FBF-9890-4C54-B8FC-F03E1F568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430221"/>
            <a:ext cx="4726998" cy="2079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sing Histograms to Determine Manufacturability | Duro">
            <a:extLst>
              <a:ext uri="{FF2B5EF4-FFF2-40B4-BE49-F238E27FC236}">
                <a16:creationId xmlns:a16="http://schemas.microsoft.com/office/drawing/2014/main" id="{3531473C-F9A3-4148-AE3D-BB54C7F60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309" y="3812302"/>
            <a:ext cx="4129881" cy="289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132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CD9A9-4062-4869-A730-8462C40A1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 Charts Con’t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39933-5625-48B0-9FE1-73A548106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0" y="3436936"/>
            <a:ext cx="6778625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 descr="How To Use Control Charts for Continuous Improvement">
            <a:extLst>
              <a:ext uri="{FF2B5EF4-FFF2-40B4-BE49-F238E27FC236}">
                <a16:creationId xmlns:a16="http://schemas.microsoft.com/office/drawing/2014/main" id="{FABC9279-EB10-40C4-AADF-F7114E18B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7" y="846138"/>
            <a:ext cx="6253163" cy="304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tatistical Process Control (SPC) - CQE Academy">
            <a:extLst>
              <a:ext uri="{FF2B5EF4-FFF2-40B4-BE49-F238E27FC236}">
                <a16:creationId xmlns:a16="http://schemas.microsoft.com/office/drawing/2014/main" id="{B3F8C017-F0D5-4CC1-9F7A-7A32C8081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999" y="4114800"/>
            <a:ext cx="4681537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39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B82E9-0A95-4ACB-939A-4BCCFB7F4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680" y="838200"/>
            <a:ext cx="6778625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785FB4D-BA68-4572-860C-08D8B8D69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590800"/>
            <a:ext cx="6716087" cy="1380215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b="1" dirty="0">
                <a:solidFill>
                  <a:srgbClr val="002060"/>
                </a:solidFill>
              </a:rPr>
              <a:t>Suggested Online Learning </a:t>
            </a:r>
            <a:br>
              <a:rPr lang="en-US" sz="1400" b="1" dirty="0">
                <a:solidFill>
                  <a:srgbClr val="002060"/>
                </a:solidFill>
              </a:rPr>
            </a:br>
            <a:r>
              <a:rPr lang="en-US" sz="1400" b="1" dirty="0">
                <a:solidFill>
                  <a:srgbClr val="002060"/>
                </a:solidFill>
              </a:rPr>
              <a:t>w/Amatrol</a:t>
            </a:r>
            <a:br>
              <a:rPr lang="en-US" sz="1400" b="1" dirty="0">
                <a:solidFill>
                  <a:srgbClr val="002060"/>
                </a:solidFill>
              </a:rPr>
            </a:br>
            <a:br>
              <a:rPr lang="en-US" sz="1400" dirty="0"/>
            </a:br>
            <a:r>
              <a:rPr lang="en-US" sz="1400" dirty="0">
                <a:hlinkClick r:id="rId2"/>
              </a:rPr>
              <a:t>www.learnamatrol.com</a:t>
            </a: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Contact Brian Bishop for</a:t>
            </a:r>
            <a:br>
              <a:rPr lang="en-US" sz="1400" dirty="0"/>
            </a:br>
            <a:r>
              <a:rPr lang="en-US" sz="1400" dirty="0"/>
              <a:t>access to modules.</a:t>
            </a:r>
            <a:br>
              <a:rPr lang="en-US" sz="1400" dirty="0"/>
            </a:br>
            <a:br>
              <a:rPr lang="en-US" sz="1400" dirty="0"/>
            </a:br>
            <a:r>
              <a:rPr lang="en-US" sz="1400" b="0" i="0" dirty="0">
                <a:solidFill>
                  <a:srgbClr val="222222"/>
                </a:solidFill>
                <a:effectLst/>
                <a:latin typeface="Roboto" panose="02000000000000000000" pitchFamily="2" charset="0"/>
                <a:hlinkClick r:id="rId3"/>
              </a:rPr>
              <a:t>bbishop@techedproducts.com</a:t>
            </a:r>
            <a:br>
              <a:rPr lang="en-US" sz="1400" b="0" i="0" dirty="0">
                <a:solidFill>
                  <a:srgbClr val="222222"/>
                </a:solidFill>
                <a:effectLst/>
                <a:latin typeface="Roboto" panose="02000000000000000000" pitchFamily="2" charset="0"/>
              </a:rPr>
            </a:br>
            <a:r>
              <a:rPr lang="en-US" sz="1400" b="0" i="0" dirty="0">
                <a:solidFill>
                  <a:srgbClr val="222222"/>
                </a:solidFill>
                <a:effectLst/>
                <a:latin typeface="Roboto" panose="02000000000000000000" pitchFamily="2" charset="0"/>
              </a:rPr>
              <a:t>603-566-9108</a:t>
            </a:r>
            <a:br>
              <a:rPr lang="en-US" sz="1400" b="0" i="0" dirty="0">
                <a:solidFill>
                  <a:srgbClr val="222222"/>
                </a:solidFill>
                <a:effectLst/>
                <a:latin typeface="Roboto" panose="02000000000000000000" pitchFamily="2" charset="0"/>
              </a:rPr>
            </a:br>
            <a:br>
              <a:rPr lang="en-US" sz="1400" dirty="0"/>
            </a:br>
            <a:br>
              <a:rPr lang="en-US" sz="1400" dirty="0"/>
            </a:br>
            <a:br>
              <a:rPr lang="en-US" sz="1400" dirty="0"/>
            </a:br>
            <a:r>
              <a:rPr lang="en-US" sz="1400" dirty="0">
                <a:hlinkClick r:id="rId4"/>
              </a:rPr>
              <a:t>https://www.youtube.com/watch?v=JAy8WrmSGXY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Intro to SPC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Control Chart Operation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Improvement &amp; Control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Introduction to Lean Manufacturing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5S Workplace Organization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Quality Systems Overview</a:t>
            </a:r>
          </a:p>
        </p:txBody>
      </p:sp>
      <p:pic>
        <p:nvPicPr>
          <p:cNvPr id="4098" name="Picture 2" descr="5s workplace organization method concept technique illustration. | CanStock">
            <a:extLst>
              <a:ext uri="{FF2B5EF4-FFF2-40B4-BE49-F238E27FC236}">
                <a16:creationId xmlns:a16="http://schemas.microsoft.com/office/drawing/2014/main" id="{41EB258E-D227-4415-9C1D-2CB2B575D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131" y="243682"/>
            <a:ext cx="4109207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Quality Management System - QMS Consulting &amp;amp; Assessment">
            <a:extLst>
              <a:ext uri="{FF2B5EF4-FFF2-40B4-BE49-F238E27FC236}">
                <a16:creationId xmlns:a16="http://schemas.microsoft.com/office/drawing/2014/main" id="{700176DD-A715-4B25-9863-1B96C3E338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Quality Management System - QMS Consulting &amp;amp; Assessment">
            <a:extLst>
              <a:ext uri="{FF2B5EF4-FFF2-40B4-BE49-F238E27FC236}">
                <a16:creationId xmlns:a16="http://schemas.microsoft.com/office/drawing/2014/main" id="{B347FDF5-1C58-4A80-A4E7-2D0E417BF21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Quality Management System - QMS Consulting &amp;amp; Assessment">
            <a:extLst>
              <a:ext uri="{FF2B5EF4-FFF2-40B4-BE49-F238E27FC236}">
                <a16:creationId xmlns:a16="http://schemas.microsoft.com/office/drawing/2014/main" id="{A59F4404-3F6C-4132-BF27-9E2B052596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8" name="Picture 12" descr="Is Everyone on Board With Quality Management Systems?">
            <a:extLst>
              <a:ext uri="{FF2B5EF4-FFF2-40B4-BE49-F238E27FC236}">
                <a16:creationId xmlns:a16="http://schemas.microsoft.com/office/drawing/2014/main" id="{29FC3539-4689-4DD1-A502-53CF3B498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984" y="41148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470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b="1" dirty="0">
                <a:solidFill>
                  <a:srgbClr val="00499F"/>
                </a:solidFill>
              </a:rPr>
              <a:t>Amatrol Online Learning in more Detail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D025-A4FF-40F9-801A-6B9751BD0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175" y="1295400"/>
            <a:ext cx="6169025" cy="2362200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SPC Concepts:</a:t>
            </a:r>
          </a:p>
          <a:p>
            <a:pPr marL="0" indent="0">
              <a:buNone/>
            </a:pPr>
            <a:endParaRPr lang="en-US" sz="1400" b="1" dirty="0">
              <a:solidFill>
                <a:srgbClr val="0070C0"/>
              </a:solidFill>
            </a:endParaRPr>
          </a:p>
          <a:p>
            <a:r>
              <a:rPr lang="en-US" sz="1400" dirty="0"/>
              <a:t>Define SPC and the types of variation &amp; cause</a:t>
            </a:r>
          </a:p>
          <a:p>
            <a:r>
              <a:rPr lang="en-US" sz="1400" dirty="0"/>
              <a:t>Identify and calculate measures by mean &amp; range data</a:t>
            </a:r>
          </a:p>
          <a:p>
            <a:endParaRPr lang="en-US" sz="1400" dirty="0"/>
          </a:p>
          <a:p>
            <a:r>
              <a:rPr lang="en-US" sz="1400" dirty="0"/>
              <a:t>Histograms:</a:t>
            </a:r>
          </a:p>
          <a:p>
            <a:r>
              <a:rPr lang="en-US" sz="1400" dirty="0"/>
              <a:t>Applications and creation of Histograms by use of historical data</a:t>
            </a:r>
          </a:p>
          <a:p>
            <a:r>
              <a:rPr lang="en-US" sz="1400" dirty="0"/>
              <a:t>Students learn to analyze a histogram and describe the data</a:t>
            </a:r>
          </a:p>
        </p:txBody>
      </p:sp>
      <p:pic>
        <p:nvPicPr>
          <p:cNvPr id="1026" name="Picture 2" descr="What are Histograms? Analysis &amp;amp; Frequency Distribution | ASQ">
            <a:extLst>
              <a:ext uri="{FF2B5EF4-FFF2-40B4-BE49-F238E27FC236}">
                <a16:creationId xmlns:a16="http://schemas.microsoft.com/office/drawing/2014/main" id="{5ADAFAE0-D9CF-4D5E-991A-F2B561A05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881" y="4038600"/>
            <a:ext cx="3929612" cy="262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2402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b="1" dirty="0">
                <a:solidFill>
                  <a:srgbClr val="00499F"/>
                </a:solidFill>
              </a:rPr>
              <a:t>Amatrol Online Learning in more Detail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D025-A4FF-40F9-801A-6B9751BD0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175" y="1295400"/>
            <a:ext cx="6169025" cy="2362200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Improvement &amp; Control: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Improve Phases of Projects</a:t>
            </a:r>
          </a:p>
          <a:p>
            <a:r>
              <a:rPr lang="en-US" sz="1400" dirty="0"/>
              <a:t>Design of Experiments (DOE)</a:t>
            </a:r>
          </a:p>
          <a:p>
            <a:r>
              <a:rPr lang="en-US" sz="1400" dirty="0"/>
              <a:t>Analysis and Variable Cause &amp; Effect</a:t>
            </a:r>
          </a:p>
          <a:p>
            <a:r>
              <a:rPr lang="en-US" sz="1400" dirty="0"/>
              <a:t>Validating Solutions</a:t>
            </a:r>
          </a:p>
          <a:p>
            <a:r>
              <a:rPr lang="en-US" sz="1400" dirty="0"/>
              <a:t>Process &amp; Product Improvement</a:t>
            </a:r>
          </a:p>
          <a:p>
            <a:r>
              <a:rPr lang="en-US" sz="1400" dirty="0"/>
              <a:t>Lean Six Sigma and Controlling Projects</a:t>
            </a:r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2052" name="Picture 4" descr="Design of Experiments DOE Process - YouTube">
            <a:extLst>
              <a:ext uri="{FF2B5EF4-FFF2-40B4-BE49-F238E27FC236}">
                <a16:creationId xmlns:a16="http://schemas.microsoft.com/office/drawing/2014/main" id="{20E3F2EB-1FAE-41AA-ACB4-D4145490B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589" y="3810000"/>
            <a:ext cx="4450360" cy="250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668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9513" y="27963"/>
            <a:ext cx="6707188" cy="1143000"/>
          </a:xfrm>
        </p:spPr>
        <p:txBody>
          <a:bodyPr/>
          <a:lstStyle/>
          <a:p>
            <a:r>
              <a:rPr lang="en-US" sz="1400" b="1" dirty="0">
                <a:solidFill>
                  <a:srgbClr val="00499F"/>
                </a:solidFill>
              </a:rPr>
              <a:t>Amatrol Online Learning in more Detail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D025-A4FF-40F9-801A-6B9751BD0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173" y="990600"/>
            <a:ext cx="6169025" cy="2362200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Lean Manufacturing: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Value Added vs Non-Value Added</a:t>
            </a:r>
          </a:p>
          <a:p>
            <a:r>
              <a:rPr lang="en-US" sz="1400" dirty="0"/>
              <a:t>Control Waste</a:t>
            </a:r>
          </a:p>
          <a:p>
            <a:r>
              <a:rPr lang="en-US" sz="1400" dirty="0"/>
              <a:t>Use Standardization</a:t>
            </a:r>
          </a:p>
          <a:p>
            <a:r>
              <a:rPr lang="en-US" sz="1400" dirty="0"/>
              <a:t>Understand the use of Jidoka</a:t>
            </a:r>
          </a:p>
          <a:p>
            <a:r>
              <a:rPr lang="en-US" sz="1400" dirty="0"/>
              <a:t>Define &amp; Utilize Lean Culture</a:t>
            </a:r>
          </a:p>
          <a:p>
            <a:r>
              <a:rPr lang="en-US" sz="1400" dirty="0"/>
              <a:t>Use of Lean Methods to for Continuous Improvement</a:t>
            </a:r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3074" name="Picture 2" descr="Evolution of Lean Manufacturing - Industry Today %">
            <a:extLst>
              <a:ext uri="{FF2B5EF4-FFF2-40B4-BE49-F238E27FC236}">
                <a16:creationId xmlns:a16="http://schemas.microsoft.com/office/drawing/2014/main" id="{307785E3-0086-43F1-9ACE-CBBAEC19E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348" y="3429000"/>
            <a:ext cx="4765517" cy="317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8586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9513" y="27963"/>
            <a:ext cx="6707188" cy="1143000"/>
          </a:xfrm>
        </p:spPr>
        <p:txBody>
          <a:bodyPr/>
          <a:lstStyle/>
          <a:p>
            <a:r>
              <a:rPr lang="en-US" sz="1400" b="1" dirty="0">
                <a:solidFill>
                  <a:srgbClr val="00499F"/>
                </a:solidFill>
              </a:rPr>
              <a:t>Amatrol Online Learning in more Detail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D025-A4FF-40F9-801A-6B9751BD0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173" y="990600"/>
            <a:ext cx="6169025" cy="2362200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5S Workplace Organization Methods: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sz="1400" dirty="0"/>
              <a:t>Create a 5S Workplace Program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Use the methods of:</a:t>
            </a:r>
          </a:p>
          <a:p>
            <a:r>
              <a:rPr lang="en-US" sz="1400" dirty="0"/>
              <a:t>Sort, Straighten, Shine, Standardize &amp; Sustain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pic>
        <p:nvPicPr>
          <p:cNvPr id="4098" name="Picture 2" descr="5S – Lean Manufacturing and Six Sigma Definitions">
            <a:extLst>
              <a:ext uri="{FF2B5EF4-FFF2-40B4-BE49-F238E27FC236}">
                <a16:creationId xmlns:a16="http://schemas.microsoft.com/office/drawing/2014/main" id="{F630A097-0F37-4FE2-860A-C410127E5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01" y="2895600"/>
            <a:ext cx="6248400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928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9513" y="27963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There are many options available for SPC Software and Online Learning LMS. 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70C0"/>
                </a:solidFill>
              </a:rPr>
              <a:t>Some these include: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NetSuite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Prodsmart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Safety Chain</a:t>
            </a: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D025-A4FF-40F9-801A-6B9751BD0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9513" y="2247900"/>
            <a:ext cx="5740487" cy="1790700"/>
          </a:xfrm>
        </p:spPr>
        <p:txBody>
          <a:bodyPr/>
          <a:lstStyle/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>
                <a:solidFill>
                  <a:srgbClr val="0070C0"/>
                </a:solidFill>
              </a:rPr>
              <a:t>Online Learning for SPC: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499F"/>
                </a:solidFill>
              </a:rPr>
              <a:t>DataLyzer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499F"/>
                </a:solidFill>
              </a:rPr>
              <a:t>Quality Training Portal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00499F"/>
                </a:solidFill>
              </a:rPr>
              <a:t>SPC Comprehensive Online</a:t>
            </a:r>
          </a:p>
          <a:p>
            <a:pPr marL="0" indent="0">
              <a:buNone/>
            </a:pPr>
            <a:endParaRPr lang="en-US" sz="1400" b="1" dirty="0">
              <a:solidFill>
                <a:srgbClr val="00499F"/>
              </a:solidFill>
            </a:endParaRP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Our experience with Mitutoyo Corp. and Amatrol LMS has been very positive. They offer excellent Technical Customer Support and Communication.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222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8" name="Rectangle 12">
            <a:extLst>
              <a:ext uri="{FF2B5EF4-FFF2-40B4-BE49-F238E27FC236}">
                <a16:creationId xmlns:a16="http://schemas.microsoft.com/office/drawing/2014/main" id="{B0315D70-FC7A-4D6E-B5F3-A637CB16950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5791200"/>
            <a:ext cx="6934200" cy="647700"/>
          </a:xfrm>
        </p:spPr>
        <p:txBody>
          <a:bodyPr/>
          <a:lstStyle/>
          <a:p>
            <a:r>
              <a:rPr lang="en-US" altLang="en-US" dirty="0"/>
              <a:t>Stonehill College</a:t>
            </a:r>
            <a:br>
              <a:rPr lang="en-US" altLang="en-US" dirty="0"/>
            </a:br>
            <a:r>
              <a:rPr lang="en-US" altLang="en-US" dirty="0"/>
              <a:t>Statistical Process Control (SPC) PHOE-154-A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2096" y="533400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References: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Mitutoyo America Online Training (2021)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https://www.mitutoyo.com/online-training/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Amatrol LMS (2021)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https://amatrol.com/product/elearning/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Siemens Corp. (2021)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https://solidedge.siemens.com/en/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Google Images</a:t>
            </a: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D025-A4FF-40F9-801A-6B9751BD0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9513" y="2247900"/>
            <a:ext cx="5740487" cy="1790700"/>
          </a:xfrm>
        </p:spPr>
        <p:txBody>
          <a:bodyPr/>
          <a:lstStyle/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11117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Lectures &amp; hands-on learning will be taught on-ground and via Zoom Online every other week.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1 on-ground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Introduction to SPC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Basic SPC Concepts: Function, Variation of Cause, Control Measures, Mean &amp; Range.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Histogram Construction: Function of a Histogram, Application, Construction &amp; Set of Data.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Review of Design Tolerances and how it relates to manufacturing QA &amp; QC.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D025-A4FF-40F9-801A-6B9751BD0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9513" y="2247900"/>
            <a:ext cx="5740487" cy="1790700"/>
          </a:xfrm>
        </p:spPr>
        <p:txBody>
          <a:bodyPr/>
          <a:lstStyle/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37711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2 Online via Zoom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Introduction to SPC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Using SPC Software: The function of a Histogram, constructing a Histogram and applying the Data &amp; it’s Importance.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create a Histogram and Set of Data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Describe the Function, Historical Data of a Histogram using SPC Software.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Analyze Data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D025-A4FF-40F9-801A-6B9751BD0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9513" y="2247900"/>
            <a:ext cx="6502487" cy="3162300"/>
          </a:xfrm>
        </p:spPr>
        <p:txBody>
          <a:bodyPr/>
          <a:lstStyle/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11046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3 on-ground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Control Chart Operation</a:t>
            </a:r>
            <a:br>
              <a:rPr lang="en-US" sz="1400" b="1" i="1" dirty="0">
                <a:solidFill>
                  <a:srgbClr val="00B050"/>
                </a:solidFill>
              </a:rPr>
            </a:br>
            <a:br>
              <a:rPr lang="en-US" sz="1400" b="1" i="1" dirty="0">
                <a:solidFill>
                  <a:srgbClr val="00B050"/>
                </a:solidFill>
              </a:rPr>
            </a:br>
            <a:br>
              <a:rPr lang="en-US" sz="1400" b="1" i="1" dirty="0">
                <a:solidFill>
                  <a:srgbClr val="00B050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The Importance of Control Charts.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Defining two types of Data and explaining the importance of the Data &amp; Classifying Data.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Classifying Data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X-Bar &amp; R chart Operation and their Application.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469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pPr algn="l"/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4 Online via Zoom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Control Chart Operation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Create </a:t>
            </a:r>
            <a:r>
              <a:rPr lang="en-US" sz="1400" b="1" i="0" dirty="0">
                <a:solidFill>
                  <a:srgbClr val="00499F"/>
                </a:solidFill>
                <a:effectLst/>
              </a:rPr>
              <a:t>the Construction of an X-Bar and R Chart.</a:t>
            </a:r>
            <a:br>
              <a:rPr lang="en-US" sz="1400" b="1" i="0" dirty="0">
                <a:solidFill>
                  <a:srgbClr val="00499F"/>
                </a:solidFill>
                <a:effectLst/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0" dirty="0">
                <a:solidFill>
                  <a:srgbClr val="00499F"/>
                </a:solidFill>
                <a:effectLst/>
              </a:rPr>
              <a:t> How to Record Data on an X-Bar and R Chart.</a:t>
            </a:r>
            <a:br>
              <a:rPr lang="en-US" sz="1400" b="1" i="0" dirty="0">
                <a:solidFill>
                  <a:srgbClr val="00499F"/>
                </a:solidFill>
                <a:effectLst/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0" dirty="0">
                <a:solidFill>
                  <a:srgbClr val="00499F"/>
                </a:solidFill>
                <a:effectLst/>
              </a:rPr>
              <a:t>Manually Record Process Data on an X-Bar and R Chart.</a:t>
            </a:r>
            <a:br>
              <a:rPr lang="en-US" sz="1400" b="1" i="0" dirty="0">
                <a:solidFill>
                  <a:srgbClr val="00499F"/>
                </a:solidFill>
                <a:effectLst/>
              </a:rPr>
            </a:br>
            <a:br>
              <a:rPr lang="en-US" sz="1400" b="1" i="0" dirty="0">
                <a:solidFill>
                  <a:srgbClr val="00499F"/>
                </a:solidFill>
                <a:effectLst/>
              </a:rPr>
            </a:br>
            <a:r>
              <a:rPr lang="en-US" sz="1400" b="1" dirty="0">
                <a:solidFill>
                  <a:srgbClr val="00499F"/>
                </a:solidFill>
              </a:rPr>
              <a:t>Students describe how to create a Control Chart using SPC Software.</a:t>
            </a:r>
            <a:br>
              <a:rPr lang="en-US" sz="1400" b="1" i="0" dirty="0">
                <a:solidFill>
                  <a:srgbClr val="00499F"/>
                </a:solidFill>
                <a:effectLst/>
              </a:rPr>
            </a:br>
            <a:br>
              <a:rPr lang="en-US" sz="1400" b="1" i="0" dirty="0">
                <a:solidFill>
                  <a:srgbClr val="00499F"/>
                </a:solidFill>
                <a:effectLst/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AD025-A4FF-40F9-801A-6B9751BD0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9513" y="2247900"/>
            <a:ext cx="6502487" cy="3162300"/>
          </a:xfrm>
        </p:spPr>
        <p:txBody>
          <a:bodyPr/>
          <a:lstStyle/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030680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pPr algn="l"/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5 on-ground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Improvement &amp; Control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Defining the Goals, Improving &amp; Phases of a Project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What are the Major Activities &amp; Improvements for a Project &amp; the Validation.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Using the Tools to Help Implement and Validate Ideas.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use Experimental Objectives, Design of Experiments (DOE) &amp; Experimental Design for Process, Analysis &amp; Error.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Implementing the Three Specialized Experimental Designs.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Creating Full &amp; Fractional Experimental Design &amp; Three Experimental Designs.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  <a:t>Control Phases of a Six Sigma Project</a:t>
            </a:r>
            <a:b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</a:br>
            <a:br>
              <a:rPr lang="en-US" sz="1400" dirty="0">
                <a:solidFill>
                  <a:srgbClr val="00499F"/>
                </a:solidFill>
                <a:latin typeface="+mn-lt"/>
              </a:rPr>
            </a:br>
            <a:r>
              <a:rPr lang="en-US" sz="1400" b="1" dirty="0">
                <a:solidFill>
                  <a:srgbClr val="00499F"/>
                </a:solidFill>
                <a:latin typeface="+mn-lt"/>
              </a:rPr>
              <a:t>T</a:t>
            </a:r>
            <a: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  <a:t>he Goals and Activities of the Control Phase of a Project</a:t>
            </a:r>
            <a:b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</a:br>
            <a:b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</a:br>
            <a: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  <a:t>How to Close out a Six Sigma Project</a:t>
            </a:r>
            <a:b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</a:br>
            <a:b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</a:br>
            <a: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  <a:t>Describe the Company's Post-Project Activities</a:t>
            </a:r>
            <a:br>
              <a:rPr lang="en-US" sz="1400" b="1" i="0" dirty="0">
                <a:solidFill>
                  <a:srgbClr val="00499F"/>
                </a:solidFill>
                <a:effectLst/>
                <a:latin typeface="+mn-lt"/>
              </a:rPr>
            </a:br>
            <a:br>
              <a:rPr lang="en-US" sz="1400" b="1" dirty="0">
                <a:solidFill>
                  <a:srgbClr val="00499F"/>
                </a:solidFill>
                <a:latin typeface="+mn-lt"/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046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6 Online w/Zoom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Improvement &amp; Control</a:t>
            </a:r>
            <a:br>
              <a:rPr lang="en-US" sz="1400" b="1" i="1" dirty="0">
                <a:solidFill>
                  <a:srgbClr val="00B050"/>
                </a:solidFill>
              </a:rPr>
            </a:br>
            <a:br>
              <a:rPr lang="en-US" sz="1400" b="1" i="1" dirty="0">
                <a:solidFill>
                  <a:srgbClr val="00B050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Process &amp; Product Improvement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use F-Test &amp; T-Test for Validation.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use SPC to Maintain Improvements.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use a Control Chart to Monitor a Process.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use Experimental Objectives, Design of Experiments (DOE) &amp; Experimental Design for Process, Analysis &amp; Error.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Implementing the Three Specialized Experimental Designs.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Creating Full &amp; Fractional Experimental Design &amp; Three Experimental Designs.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4573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</a:t>
            </a:r>
            <a:r>
              <a:rPr lang="en-US" sz="1400" b="1" u="sng">
                <a:solidFill>
                  <a:srgbClr val="00499F"/>
                </a:solidFill>
              </a:rPr>
              <a:t>7 on-ground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Improvement &amp; Control</a:t>
            </a:r>
            <a:br>
              <a:rPr lang="en-US" sz="1400" b="1" i="1" dirty="0">
                <a:solidFill>
                  <a:srgbClr val="00B050"/>
                </a:solidFill>
              </a:rPr>
            </a:br>
            <a:br>
              <a:rPr lang="en-US" sz="1400" b="1" i="1" dirty="0">
                <a:solidFill>
                  <a:srgbClr val="00B050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Process &amp; Product Improvement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use F-Test &amp; T-Test for Validation.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use SPC to Maintain Improvements.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use a Control Chart to Monitor a Process.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How to use Experimental Objectives, Design of Experiments (DOE) &amp; Experimental Design for Process, Analysis &amp; Error.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Implementing the Three Specialized Experimental Designs.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Creating Full &amp; Fractional Experimental Design &amp; Three Experimental Designs.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7790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8 &amp; 9 Online w/Zoom &amp; On ground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Introduction to Lean Manufacturing</a:t>
            </a:r>
            <a:br>
              <a:rPr lang="en-US" sz="1400" b="1" i="1" dirty="0">
                <a:solidFill>
                  <a:srgbClr val="00B050"/>
                </a:solidFill>
              </a:rPr>
            </a:br>
            <a:br>
              <a:rPr lang="en-US" sz="1400" b="1" i="1" dirty="0">
                <a:solidFill>
                  <a:srgbClr val="00B050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Defining Lean Manufacturing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Value Added &amp; Non-Value Activities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Avoiding Waste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What are the Core Elements of Lean Manufacturing.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Standardardization Methods and using JIT Production.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Methods of Jidoka, Lean Culture &amp; Continuous Improvement.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3443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9 &amp; 10 Online w/Zoom &amp; On ground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Workplace Organization</a:t>
            </a:r>
            <a:br>
              <a:rPr lang="en-US" sz="1400" b="1" i="1" dirty="0">
                <a:solidFill>
                  <a:srgbClr val="00B050"/>
                </a:solidFill>
              </a:rPr>
            </a:br>
            <a:br>
              <a:rPr lang="en-US" sz="1400" b="1" i="1" dirty="0">
                <a:solidFill>
                  <a:srgbClr val="00B050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Defining the 5S Program and utilizing in Manufacturing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Describe how to Perform 5S by: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Sort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Straighten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Shine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Standardize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Sustain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331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>
            <a:extLst>
              <a:ext uri="{FF2B5EF4-FFF2-40B4-BE49-F238E27FC236}">
                <a16:creationId xmlns:a16="http://schemas.microsoft.com/office/drawing/2014/main" id="{5CD63C78-E11C-4159-ACED-5CF9BEF84C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6444" y="2209800"/>
            <a:ext cx="7631112" cy="3124200"/>
          </a:xfrm>
        </p:spPr>
        <p:txBody>
          <a:bodyPr/>
          <a:lstStyle/>
          <a:p>
            <a:pPr algn="l"/>
            <a:r>
              <a:rPr lang="en-US" sz="1800" b="1" u="sng" dirty="0">
                <a:solidFill>
                  <a:srgbClr val="FFFFFF"/>
                </a:solidFill>
                <a:latin typeface="Calibri" panose="020F0502020204030204" pitchFamily="34" charset="0"/>
              </a:rPr>
              <a:t>Overview of SPC</a:t>
            </a:r>
          </a:p>
          <a:p>
            <a:pPr algn="l"/>
            <a:endParaRPr lang="en-US" sz="1800" dirty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pPr algn="l"/>
            <a:r>
              <a:rPr lang="en-US" sz="1800" dirty="0">
                <a:solidFill>
                  <a:srgbClr val="FFFFFF"/>
                </a:solidFill>
                <a:latin typeface="Calibri" panose="020F0502020204030204" pitchFamily="34" charset="0"/>
              </a:rPr>
              <a:t>SPC Statistical Process Control is a scientific method to monitor variation in engineering design and part manufacturing. </a:t>
            </a:r>
            <a:endParaRPr lang="en-US" sz="1800" b="0" i="0" dirty="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800" dirty="0">
                <a:solidFill>
                  <a:srgbClr val="FFFFFF"/>
                </a:solidFill>
                <a:latin typeface="Calibri" panose="020F0502020204030204" pitchFamily="34" charset="0"/>
              </a:rPr>
              <a:t>It is meant to improve a process and to control quality by eliminating cause variation.</a:t>
            </a:r>
            <a:endParaRPr lang="en-US" sz="1800" b="0" i="0" dirty="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800" dirty="0">
                <a:solidFill>
                  <a:srgbClr val="FFFFFF"/>
                </a:solidFill>
                <a:latin typeface="Calibri" panose="020F0502020204030204" pitchFamily="34" charset="0"/>
              </a:rPr>
              <a:t>SPC uses control charts and design of experiments. By using SPC it separates common cause from assignable cause variation.</a:t>
            </a:r>
            <a:endParaRPr lang="en-US" sz="1800" b="0" i="0" dirty="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800" dirty="0">
                <a:solidFill>
                  <a:srgbClr val="FFFFFF"/>
                </a:solidFill>
                <a:latin typeface="Calibri" panose="020F0502020204030204" pitchFamily="34" charset="0"/>
              </a:rPr>
              <a:t>Production processes rely on SPC to control a production process or method. By implementing SPC a company will be able monitor manufacturing behavior, discover issues internally and gather data for six sigma quality standards.</a:t>
            </a:r>
            <a:endParaRPr lang="en-US" sz="1800" b="0" i="0" dirty="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  <a:p>
            <a:pPr algn="l"/>
            <a:endParaRPr lang="en-US" sz="1800" b="0" i="0" dirty="0">
              <a:solidFill>
                <a:srgbClr val="FFFFFF"/>
              </a:solidFill>
              <a:effectLst/>
              <a:latin typeface="Calibri" panose="020F050202020403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en-US" altLang="ko-KR" sz="2000" dirty="0">
              <a:ea typeface="굴림" panose="020B0503020000020004" pitchFamily="34" charset="-127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u="sng" dirty="0">
                <a:solidFill>
                  <a:srgbClr val="00499F"/>
                </a:solidFill>
              </a:rPr>
              <a:t>Week 11 &amp; 12 Online w/Zoom &amp; On ground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i="1" dirty="0">
                <a:solidFill>
                  <a:srgbClr val="00B050"/>
                </a:solidFill>
              </a:rPr>
              <a:t>Amatrol: Quality Systems</a:t>
            </a:r>
            <a:br>
              <a:rPr lang="en-US" sz="1400" b="1" i="1" dirty="0">
                <a:solidFill>
                  <a:srgbClr val="00B050"/>
                </a:solidFill>
              </a:rPr>
            </a:br>
            <a:br>
              <a:rPr lang="en-US" sz="1400" b="1" i="1" dirty="0">
                <a:solidFill>
                  <a:srgbClr val="00B050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Dr. Joseph </a:t>
            </a:r>
            <a:r>
              <a:rPr lang="en-US" sz="1400" b="1" dirty="0" err="1">
                <a:solidFill>
                  <a:srgbClr val="00499F"/>
                </a:solidFill>
              </a:rPr>
              <a:t>Juran</a:t>
            </a:r>
            <a:r>
              <a:rPr lang="en-US" sz="1400" b="1" dirty="0">
                <a:solidFill>
                  <a:srgbClr val="00499F"/>
                </a:solidFill>
              </a:rPr>
              <a:t>, Edwards Deming 14 points &amp; Phillip Crosby (Defining Quality).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What is?</a:t>
            </a: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QMS, TQM: Quality Management System &amp; Total Quality Management.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r>
              <a:rPr lang="en-US" sz="1400" b="1" dirty="0">
                <a:solidFill>
                  <a:srgbClr val="00499F"/>
                </a:solidFill>
              </a:rPr>
              <a:t>Quality System Benefits for your Company, Employees, Consumers &amp; Customers.</a:t>
            </a: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440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B3986-39EF-44EA-84DA-A3797F14A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1088122"/>
            <a:ext cx="6707188" cy="1143000"/>
          </a:xfrm>
        </p:spPr>
        <p:txBody>
          <a:bodyPr/>
          <a:lstStyle/>
          <a:p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br>
              <a:rPr lang="en-US" sz="1400" b="1" dirty="0">
                <a:solidFill>
                  <a:srgbClr val="00499F"/>
                </a:solidFill>
              </a:rPr>
            </a:br>
            <a:endParaRPr lang="en-US" sz="1400" b="1" dirty="0">
              <a:solidFill>
                <a:srgbClr val="00499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EF0842-11FE-46C3-905B-3D7AAEA2E3E9}"/>
              </a:ext>
            </a:extLst>
          </p:cNvPr>
          <p:cNvSpPr txBox="1"/>
          <p:nvPr/>
        </p:nvSpPr>
        <p:spPr>
          <a:xfrm>
            <a:off x="4191794" y="718790"/>
            <a:ext cx="2438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70C0"/>
                </a:solidFill>
              </a:rPr>
              <a:t>Final Team Projects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E1D2DC-D553-4D59-9484-94A6E7D7CEC5}"/>
              </a:ext>
            </a:extLst>
          </p:cNvPr>
          <p:cNvSpPr txBox="1"/>
          <p:nvPr/>
        </p:nvSpPr>
        <p:spPr>
          <a:xfrm>
            <a:off x="2286000" y="1336456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u="sng" dirty="0">
                <a:solidFill>
                  <a:srgbClr val="0070C0"/>
                </a:solidFill>
              </a:rPr>
              <a:t>Week 13-15  (On ground &amp; Zoom Online)</a:t>
            </a:r>
          </a:p>
          <a:p>
            <a:r>
              <a:rPr lang="en-US" sz="1800" dirty="0"/>
              <a:t>TBD</a:t>
            </a:r>
          </a:p>
        </p:txBody>
      </p:sp>
    </p:spTree>
    <p:extLst>
      <p:ext uri="{BB962C8B-B14F-4D97-AF65-F5344CB8AC3E}">
        <p14:creationId xmlns:p14="http://schemas.microsoft.com/office/powerpoint/2010/main" val="404744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71F56-F0E6-4C96-BA26-09066F1FF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084" y="2514600"/>
            <a:ext cx="7416800" cy="508000"/>
          </a:xfrm>
        </p:spPr>
        <p:txBody>
          <a:bodyPr/>
          <a:lstStyle/>
          <a:p>
            <a:r>
              <a:rPr lang="en-US" sz="1800" dirty="0"/>
              <a:t>The Focus of SPC PHOE-154-A</a:t>
            </a:r>
            <a:br>
              <a:rPr lang="en-US" sz="1800" dirty="0"/>
            </a:br>
            <a:br>
              <a:rPr lang="en-US" sz="1800" dirty="0"/>
            </a:br>
            <a:r>
              <a:rPr lang="en-US" sz="1400" dirty="0"/>
              <a:t>Learn the fundamentals of process planning. Evaluating a fabrication process by use of Design, Fabrication, Metrology &amp; SPC Analysis </a:t>
            </a:r>
            <a:br>
              <a:rPr lang="en-US" sz="1400" dirty="0"/>
            </a:br>
            <a:br>
              <a:rPr lang="en-US" sz="1400" dirty="0"/>
            </a:br>
            <a:r>
              <a:rPr lang="en-US" sz="1400" dirty="0"/>
              <a:t>Outcome: Quality Control &amp; Quality Assurance (QA &amp; QC)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22E97-AC80-4770-9684-FAC8F7949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890" y="3581400"/>
            <a:ext cx="6858000" cy="3048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Principles of Data Analytics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Automation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Utilizing Data Management SPC Software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Suggested Software: (Mitutoyo Measurlink) </a:t>
            </a:r>
            <a:r>
              <a:rPr lang="en-US" sz="1400" dirty="0">
                <a:hlinkClick r:id="rId2"/>
              </a:rPr>
              <a:t>https://measurlink.com/</a:t>
            </a:r>
            <a:endParaRPr lang="en-US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Focus on practical engineering and manufacturing exercises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Online learning with Amatrol and Measurlink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Exercises involving metrology measurement with calipers, micrometers and Coordinate Measuring Machines (CMM)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Quality Systems, Lean Six Sigma, Control Charts.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Improvement &amp; Control, 5S Workplace Organization along with Team Development &amp; Management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Lab skill development,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400" dirty="0"/>
          </a:p>
          <a:p>
            <a:pPr>
              <a:buFont typeface="Wingdings" panose="05000000000000000000" pitchFamily="2" charset="2"/>
              <a:buChar char="§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33379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>
            <a:extLst>
              <a:ext uri="{FF2B5EF4-FFF2-40B4-BE49-F238E27FC236}">
                <a16:creationId xmlns:a16="http://schemas.microsoft.com/office/drawing/2014/main" id="{EFB0AE2F-50E8-4E11-9FF4-0446032485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0" y="1225674"/>
            <a:ext cx="6707188" cy="656978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r>
              <a:rPr lang="en-US" altLang="en-US" sz="1800" b="1" u="sng" dirty="0">
                <a:solidFill>
                  <a:srgbClr val="002060"/>
                </a:solidFill>
              </a:rPr>
              <a:t>Suggested Lab Equipment</a:t>
            </a: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Quantify &amp; analyze production process data by utilizing SPC Software (Suggested Mitutoyo Measurlink) https://measurlink.com/</a:t>
            </a: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https://www.youtube.com/watch?v=1GKgqW69WgM</a:t>
            </a: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Continued use of Computer-Aided Design Software to design parts</a:t>
            </a: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(Suggested: Siemens Solid Edge)</a:t>
            </a: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https://solidedge.siemens.com/en/</a:t>
            </a: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Fabrication process by utilizing 3D Printer for Additive Manufacturing (AM) </a:t>
            </a: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(Suggested: Markforged Onyx Pro </a:t>
            </a: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https://www.markforged.com</a:t>
            </a: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Measurlink</a:t>
            </a:r>
            <a:b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1800" i="1" u="sng" dirty="0">
                <a:solidFill>
                  <a:srgbClr val="002060"/>
                </a:solidFill>
              </a:rPr>
            </a:br>
            <a:br>
              <a:rPr lang="en-US" altLang="en-US" sz="1800" i="1" u="sng" dirty="0"/>
            </a:br>
            <a:br>
              <a:rPr lang="en-US" altLang="en-US" sz="1800" i="1" u="sng" dirty="0"/>
            </a:b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587" name="Rectangle 3">
            <a:extLst>
              <a:ext uri="{FF2B5EF4-FFF2-40B4-BE49-F238E27FC236}">
                <a16:creationId xmlns:a16="http://schemas.microsoft.com/office/drawing/2014/main" id="{F7A39D67-5EA8-45C4-8EF8-61C9F645AC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30969"/>
            <a:ext cx="6400800" cy="1676400"/>
          </a:xfrm>
        </p:spPr>
        <p:txBody>
          <a:bodyPr/>
          <a:lstStyle/>
          <a:p>
            <a:pPr marL="0" indent="0">
              <a:buNone/>
            </a:pPr>
            <a:endParaRPr lang="en-US" altLang="en-US" sz="1800" b="1" u="sng" dirty="0"/>
          </a:p>
          <a:p>
            <a:pPr marL="0" indent="0">
              <a:buNone/>
            </a:pPr>
            <a:endParaRPr lang="en-US" altLang="en-US" sz="1800" b="1" u="sng" dirty="0"/>
          </a:p>
        </p:txBody>
      </p:sp>
      <p:pic>
        <p:nvPicPr>
          <p:cNvPr id="1028" name="Picture 4" descr="Mitutoyo America Corporation Announces Update to Data Collection Software  With Release Of MeasurLink 9 | Business Wire">
            <a:extLst>
              <a:ext uri="{FF2B5EF4-FFF2-40B4-BE49-F238E27FC236}">
                <a16:creationId xmlns:a16="http://schemas.microsoft.com/office/drawing/2014/main" id="{F6F33D39-8B11-4355-9124-B6B75FC378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693" y="4260723"/>
            <a:ext cx="3531013" cy="246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15CC-60F8-480B-A96B-9FC6A4B5F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0758" y="326110"/>
            <a:ext cx="6707188" cy="1143000"/>
          </a:xfrm>
        </p:spPr>
        <p:txBody>
          <a:bodyPr/>
          <a:lstStyle/>
          <a:p>
            <a:b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693C7-40DA-41AD-AE09-F3B2DE10B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7050" y="331703"/>
            <a:ext cx="6778625" cy="3908179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 parts by utilizing metrology measuring devices such as calipers, micrometers and CMM. Data is inputted utilizing Mitutoyo U-Wave RF transmission system.</a:t>
            </a:r>
          </a:p>
          <a:p>
            <a:pPr marL="0" indent="0">
              <a:buNone/>
            </a:pP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(Suggested: Mitutoyo U-Wave System)</a:t>
            </a:r>
          </a:p>
          <a:p>
            <a:pPr marL="0" indent="0">
              <a:buNone/>
            </a:pPr>
            <a:b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https://www.youtube.com/watch?v=bXsaH-8RwYQ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Contact: Hany Abdel-</a:t>
            </a:r>
            <a:r>
              <a:rPr lang="en-US" alt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Motaleb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200" b="0" i="0" dirty="0">
                <a:effectLst/>
                <a:latin typeface="Segoe UI" panose="020B0502040204020203" pitchFamily="34" charset="0"/>
                <a:hlinkClick r:id="rId3"/>
              </a:rPr>
              <a:t>hany.abdel@mitutoyo.com</a:t>
            </a:r>
            <a:endParaRPr lang="en-US" sz="1200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en-US" altLang="en-US" sz="1400" dirty="0">
                <a:latin typeface="Segoe UI" panose="020B0502040204020203" pitchFamily="34" charset="0"/>
                <a:cs typeface="Arial" panose="020B0604020202020204" pitchFamily="34" charset="0"/>
              </a:rPr>
              <a:t>562-233-4357</a:t>
            </a:r>
          </a:p>
          <a:p>
            <a:pPr marL="0" indent="0">
              <a:buNone/>
            </a:pPr>
            <a:b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(Suggested Starrett MVR-300 CMM)</a:t>
            </a:r>
          </a:p>
          <a:p>
            <a:pPr marL="0" indent="0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https://www.youtube.com/watch?v=Ao1IHuc4HLo</a:t>
            </a:r>
            <a:endParaRPr lang="en-US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Contact: Joe Stamford Applied Measurement Solutions</a:t>
            </a:r>
          </a:p>
          <a:p>
            <a:pPr marL="0" indent="0">
              <a:buNone/>
            </a:pPr>
            <a:r>
              <a:rPr lang="en-US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860-817-0598</a:t>
            </a:r>
          </a:p>
          <a:p>
            <a:pPr marL="0" indent="0">
              <a:buNone/>
            </a:pPr>
            <a:b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5124" name="Picture 4" descr="MVR200 Manual Vision System">
            <a:extLst>
              <a:ext uri="{FF2B5EF4-FFF2-40B4-BE49-F238E27FC236}">
                <a16:creationId xmlns:a16="http://schemas.microsoft.com/office/drawing/2014/main" id="{91C93799-29DA-40E5-9905-3BF733A17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505" y="4419600"/>
            <a:ext cx="3142857" cy="2165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ata Collection in 4 Steps with Mitutoyo U-WAVE Wireless System - YouTube">
            <a:extLst>
              <a:ext uri="{FF2B5EF4-FFF2-40B4-BE49-F238E27FC236}">
                <a16:creationId xmlns:a16="http://schemas.microsoft.com/office/drawing/2014/main" id="{F637653D-E63E-4286-A9BA-043E7F88A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006151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775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826E7-A1D5-4871-9509-EA0D1E678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731" y="223531"/>
            <a:ext cx="3899738" cy="505437"/>
          </a:xfrm>
        </p:spPr>
        <p:txBody>
          <a:bodyPr/>
          <a:lstStyle/>
          <a:p>
            <a:r>
              <a:rPr lang="en-US" sz="1800" i="1" dirty="0">
                <a:solidFill>
                  <a:schemeClr val="tx1"/>
                </a:solidFill>
              </a:rPr>
              <a:t>Topics Covered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97687F-A0C9-430A-8354-862DD7C1F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1732" y="223531"/>
            <a:ext cx="6894294" cy="4525963"/>
          </a:xfrm>
        </p:spPr>
        <p:txBody>
          <a:bodyPr/>
          <a:lstStyle/>
          <a:p>
            <a:pPr marL="0" indent="0">
              <a:buNone/>
            </a:pPr>
            <a:endParaRPr lang="en-U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300" b="1" dirty="0">
                <a:solidFill>
                  <a:srgbClr val="C00000"/>
                </a:solidFill>
              </a:rPr>
              <a:t>Data Analytics:</a:t>
            </a:r>
          </a:p>
          <a:p>
            <a:pPr marL="0" indent="0">
              <a:buNone/>
            </a:pPr>
            <a:r>
              <a:rPr lang="en-US" sz="1300" dirty="0"/>
              <a:t>SPC Data collection and analysis </a:t>
            </a:r>
          </a:p>
          <a:p>
            <a:pPr marL="0" indent="0">
              <a:buNone/>
            </a:pPr>
            <a:r>
              <a:rPr lang="en-US" sz="1300" dirty="0"/>
              <a:t>Manufacturing Decision making</a:t>
            </a:r>
          </a:p>
          <a:p>
            <a:pPr marL="0" indent="0">
              <a:buNone/>
            </a:pPr>
            <a:r>
              <a:rPr lang="en-US" sz="1300" dirty="0"/>
              <a:t>Quality control and production streamlining </a:t>
            </a:r>
          </a:p>
          <a:p>
            <a:pPr marL="0" indent="0">
              <a:buNone/>
            </a:pPr>
            <a:r>
              <a:rPr lang="en-US" sz="1300" dirty="0"/>
              <a:t>Data Tests </a:t>
            </a:r>
          </a:p>
          <a:p>
            <a:pPr marL="0" indent="0">
              <a:buNone/>
            </a:pPr>
            <a:r>
              <a:rPr lang="en-US" sz="1300" dirty="0"/>
              <a:t>Process Analysis &amp; Real Time Analysis</a:t>
            </a:r>
          </a:p>
          <a:p>
            <a:pPr marL="0" indent="0">
              <a:buNone/>
            </a:pPr>
            <a:endParaRPr lang="en-US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300" b="1" dirty="0">
                <a:solidFill>
                  <a:srgbClr val="00B050"/>
                </a:solidFill>
              </a:rPr>
              <a:t>Automation:</a:t>
            </a:r>
          </a:p>
          <a:p>
            <a:pPr marL="0" indent="0">
              <a:buNone/>
            </a:pPr>
            <a:r>
              <a:rPr lang="en-US" sz="1300" dirty="0"/>
              <a:t>Goals of automation</a:t>
            </a:r>
          </a:p>
          <a:p>
            <a:pPr marL="0" indent="0">
              <a:buNone/>
            </a:pPr>
            <a:r>
              <a:rPr lang="en-US" sz="1300" dirty="0"/>
              <a:t>Fixed automation</a:t>
            </a:r>
          </a:p>
          <a:p>
            <a:pPr marL="0" indent="0">
              <a:buNone/>
            </a:pPr>
            <a:r>
              <a:rPr lang="en-US" sz="1300" dirty="0"/>
              <a:t>Programmable automation</a:t>
            </a:r>
          </a:p>
          <a:p>
            <a:pPr marL="0" indent="0">
              <a:buNone/>
            </a:pPr>
            <a:r>
              <a:rPr lang="en-US" sz="1300" dirty="0"/>
              <a:t>Flexible automation</a:t>
            </a:r>
          </a:p>
          <a:p>
            <a:pPr marL="0" indent="0">
              <a:buNone/>
            </a:pPr>
            <a:r>
              <a:rPr lang="en-US" sz="1300" dirty="0"/>
              <a:t>Additive Manufacturing</a:t>
            </a:r>
          </a:p>
          <a:p>
            <a:pPr marL="0" indent="0">
              <a:buNone/>
            </a:pPr>
            <a:r>
              <a:rPr lang="en-US" sz="1300" dirty="0"/>
              <a:t>Automate &amp; Centralize Data Collection</a:t>
            </a:r>
          </a:p>
          <a:p>
            <a:pPr marL="0" indent="0">
              <a:buNone/>
            </a:pPr>
            <a:r>
              <a:rPr lang="en-US" sz="1300" dirty="0"/>
              <a:t>Inspection Reports to Measure Process &amp; Comprehensive Metrology Collection</a:t>
            </a:r>
          </a:p>
          <a:p>
            <a:pPr marL="0" indent="0">
              <a:buNone/>
            </a:pPr>
            <a:endParaRPr lang="en-US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300" b="1" dirty="0">
                <a:solidFill>
                  <a:srgbClr val="1B00FE"/>
                </a:solidFill>
              </a:rPr>
              <a:t>Fabrication:</a:t>
            </a:r>
          </a:p>
          <a:p>
            <a:pPr marL="0" indent="0">
              <a:buNone/>
            </a:pPr>
            <a:r>
              <a:rPr lang="en-US" sz="1300" dirty="0"/>
              <a:t>Tolerance utilizing additive Manufacturing</a:t>
            </a:r>
          </a:p>
          <a:p>
            <a:pPr marL="0" indent="0">
              <a:buNone/>
            </a:pPr>
            <a:r>
              <a:rPr lang="en-US" sz="1300" dirty="0"/>
              <a:t>3D Cad Design</a:t>
            </a:r>
          </a:p>
          <a:p>
            <a:pPr marL="0" indent="0">
              <a:buNone/>
            </a:pPr>
            <a:r>
              <a:rPr lang="en-US" sz="1300" dirty="0"/>
              <a:t>Reduce Scrap Rates</a:t>
            </a:r>
          </a:p>
          <a:p>
            <a:pPr marL="0" indent="0">
              <a:buNone/>
            </a:pPr>
            <a:r>
              <a:rPr lang="en-US" sz="1300" dirty="0"/>
              <a:t>Improve Customer Relations</a:t>
            </a:r>
          </a:p>
          <a:p>
            <a:pPr marL="0" indent="0">
              <a:buNone/>
            </a:pPr>
            <a:r>
              <a:rPr lang="en-US" sz="1300" dirty="0"/>
              <a:t>Design Defect Reduction</a:t>
            </a:r>
          </a:p>
          <a:p>
            <a:pPr marL="0" indent="0">
              <a:buNone/>
            </a:pPr>
            <a:r>
              <a:rPr lang="en-US" sz="1300" dirty="0"/>
              <a:t>Quality Control and Quality Assurance</a:t>
            </a:r>
            <a:endParaRPr lang="en-US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910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218E2-4D36-46E6-B78A-7036EFD71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496" y="1371600"/>
            <a:ext cx="6707188" cy="1143000"/>
          </a:xfrm>
        </p:spPr>
        <p:txBody>
          <a:bodyPr/>
          <a:lstStyle/>
          <a:p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Access to Mitutoyo Measurlink SPC Certification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courses that are available for certification are: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1. STM-120 SPC Basics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2. STM-110 Measurlink Basics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3. EDU-102-10 Metrology Handbook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F3D27-04E3-4939-8D73-A44B7D364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1496" y="2743200"/>
            <a:ext cx="6707189" cy="3382963"/>
          </a:xfrm>
        </p:spPr>
        <p:txBody>
          <a:bodyPr/>
          <a:lstStyle/>
          <a:p>
            <a:r>
              <a:rPr lang="en-US" sz="1600" dirty="0"/>
              <a:t>Go to: </a:t>
            </a:r>
            <a:r>
              <a:rPr lang="en-US" sz="1600" dirty="0">
                <a:hlinkClick r:id="rId2"/>
              </a:rPr>
              <a:t>https://www.mitutoyo.com/online-training/</a:t>
            </a:r>
            <a:endParaRPr lang="en-US" sz="1600" dirty="0"/>
          </a:p>
          <a:p>
            <a:r>
              <a:rPr lang="en-US" sz="1600" dirty="0"/>
              <a:t>Online Training and Certification then click on the Orange Box that says eLearning.</a:t>
            </a:r>
          </a:p>
          <a:p>
            <a:r>
              <a:rPr lang="en-US" sz="1600" dirty="0"/>
              <a:t>Username: </a:t>
            </a:r>
            <a:r>
              <a:rPr lang="en-US" sz="1600" dirty="0">
                <a:hlinkClick r:id="rId3"/>
              </a:rPr>
              <a:t>cadcampl@gmail.com</a:t>
            </a:r>
            <a:endParaRPr lang="en-US" sz="1600" dirty="0"/>
          </a:p>
          <a:p>
            <a:r>
              <a:rPr lang="en-US" sz="1600" dirty="0"/>
              <a:t>Password: Mitutoyo</a:t>
            </a:r>
          </a:p>
          <a:p>
            <a:endParaRPr lang="en-US" sz="1600" dirty="0"/>
          </a:p>
          <a:p>
            <a:r>
              <a:rPr lang="en-US" sz="1600" dirty="0"/>
              <a:t>If you would like to add this to your curriculum you can contact Mitutoyo LMS for full access to the program.</a:t>
            </a:r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1026" name="Picture 2" descr="Online Training - Mitutoyo America Corporation">
            <a:extLst>
              <a:ext uri="{FF2B5EF4-FFF2-40B4-BE49-F238E27FC236}">
                <a16:creationId xmlns:a16="http://schemas.microsoft.com/office/drawing/2014/main" id="{1EEFAAAA-1D2A-417F-9244-EA8005155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52800"/>
            <a:ext cx="815716" cy="2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449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218E2-4D36-46E6-B78A-7036EFD71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496" y="1371600"/>
            <a:ext cx="6707188" cy="1143000"/>
          </a:xfrm>
        </p:spPr>
        <p:txBody>
          <a:bodyPr/>
          <a:lstStyle/>
          <a:p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Access to Mitutoyo Measurlink SPC Certification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courses that are available for certification are: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1. STM-120 SPC Basics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2. STM-110 Measurlink Basics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3. EDU-102-10 Metrology Handbook</a:t>
            </a: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endParaRPr lang="en-US" sz="16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96FB0D5-AF27-45C8-9040-E3A7BE8D3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436" y="2200276"/>
            <a:ext cx="3871913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6DC51B00-06CF-4373-912D-221B481A0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99" y="4495800"/>
            <a:ext cx="4553586" cy="226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01187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4">
      <a:dk1>
        <a:srgbClr val="4D4D4D"/>
      </a:dk1>
      <a:lt1>
        <a:srgbClr val="FFFFFF"/>
      </a:lt1>
      <a:dk2>
        <a:srgbClr val="000000"/>
      </a:dk2>
      <a:lt2>
        <a:srgbClr val="9B6902"/>
      </a:lt2>
      <a:accent1>
        <a:srgbClr val="C75E00"/>
      </a:accent1>
      <a:accent2>
        <a:srgbClr val="FED416"/>
      </a:accent2>
      <a:accent3>
        <a:srgbClr val="FFFFFF"/>
      </a:accent3>
      <a:accent4>
        <a:srgbClr val="404040"/>
      </a:accent4>
      <a:accent5>
        <a:srgbClr val="E0B6AA"/>
      </a:accent5>
      <a:accent6>
        <a:srgbClr val="E6C013"/>
      </a:accent6>
      <a:hlink>
        <a:srgbClr val="EE6600"/>
      </a:hlink>
      <a:folHlink>
        <a:srgbClr val="EAEAEA"/>
      </a:folHlink>
    </a:clrScheme>
    <a:fontScheme name="templa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D5E1F3"/>
        </a:lt2>
        <a:accent1>
          <a:srgbClr val="BC4417"/>
        </a:accent1>
        <a:accent2>
          <a:srgbClr val="CF9C1C"/>
        </a:accent2>
        <a:accent3>
          <a:srgbClr val="FFFFFF"/>
        </a:accent3>
        <a:accent4>
          <a:srgbClr val="404040"/>
        </a:accent4>
        <a:accent5>
          <a:srgbClr val="DAB0AB"/>
        </a:accent5>
        <a:accent6>
          <a:srgbClr val="BB8D18"/>
        </a:accent6>
        <a:hlink>
          <a:srgbClr val="E8C97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986615"/>
        </a:lt2>
        <a:accent1>
          <a:srgbClr val="BF4413"/>
        </a:accent1>
        <a:accent2>
          <a:srgbClr val="FFAB21"/>
        </a:accent2>
        <a:accent3>
          <a:srgbClr val="FFFFFF"/>
        </a:accent3>
        <a:accent4>
          <a:srgbClr val="404040"/>
        </a:accent4>
        <a:accent5>
          <a:srgbClr val="DCB0AA"/>
        </a:accent5>
        <a:accent6>
          <a:srgbClr val="E79B1D"/>
        </a:accent6>
        <a:hlink>
          <a:srgbClr val="C5A37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4A1B17"/>
        </a:lt2>
        <a:accent1>
          <a:srgbClr val="C66C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DFBAAA"/>
        </a:accent5>
        <a:accent6>
          <a:srgbClr val="E6C013"/>
        </a:accent6>
        <a:hlink>
          <a:srgbClr val="FFDE9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9B6902"/>
        </a:lt2>
        <a:accent1>
          <a:srgbClr val="C75E00"/>
        </a:accent1>
        <a:accent2>
          <a:srgbClr val="FED416"/>
        </a:accent2>
        <a:accent3>
          <a:srgbClr val="FFFFFF"/>
        </a:accent3>
        <a:accent4>
          <a:srgbClr val="404040"/>
        </a:accent4>
        <a:accent5>
          <a:srgbClr val="E0B6AA"/>
        </a:accent5>
        <a:accent6>
          <a:srgbClr val="E6C013"/>
        </a:accent6>
        <a:hlink>
          <a:srgbClr val="EE66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570301"/>
        </a:lt2>
        <a:accent1>
          <a:srgbClr val="D37E00"/>
        </a:accent1>
        <a:accent2>
          <a:srgbClr val="F5CB03"/>
        </a:accent2>
        <a:accent3>
          <a:srgbClr val="FFFFFF"/>
        </a:accent3>
        <a:accent4>
          <a:srgbClr val="404040"/>
        </a:accent4>
        <a:accent5>
          <a:srgbClr val="E6C0AA"/>
        </a:accent5>
        <a:accent6>
          <a:srgbClr val="DEB802"/>
        </a:accent6>
        <a:hlink>
          <a:srgbClr val="D860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713C0C"/>
        </a:lt2>
        <a:accent1>
          <a:srgbClr val="E4B058"/>
        </a:accent1>
        <a:accent2>
          <a:srgbClr val="FDD912"/>
        </a:accent2>
        <a:accent3>
          <a:srgbClr val="FFFFFF"/>
        </a:accent3>
        <a:accent4>
          <a:srgbClr val="404040"/>
        </a:accent4>
        <a:accent5>
          <a:srgbClr val="EFD4B4"/>
        </a:accent5>
        <a:accent6>
          <a:srgbClr val="E5C40F"/>
        </a:accent6>
        <a:hlink>
          <a:srgbClr val="E0630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953900"/>
        </a:lt2>
        <a:accent1>
          <a:srgbClr val="B65300"/>
        </a:accent1>
        <a:accent2>
          <a:srgbClr val="CE6A00"/>
        </a:accent2>
        <a:accent3>
          <a:srgbClr val="FFFFFF"/>
        </a:accent3>
        <a:accent4>
          <a:srgbClr val="404040"/>
        </a:accent4>
        <a:accent5>
          <a:srgbClr val="D7B3AA"/>
        </a:accent5>
        <a:accent6>
          <a:srgbClr val="BA5F00"/>
        </a:accent6>
        <a:hlink>
          <a:srgbClr val="F0A806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D87200"/>
        </a:lt2>
        <a:accent1>
          <a:srgbClr val="E29B07"/>
        </a:accent1>
        <a:accent2>
          <a:srgbClr val="EDBF03"/>
        </a:accent2>
        <a:accent3>
          <a:srgbClr val="FFFFFF"/>
        </a:accent3>
        <a:accent4>
          <a:srgbClr val="404040"/>
        </a:accent4>
        <a:accent5>
          <a:srgbClr val="EECBAA"/>
        </a:accent5>
        <a:accent6>
          <a:srgbClr val="D7AD02"/>
        </a:accent6>
        <a:hlink>
          <a:srgbClr val="7CA43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D24D06"/>
        </a:lt2>
        <a:accent1>
          <a:srgbClr val="E59709"/>
        </a:accent1>
        <a:accent2>
          <a:srgbClr val="E9AC24"/>
        </a:accent2>
        <a:accent3>
          <a:srgbClr val="FFFFFF"/>
        </a:accent3>
        <a:accent4>
          <a:srgbClr val="404040"/>
        </a:accent4>
        <a:accent5>
          <a:srgbClr val="F0C9AA"/>
        </a:accent5>
        <a:accent6>
          <a:srgbClr val="D39B20"/>
        </a:accent6>
        <a:hlink>
          <a:srgbClr val="F7B80B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CD5003"/>
        </a:lt2>
        <a:accent1>
          <a:srgbClr val="419DCF"/>
        </a:accent1>
        <a:accent2>
          <a:srgbClr val="BC1F1F"/>
        </a:accent2>
        <a:accent3>
          <a:srgbClr val="FFFFFF"/>
        </a:accent3>
        <a:accent4>
          <a:srgbClr val="404040"/>
        </a:accent4>
        <a:accent5>
          <a:srgbClr val="B0CCE4"/>
        </a:accent5>
        <a:accent6>
          <a:srgbClr val="AA1B1B"/>
        </a:accent6>
        <a:hlink>
          <a:srgbClr val="FFE42F"/>
        </a:hlink>
        <a:folHlink>
          <a:srgbClr val="FFE6C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DF2905"/>
        </a:lt2>
        <a:accent1>
          <a:srgbClr val="D05203"/>
        </a:accent1>
        <a:accent2>
          <a:srgbClr val="72A3E1"/>
        </a:accent2>
        <a:accent3>
          <a:srgbClr val="FFFFFF"/>
        </a:accent3>
        <a:accent4>
          <a:srgbClr val="404040"/>
        </a:accent4>
        <a:accent5>
          <a:srgbClr val="E4B3AA"/>
        </a:accent5>
        <a:accent6>
          <a:srgbClr val="6793CC"/>
        </a:accent6>
        <a:hlink>
          <a:srgbClr val="F3A10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707</TotalTime>
  <Words>2491</Words>
  <Application>Microsoft Office PowerPoint</Application>
  <PresentationFormat>On-screen Show (4:3)</PresentationFormat>
  <Paragraphs>152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Roboto</vt:lpstr>
      <vt:lpstr>Segoe UI</vt:lpstr>
      <vt:lpstr>Times New Roman</vt:lpstr>
      <vt:lpstr>Verdana</vt:lpstr>
      <vt:lpstr>Wingdings</vt:lpstr>
      <vt:lpstr>template</vt:lpstr>
      <vt:lpstr>Custom Design</vt:lpstr>
      <vt:lpstr>PowerPoint Presentation</vt:lpstr>
      <vt:lpstr>Stonehill College Statistical Process Control (SPC) PHOE-154-A</vt:lpstr>
      <vt:lpstr>PowerPoint Presentation</vt:lpstr>
      <vt:lpstr>The Focus of SPC PHOE-154-A  Learn the fundamentals of process planning. Evaluating a fabrication process by use of Design, Fabrication, Metrology &amp; SPC Analysis   Outcome: Quality Control &amp; Quality Assurance (QA &amp; QC)</vt:lpstr>
      <vt:lpstr>             Suggested Lab Equipment  Quantify &amp; analyze production process data by utilizing SPC Software (Suggested Mitutoyo Measurlink) https://measurlink.com/ https://www.youtube.com/watch?v=1GKgqW69WgM   Continued use of Computer-Aided Design Software to design parts (Suggested: Siemens Solid Edge) https://solidedge.siemens.com/en/   Fabrication process by utilizing 3D Printer for Additive Manufacturing (AM)  (Suggested: Markforged Onyx Pro https://www.markforged.com                                        Measurlink        </vt:lpstr>
      <vt:lpstr> </vt:lpstr>
      <vt:lpstr>Topics Covered</vt:lpstr>
      <vt:lpstr> Access to Mitutoyo Measurlink SPC Certification  The courses that are available for certification are:  1. STM-120 SPC Basics 2. STM-110 Measurlink Basics 3. EDU-102-10 Metrology Handbook      </vt:lpstr>
      <vt:lpstr> Access to Mitutoyo Measurlink SPC Certification  The courses that are available for certification are:  1. STM-120 SPC Basics 2. STM-110 Measurlink Basics 3. EDU-102-10 Metrology Handbook      </vt:lpstr>
      <vt:lpstr>                Mitutoyo Measurlink SPC Certification (recommended) Mitutoyo E-Learning Online (4 Weeks to Complete)  Why is it Important? It is a quality control &amp; quality assurance software that controls manufacturing scrap &amp; rework for components.  1. Intro to SPC      - What is SPC      - Benefits of SPC      - Data &amp; Subgroups      - Where SPC Starts      - SPC Charts      - Improving Process w/SPC  2. Measurlink Basics     - Where SPC Starts     - SPC Charts     - Improving the Process w/SPC </vt:lpstr>
      <vt:lpstr>Amatrol &amp; Mitutoyo Online Learning in more Detail</vt:lpstr>
      <vt:lpstr>  Examples of Control Charts  Measurement data is then used for SPC analysis utilizing Control Charts, UCL &amp; LCL &amp; Histograms.  </vt:lpstr>
      <vt:lpstr>Control Charts Con’t </vt:lpstr>
      <vt:lpstr>Suggested Online Learning  w/Amatrol  www.learnamatrol.com   Contact Brian Bishop for access to modules.  bbishop@techedproducts.com 603-566-9108    https://www.youtube.com/watch?v=JAy8WrmSGXY  Intro to SPC  Control Chart Operation  Improvement &amp; Control  Introduction to Lean Manufacturing  5S Workplace Organization  Quality Systems Overview</vt:lpstr>
      <vt:lpstr>Amatrol Online Learning in more Detail</vt:lpstr>
      <vt:lpstr>Amatrol Online Learning in more Detail</vt:lpstr>
      <vt:lpstr>Amatrol Online Learning in more Detail</vt:lpstr>
      <vt:lpstr>Amatrol Online Learning in more Detail</vt:lpstr>
      <vt:lpstr>         There are many options available for SPC Software and Online Learning LMS.   Some these include:  NetSuite Prodsmart Safety Chain </vt:lpstr>
      <vt:lpstr>         References:  Mitutoyo America Online Training (2021) https://www.mitutoyo.com/online-training/   Amatrol LMS (2021) https://amatrol.com/product/elearning/  Siemens Corp. (2021) https://solidedge.siemens.com/en/  Google Images </vt:lpstr>
      <vt:lpstr>              Lectures &amp; hands-on learning will be taught on-ground and via Zoom Online every other week.  Week 1 on-ground   Amatrol: Introduction to SPC  Basic SPC Concepts: Function, Variation of Cause, Control Measures, Mean &amp; Range.  Histogram Construction: Function of a Histogram, Application, Construction &amp; Set of Data.  Review of Design Tolerances and how it relates to manufacturing QA &amp; QC.       </vt:lpstr>
      <vt:lpstr>             Week 2 Online via Zoom   Amatrol: Introduction to SPC  Using SPC Software: The function of a Histogram, constructing a Histogram and applying the Data &amp; it’s Importance.  How to create a Histogram and Set of Data  Describe the Function, Historical Data of a Histogram using SPC Software.  How to Analyze Data           </vt:lpstr>
      <vt:lpstr>             Week 3 on-ground   Amatrol: Control Chart Operation   The Importance of Control Charts.  Defining two types of Data and explaining the importance of the Data &amp; Classifying Data.  Classifying Data  X-Bar &amp; R chart Operation and their Application.            </vt:lpstr>
      <vt:lpstr>          Week 4 Online via Zoom   Amatrol: Control Chart Operation   Create the Construction of an X-Bar and R Chart.   How to Record Data on an X-Bar and R Chart.  Manually Record Process Data on an X-Bar and R Chart.  Students describe how to create a Control Chart using SPC Software.         </vt:lpstr>
      <vt:lpstr>                           Week 5 on-ground   Amatrol: Improvement &amp; Control  Defining the Goals, Improving &amp; Phases of a Project  What are the Major Activities &amp; Improvements for a Project &amp; the Validation.  Using the Tools to Help Implement and Validate Ideas.  How to use Experimental Objectives, Design of Experiments (DOE) &amp; Experimental Design for Process, Analysis &amp; Error.  Implementing the Three Specialized Experimental Designs.  Creating Full &amp; Fractional Experimental Design &amp; Three Experimental Designs.  Control Phases of a Six Sigma Project  The Goals and Activities of the Control Phase of a Project  How to Close out a Six Sigma Project  Describe the Company's Post-Project Activities            </vt:lpstr>
      <vt:lpstr>                      Week 6 Online w/Zoom   Amatrol: Improvement &amp; Control  Process &amp; Product Improvement  How to use F-Test &amp; T-Test for Validation.  How to use SPC to Maintain Improvements.  How to use a Control Chart to Monitor a Process.  How to use Experimental Objectives, Design of Experiments (DOE) &amp; Experimental Design for Process, Analysis &amp; Error.  Implementing the Three Specialized Experimental Designs.  Creating Full &amp; Fractional Experimental Design &amp; Three Experimental Designs.             </vt:lpstr>
      <vt:lpstr>                      Week 7 on-ground   Amatrol: Improvement &amp; Control  Process &amp; Product Improvement  How to use F-Test &amp; T-Test for Validation.  How to use SPC to Maintain Improvements.  How to use a Control Chart to Monitor a Process.  How to use Experimental Objectives, Design of Experiments (DOE) &amp; Experimental Design for Process, Analysis &amp; Error.  Implementing the Three Specialized Experimental Designs.  Creating Full &amp; Fractional Experimental Design &amp; Three Experimental Designs.             </vt:lpstr>
      <vt:lpstr>                      Week 8 &amp; 9 Online w/Zoom &amp; On ground   Amatrol: Introduction to Lean Manufacturing  Defining Lean Manufacturing  Value Added &amp; Non-Value Activities  Avoiding Waste  What are the Core Elements of Lean Manufacturing.  Standardardization Methods and using JIT Production.  Methods of Jidoka, Lean Culture &amp; Continuous Improvement.               </vt:lpstr>
      <vt:lpstr>                      Week 9 &amp; 10 Online w/Zoom &amp; On ground   Amatrol: Workplace Organization  Defining the 5S Program and utilizing in Manufacturing  Describe how to Perform 5S by:  Sort Straighten Shine Standardize Sustain             </vt:lpstr>
      <vt:lpstr>                      Week 11 &amp; 12 Online w/Zoom &amp; On ground   Amatrol: Quality Systems  Dr. Joseph Juran, Edwards Deming 14 points &amp; Phillip Crosby (Defining Quality).  What is? QMS, TQM: Quality Management System &amp; Total Quality Management.  Quality System Benefits for your Company, Employees, Consumers &amp; Customers.              </vt:lpstr>
      <vt:lpstr>                                       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Stonehill College Tools for Advanced Manufacturing PHOE-150</dc:title>
  <dc:creator>Paul Lienard</dc:creator>
  <cp:lastModifiedBy>Paul Lienard</cp:lastModifiedBy>
  <cp:revision>91</cp:revision>
  <dcterms:created xsi:type="dcterms:W3CDTF">2021-05-06T19:16:11Z</dcterms:created>
  <dcterms:modified xsi:type="dcterms:W3CDTF">2021-11-16T19:06:55Z</dcterms:modified>
</cp:coreProperties>
</file>