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s/slide35.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36.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12.xml" ContentType="application/vnd.openxmlformats-officedocument.presentationml.slide+xml"/>
  <Override PartName="/ppt/slides/slide37.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965" y="6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DA393EDD-6B33-49A5-B025-88710E574BC3}" type="datetimeFigureOut">
              <a:rPr lang="en-US" smtClean="0"/>
              <a:t>8/7/2021</a:t>
            </a:fld>
            <a:endParaRPr lang="en-US"/>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1D9EF716-1BD8-4F2F-BC8A-C8C69F5A1D8A}" type="slidenum">
              <a:rPr lang="en-US" smtClean="0"/>
              <a:t>‹#›</a:t>
            </a:fld>
            <a:endParaRPr lang="en-US"/>
          </a:p>
        </p:txBody>
      </p:sp>
    </p:spTree>
    <p:extLst>
      <p:ext uri="{BB962C8B-B14F-4D97-AF65-F5344CB8AC3E}">
        <p14:creationId xmlns:p14="http://schemas.microsoft.com/office/powerpoint/2010/main" val="390278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05052" y="901453"/>
            <a:ext cx="8083295" cy="574040"/>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5" name="Holder 5"/>
          <p:cNvSpPr>
            <a:spLocks noGrp="1"/>
          </p:cNvSpPr>
          <p:nvPr>
            <p:ph type="dt" sz="half" idx="6"/>
          </p:nvPr>
        </p:nvSpPr>
        <p:spPr/>
        <p:txBody>
          <a:bodyPr lIns="0" tIns="0" rIns="0" bIns="0"/>
          <a:lstStyle>
            <a:lvl1pPr>
              <a:defRPr sz="1400" b="0" i="0">
                <a:solidFill>
                  <a:schemeClr val="tx1"/>
                </a:solidFill>
                <a:latin typeface="Arial"/>
                <a:cs typeface="Arial"/>
              </a:defRPr>
            </a:lvl1pPr>
          </a:lstStyle>
          <a:p>
            <a:pPr marL="635" algn="ctr">
              <a:lnSpc>
                <a:spcPts val="1465"/>
              </a:lnSpc>
            </a:pPr>
            <a:fld id="{A3518C3D-1AB4-4A85-91EA-724664993EB3}" type="datetime1">
              <a:rPr lang="en-US" spc="-10" smtClean="0"/>
              <a:t>8/7/2021</a:t>
            </a:fld>
            <a:endParaRPr spc="-10" dirty="0"/>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5" name="Holder 5"/>
          <p:cNvSpPr>
            <a:spLocks noGrp="1"/>
          </p:cNvSpPr>
          <p:nvPr>
            <p:ph type="dt" sz="half" idx="6"/>
          </p:nvPr>
        </p:nvSpPr>
        <p:spPr/>
        <p:txBody>
          <a:bodyPr lIns="0" tIns="0" rIns="0" bIns="0"/>
          <a:lstStyle>
            <a:lvl1pPr>
              <a:defRPr sz="1400" b="0" i="0">
                <a:solidFill>
                  <a:schemeClr val="tx1"/>
                </a:solidFill>
                <a:latin typeface="Arial"/>
                <a:cs typeface="Arial"/>
              </a:defRPr>
            </a:lvl1pPr>
          </a:lstStyle>
          <a:p>
            <a:pPr marL="635" algn="ctr">
              <a:lnSpc>
                <a:spcPts val="1465"/>
              </a:lnSpc>
            </a:pPr>
            <a:fld id="{8B3E9A3C-0DAF-4D1E-9533-67379D4576B0}" type="datetime1">
              <a:rPr lang="en-US" spc="-10" smtClean="0"/>
              <a:t>8/7/2021</a:t>
            </a:fld>
            <a:endParaRPr spc="-10" dirty="0"/>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Arial"/>
                <a:cs typeface="Arial"/>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6" name="Holder 6"/>
          <p:cNvSpPr>
            <a:spLocks noGrp="1"/>
          </p:cNvSpPr>
          <p:nvPr>
            <p:ph type="dt" sz="half" idx="6"/>
          </p:nvPr>
        </p:nvSpPr>
        <p:spPr/>
        <p:txBody>
          <a:bodyPr lIns="0" tIns="0" rIns="0" bIns="0"/>
          <a:lstStyle>
            <a:lvl1pPr>
              <a:defRPr sz="1400" b="0" i="0">
                <a:solidFill>
                  <a:schemeClr val="tx1"/>
                </a:solidFill>
                <a:latin typeface="Arial"/>
                <a:cs typeface="Arial"/>
              </a:defRPr>
            </a:lvl1pPr>
          </a:lstStyle>
          <a:p>
            <a:pPr marL="635" algn="ctr">
              <a:lnSpc>
                <a:spcPts val="1465"/>
              </a:lnSpc>
            </a:pPr>
            <a:fld id="{410018AC-CD53-4F8D-8EA2-46695E412471}" type="datetime1">
              <a:rPr lang="en-US" spc="-10" smtClean="0"/>
              <a:t>8/7/2021</a:t>
            </a:fld>
            <a:endParaRPr spc="-10" dirty="0"/>
          </a:p>
        </p:txBody>
      </p:sp>
      <p:sp>
        <p:nvSpPr>
          <p:cNvPr id="7" name="Holder 7"/>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4" name="Holder 4"/>
          <p:cNvSpPr>
            <a:spLocks noGrp="1"/>
          </p:cNvSpPr>
          <p:nvPr>
            <p:ph type="dt" sz="half" idx="6"/>
          </p:nvPr>
        </p:nvSpPr>
        <p:spPr/>
        <p:txBody>
          <a:bodyPr lIns="0" tIns="0" rIns="0" bIns="0"/>
          <a:lstStyle>
            <a:lvl1pPr>
              <a:defRPr sz="1400" b="0" i="0">
                <a:solidFill>
                  <a:schemeClr val="tx1"/>
                </a:solidFill>
                <a:latin typeface="Arial"/>
                <a:cs typeface="Arial"/>
              </a:defRPr>
            </a:lvl1pPr>
          </a:lstStyle>
          <a:p>
            <a:pPr marL="635" algn="ctr">
              <a:lnSpc>
                <a:spcPts val="1465"/>
              </a:lnSpc>
            </a:pPr>
            <a:fld id="{FC9F67FF-C4C3-4668-AD82-18DAA90B4FC8}" type="datetime1">
              <a:rPr lang="en-US" spc="-10" smtClean="0"/>
              <a:t>8/7/2021</a:t>
            </a:fld>
            <a:endParaRPr spc="-10" dirty="0"/>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3" name="Holder 3"/>
          <p:cNvSpPr>
            <a:spLocks noGrp="1"/>
          </p:cNvSpPr>
          <p:nvPr>
            <p:ph type="dt" sz="half" idx="6"/>
          </p:nvPr>
        </p:nvSpPr>
        <p:spPr/>
        <p:txBody>
          <a:bodyPr lIns="0" tIns="0" rIns="0" bIns="0"/>
          <a:lstStyle>
            <a:lvl1pPr>
              <a:defRPr sz="1400" b="0" i="0">
                <a:solidFill>
                  <a:schemeClr val="tx1"/>
                </a:solidFill>
                <a:latin typeface="Arial"/>
                <a:cs typeface="Arial"/>
              </a:defRPr>
            </a:lvl1pPr>
          </a:lstStyle>
          <a:p>
            <a:pPr marL="635" algn="ctr">
              <a:lnSpc>
                <a:spcPts val="1465"/>
              </a:lnSpc>
            </a:pPr>
            <a:fld id="{FD8684E4-79BD-45FE-9D41-D0CEDC1CCCD8}" type="datetime1">
              <a:rPr lang="en-US" spc="-10" smtClean="0"/>
              <a:t>8/7/2021</a:t>
            </a:fld>
            <a:endParaRPr spc="-10" dirty="0"/>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305052" y="626371"/>
            <a:ext cx="8083295" cy="1123950"/>
          </a:xfrm>
          <a:prstGeom prst="rect">
            <a:avLst/>
          </a:prstGeom>
        </p:spPr>
        <p:txBody>
          <a:bodyPr wrap="square" lIns="0" tIns="0" rIns="0" bIns="0">
            <a:spAutoFit/>
          </a:bodyPr>
          <a:lstStyle>
            <a:lvl1pPr>
              <a:defRPr sz="3600" b="0" i="0">
                <a:solidFill>
                  <a:schemeClr val="tx1"/>
                </a:solidFill>
                <a:latin typeface="Arial"/>
                <a:cs typeface="Arial"/>
              </a:defRPr>
            </a:lvl1pPr>
          </a:lstStyle>
          <a:p>
            <a:endParaRPr/>
          </a:p>
        </p:txBody>
      </p:sp>
      <p:sp>
        <p:nvSpPr>
          <p:cNvPr id="3" name="Holder 3"/>
          <p:cNvSpPr>
            <a:spLocks noGrp="1"/>
          </p:cNvSpPr>
          <p:nvPr>
            <p:ph type="body" idx="1"/>
          </p:nvPr>
        </p:nvSpPr>
        <p:spPr>
          <a:xfrm>
            <a:off x="1305052" y="1705363"/>
            <a:ext cx="8070850" cy="4909184"/>
          </a:xfrm>
          <a:prstGeom prst="rect">
            <a:avLst/>
          </a:prstGeom>
        </p:spPr>
        <p:txBody>
          <a:bodyPr wrap="square" lIns="0" tIns="0" rIns="0" bIns="0">
            <a:spAutoFit/>
          </a:bodyPr>
          <a:lstStyle>
            <a:lvl1pPr>
              <a:defRPr sz="20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1305052" y="6667632"/>
            <a:ext cx="1374775" cy="203200"/>
          </a:xfrm>
          <a:prstGeom prst="rect">
            <a:avLst/>
          </a:prstGeom>
        </p:spPr>
        <p:txBody>
          <a:bodyPr wrap="square" lIns="0" tIns="0" rIns="0" bIns="0">
            <a:spAutoFit/>
          </a:bodyPr>
          <a:lstStyle>
            <a:lvl1pPr>
              <a:defRPr sz="1400" b="0" i="0">
                <a:solidFill>
                  <a:schemeClr val="tx1"/>
                </a:solidFill>
                <a:latin typeface="Arial"/>
                <a:cs typeface="Arial"/>
              </a:defRPr>
            </a:lvl1pPr>
          </a:lstStyle>
          <a:p>
            <a:pPr marL="12700">
              <a:lnSpc>
                <a:spcPts val="1465"/>
              </a:lnSpc>
            </a:pPr>
            <a:r>
              <a:rPr spc="-10" dirty="0"/>
              <a:t>February </a:t>
            </a:r>
            <a:r>
              <a:rPr spc="-5" dirty="0"/>
              <a:t>5,</a:t>
            </a:r>
            <a:r>
              <a:rPr spc="-40" dirty="0"/>
              <a:t> </a:t>
            </a:r>
            <a:r>
              <a:rPr spc="-10" dirty="0"/>
              <a:t>2007</a:t>
            </a:r>
          </a:p>
        </p:txBody>
      </p:sp>
      <p:sp>
        <p:nvSpPr>
          <p:cNvPr id="5" name="Holder 5"/>
          <p:cNvSpPr>
            <a:spLocks noGrp="1"/>
          </p:cNvSpPr>
          <p:nvPr>
            <p:ph type="dt" sz="half" idx="6"/>
          </p:nvPr>
        </p:nvSpPr>
        <p:spPr>
          <a:xfrm>
            <a:off x="4012433" y="6667632"/>
            <a:ext cx="2654934" cy="416559"/>
          </a:xfrm>
          <a:prstGeom prst="rect">
            <a:avLst/>
          </a:prstGeom>
        </p:spPr>
        <p:txBody>
          <a:bodyPr wrap="square" lIns="0" tIns="0" rIns="0" bIns="0">
            <a:spAutoFit/>
          </a:bodyPr>
          <a:lstStyle>
            <a:lvl1pPr>
              <a:defRPr sz="1400" b="0" i="0">
                <a:solidFill>
                  <a:schemeClr val="tx1"/>
                </a:solidFill>
                <a:latin typeface="Arial"/>
                <a:cs typeface="Arial"/>
              </a:defRPr>
            </a:lvl1pPr>
          </a:lstStyle>
          <a:p>
            <a:pPr marL="635" algn="ctr">
              <a:lnSpc>
                <a:spcPts val="1465"/>
              </a:lnSpc>
            </a:pPr>
            <a:fld id="{51868C54-44E4-4358-9F24-9D0730217F6C}" type="datetime1">
              <a:rPr lang="en-US" spc="-10" smtClean="0"/>
              <a:t>8/7/2021</a:t>
            </a:fld>
            <a:endParaRPr spc="-10" dirty="0"/>
          </a:p>
        </p:txBody>
      </p:sp>
      <p:sp>
        <p:nvSpPr>
          <p:cNvPr id="6" name="Holder 6"/>
          <p:cNvSpPr>
            <a:spLocks noGrp="1"/>
          </p:cNvSpPr>
          <p:nvPr>
            <p:ph type="sldNum" sz="quarter" idx="7"/>
          </p:nvPr>
        </p:nvSpPr>
        <p:spPr>
          <a:xfrm>
            <a:off x="9128250" y="6667632"/>
            <a:ext cx="273050" cy="203200"/>
          </a:xfrm>
          <a:prstGeom prst="rect">
            <a:avLst/>
          </a:prstGeom>
        </p:spPr>
        <p:txBody>
          <a:bodyPr wrap="square" lIns="0" tIns="0" rIns="0" bIns="0">
            <a:spAutoFit/>
          </a:bodyPr>
          <a:lstStyle>
            <a:lvl1pPr>
              <a:defRPr sz="1400" b="0" i="0">
                <a:solidFill>
                  <a:schemeClr val="tx1"/>
                </a:solidFill>
                <a:latin typeface="Arial"/>
                <a:cs typeface="Arial"/>
              </a:defRPr>
            </a:lvl1pPr>
          </a:lstStyle>
          <a:p>
            <a:pPr marL="38100">
              <a:lnSpc>
                <a:spcPts val="1465"/>
              </a:lnSpc>
            </a:pPr>
            <a:fld id="{81D60167-4931-47E6-BA6A-407CBD079E47}" type="slidenum">
              <a:rPr spc="-5" dirty="0"/>
              <a:t>‹#›</a:t>
            </a:fld>
            <a:endParaRPr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ft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26" Type="http://schemas.openxmlformats.org/officeDocument/2006/relationships/image" Target="../media/image46.png"/><Relationship Id="rId3" Type="http://schemas.openxmlformats.org/officeDocument/2006/relationships/image" Target="../media/image23.png"/><Relationship Id="rId21" Type="http://schemas.openxmlformats.org/officeDocument/2006/relationships/image" Target="../media/image41.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5" Type="http://schemas.openxmlformats.org/officeDocument/2006/relationships/image" Target="../media/image45.png"/><Relationship Id="rId2" Type="http://schemas.openxmlformats.org/officeDocument/2006/relationships/image" Target="../media/image22.png"/><Relationship Id="rId16" Type="http://schemas.openxmlformats.org/officeDocument/2006/relationships/image" Target="../media/image36.png"/><Relationship Id="rId20" Type="http://schemas.openxmlformats.org/officeDocument/2006/relationships/image" Target="../media/image40.png"/><Relationship Id="rId29"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24" Type="http://schemas.openxmlformats.org/officeDocument/2006/relationships/image" Target="../media/image44.png"/><Relationship Id="rId5" Type="http://schemas.openxmlformats.org/officeDocument/2006/relationships/image" Target="../media/image25.png"/><Relationship Id="rId15" Type="http://schemas.openxmlformats.org/officeDocument/2006/relationships/image" Target="../media/image35.png"/><Relationship Id="rId23" Type="http://schemas.openxmlformats.org/officeDocument/2006/relationships/image" Target="../media/image43.png"/><Relationship Id="rId28" Type="http://schemas.openxmlformats.org/officeDocument/2006/relationships/image" Target="../media/image48.png"/><Relationship Id="rId10" Type="http://schemas.openxmlformats.org/officeDocument/2006/relationships/image" Target="../media/image30.png"/><Relationship Id="rId19" Type="http://schemas.openxmlformats.org/officeDocument/2006/relationships/image" Target="../media/image39.png"/><Relationship Id="rId31" Type="http://schemas.openxmlformats.org/officeDocument/2006/relationships/image" Target="../media/image51.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 Id="rId22" Type="http://schemas.openxmlformats.org/officeDocument/2006/relationships/image" Target="../media/image42.png"/><Relationship Id="rId27" Type="http://schemas.openxmlformats.org/officeDocument/2006/relationships/image" Target="../media/image47.png"/><Relationship Id="rId30"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image" Target="../media/image62.png"/><Relationship Id="rId21" Type="http://schemas.openxmlformats.org/officeDocument/2006/relationships/image" Target="../media/image80.png"/><Relationship Id="rId7" Type="http://schemas.openxmlformats.org/officeDocument/2006/relationships/image" Target="../media/image66.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image" Target="../media/image61.png"/><Relationship Id="rId16" Type="http://schemas.openxmlformats.org/officeDocument/2006/relationships/image" Target="../media/image75.png"/><Relationship Id="rId20"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5" Type="http://schemas.openxmlformats.org/officeDocument/2006/relationships/image" Target="../media/image74.png"/><Relationship Id="rId23" Type="http://schemas.openxmlformats.org/officeDocument/2006/relationships/image" Target="../media/image82.png"/><Relationship Id="rId10" Type="http://schemas.openxmlformats.org/officeDocument/2006/relationships/image" Target="../media/image69.png"/><Relationship Id="rId19" Type="http://schemas.openxmlformats.org/officeDocument/2006/relationships/image" Target="../media/image78.png"/><Relationship Id="rId4" Type="http://schemas.openxmlformats.org/officeDocument/2006/relationships/image" Target="../media/image63.png"/><Relationship Id="rId9" Type="http://schemas.openxmlformats.org/officeDocument/2006/relationships/image" Target="../media/image68.png"/><Relationship Id="rId14" Type="http://schemas.openxmlformats.org/officeDocument/2006/relationships/image" Target="../media/image73.png"/><Relationship Id="rId22" Type="http://schemas.openxmlformats.org/officeDocument/2006/relationships/image" Target="../media/image8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a:t>
            </a:r>
            <a:endParaRPr sz="1400" dirty="0">
              <a:latin typeface="Arial"/>
              <a:cs typeface="Arial"/>
            </a:endParaRPr>
          </a:p>
        </p:txBody>
      </p:sp>
      <p:sp>
        <p:nvSpPr>
          <p:cNvPr id="2" name="object 2"/>
          <p:cNvSpPr txBox="1">
            <a:spLocks noGrp="1"/>
          </p:cNvSpPr>
          <p:nvPr>
            <p:ph type="title"/>
          </p:nvPr>
        </p:nvSpPr>
        <p:spPr>
          <a:xfrm>
            <a:off x="2728467" y="2888749"/>
            <a:ext cx="5224145" cy="635635"/>
          </a:xfrm>
          <a:prstGeom prst="rect">
            <a:avLst/>
          </a:prstGeom>
        </p:spPr>
        <p:txBody>
          <a:bodyPr vert="horz" wrap="square" lIns="0" tIns="12700" rIns="0" bIns="0" rtlCol="0">
            <a:spAutoFit/>
          </a:bodyPr>
          <a:lstStyle/>
          <a:p>
            <a:pPr marL="12700">
              <a:lnSpc>
                <a:spcPct val="100000"/>
              </a:lnSpc>
              <a:spcBef>
                <a:spcPts val="100"/>
              </a:spcBef>
            </a:pPr>
            <a:r>
              <a:rPr sz="4000" dirty="0"/>
              <a:t>Fundamentals of</a:t>
            </a:r>
            <a:r>
              <a:rPr sz="4000" spc="-85" dirty="0"/>
              <a:t> </a:t>
            </a:r>
            <a:r>
              <a:rPr sz="4000" dirty="0"/>
              <a:t>Laser</a:t>
            </a:r>
            <a:endParaRPr sz="4000"/>
          </a:p>
        </p:txBody>
      </p:sp>
      <p:sp>
        <p:nvSpPr>
          <p:cNvPr id="7" name="Date Placeholder 6"/>
          <p:cNvSpPr>
            <a:spLocks noGrp="1"/>
          </p:cNvSpPr>
          <p:nvPr>
            <p:ph type="dt" sz="half" idx="6"/>
          </p:nvPr>
        </p:nvSpPr>
        <p:spPr/>
        <p:txBody>
          <a:bodyPr/>
          <a:lstStyle/>
          <a:p>
            <a:pPr marL="635" algn="ctr">
              <a:lnSpc>
                <a:spcPts val="1465"/>
              </a:lnSpc>
            </a:pPr>
            <a:fld id="{60F9E069-24FE-412E-B9D1-57C7A6ABC6ED}" type="datetime1">
              <a:rPr lang="en-US" spc="-10" smtClean="0"/>
              <a:t>8/7/2021</a:t>
            </a:fld>
            <a:endParaRPr lang="en-US" spc="-1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730003"/>
            <a:ext cx="4116070" cy="574040"/>
          </a:xfrm>
          <a:prstGeom prst="rect">
            <a:avLst/>
          </a:prstGeom>
        </p:spPr>
        <p:txBody>
          <a:bodyPr vert="horz" wrap="square" lIns="0" tIns="12700" rIns="0" bIns="0" rtlCol="0">
            <a:spAutoFit/>
          </a:bodyPr>
          <a:lstStyle/>
          <a:p>
            <a:pPr marL="12700">
              <a:lnSpc>
                <a:spcPct val="100000"/>
              </a:lnSpc>
              <a:spcBef>
                <a:spcPts val="100"/>
              </a:spcBef>
            </a:pPr>
            <a:r>
              <a:rPr spc="-5" dirty="0"/>
              <a:t>Threshold</a:t>
            </a:r>
            <a:r>
              <a:rPr spc="-25" dirty="0"/>
              <a:t> </a:t>
            </a:r>
            <a:r>
              <a:rPr spc="-5" dirty="0"/>
              <a:t>Condition</a:t>
            </a:r>
          </a:p>
        </p:txBody>
      </p:sp>
      <p:sp>
        <p:nvSpPr>
          <p:cNvPr id="3" name="object 3"/>
          <p:cNvSpPr/>
          <p:nvPr/>
        </p:nvSpPr>
        <p:spPr>
          <a:xfrm>
            <a:off x="3512311" y="2361196"/>
            <a:ext cx="2981325" cy="597535"/>
          </a:xfrm>
          <a:custGeom>
            <a:avLst/>
            <a:gdLst/>
            <a:ahLst/>
            <a:cxnLst/>
            <a:rect l="l" t="t" r="r" b="b"/>
            <a:pathLst>
              <a:path w="2981325" h="597535">
                <a:moveTo>
                  <a:pt x="0" y="0"/>
                </a:moveTo>
                <a:lnTo>
                  <a:pt x="0" y="597408"/>
                </a:lnTo>
                <a:lnTo>
                  <a:pt x="2980943" y="597408"/>
                </a:lnTo>
                <a:lnTo>
                  <a:pt x="2980943" y="0"/>
                </a:lnTo>
                <a:lnTo>
                  <a:pt x="0" y="0"/>
                </a:lnTo>
                <a:close/>
              </a:path>
            </a:pathLst>
          </a:custGeom>
          <a:solidFill>
            <a:srgbClr val="BA015F"/>
          </a:solidFill>
        </p:spPr>
        <p:txBody>
          <a:bodyPr wrap="square" lIns="0" tIns="0" rIns="0" bIns="0" rtlCol="0"/>
          <a:lstStyle/>
          <a:p>
            <a:endParaRPr/>
          </a:p>
        </p:txBody>
      </p:sp>
      <p:sp>
        <p:nvSpPr>
          <p:cNvPr id="4" name="object 4"/>
          <p:cNvSpPr/>
          <p:nvPr/>
        </p:nvSpPr>
        <p:spPr>
          <a:xfrm>
            <a:off x="3512310" y="2361168"/>
            <a:ext cx="2981325" cy="597535"/>
          </a:xfrm>
          <a:custGeom>
            <a:avLst/>
            <a:gdLst/>
            <a:ahLst/>
            <a:cxnLst/>
            <a:rect l="l" t="t" r="r" b="b"/>
            <a:pathLst>
              <a:path w="2981325" h="597535">
                <a:moveTo>
                  <a:pt x="0" y="597406"/>
                </a:moveTo>
                <a:lnTo>
                  <a:pt x="2980932" y="597406"/>
                </a:lnTo>
                <a:lnTo>
                  <a:pt x="2980932" y="0"/>
                </a:lnTo>
                <a:lnTo>
                  <a:pt x="0" y="0"/>
                </a:lnTo>
                <a:lnTo>
                  <a:pt x="0" y="597406"/>
                </a:lnTo>
                <a:close/>
              </a:path>
            </a:pathLst>
          </a:custGeom>
          <a:ln w="51632">
            <a:solidFill>
              <a:srgbClr val="000000"/>
            </a:solidFill>
          </a:ln>
        </p:spPr>
        <p:txBody>
          <a:bodyPr wrap="square" lIns="0" tIns="0" rIns="0" bIns="0" rtlCol="0"/>
          <a:lstStyle/>
          <a:p>
            <a:endParaRPr/>
          </a:p>
        </p:txBody>
      </p:sp>
      <p:sp>
        <p:nvSpPr>
          <p:cNvPr id="5" name="object 5"/>
          <p:cNvSpPr/>
          <p:nvPr/>
        </p:nvSpPr>
        <p:spPr>
          <a:xfrm>
            <a:off x="1846579" y="2155456"/>
            <a:ext cx="284480" cy="1009650"/>
          </a:xfrm>
          <a:custGeom>
            <a:avLst/>
            <a:gdLst/>
            <a:ahLst/>
            <a:cxnLst/>
            <a:rect l="l" t="t" r="r" b="b"/>
            <a:pathLst>
              <a:path w="284480" h="1009650">
                <a:moveTo>
                  <a:pt x="0" y="0"/>
                </a:moveTo>
                <a:lnTo>
                  <a:pt x="0" y="1009650"/>
                </a:lnTo>
                <a:lnTo>
                  <a:pt x="284226" y="1009650"/>
                </a:lnTo>
                <a:lnTo>
                  <a:pt x="284225" y="0"/>
                </a:lnTo>
                <a:lnTo>
                  <a:pt x="0" y="0"/>
                </a:lnTo>
                <a:close/>
              </a:path>
            </a:pathLst>
          </a:custGeom>
          <a:solidFill>
            <a:srgbClr val="003D19"/>
          </a:solidFill>
        </p:spPr>
        <p:txBody>
          <a:bodyPr wrap="square" lIns="0" tIns="0" rIns="0" bIns="0" rtlCol="0"/>
          <a:lstStyle/>
          <a:p>
            <a:endParaRPr/>
          </a:p>
        </p:txBody>
      </p:sp>
      <p:sp>
        <p:nvSpPr>
          <p:cNvPr id="6" name="object 6"/>
          <p:cNvSpPr/>
          <p:nvPr/>
        </p:nvSpPr>
        <p:spPr>
          <a:xfrm>
            <a:off x="1846577" y="2155439"/>
            <a:ext cx="284480" cy="1009650"/>
          </a:xfrm>
          <a:custGeom>
            <a:avLst/>
            <a:gdLst/>
            <a:ahLst/>
            <a:cxnLst/>
            <a:rect l="l" t="t" r="r" b="b"/>
            <a:pathLst>
              <a:path w="284480" h="1009650">
                <a:moveTo>
                  <a:pt x="0" y="1009647"/>
                </a:moveTo>
                <a:lnTo>
                  <a:pt x="284223" y="1009647"/>
                </a:lnTo>
                <a:lnTo>
                  <a:pt x="284223" y="0"/>
                </a:lnTo>
                <a:lnTo>
                  <a:pt x="0" y="0"/>
                </a:lnTo>
                <a:lnTo>
                  <a:pt x="0" y="1009647"/>
                </a:lnTo>
                <a:close/>
              </a:path>
            </a:pathLst>
          </a:custGeom>
          <a:ln w="54552">
            <a:solidFill>
              <a:srgbClr val="000000"/>
            </a:solidFill>
          </a:ln>
        </p:spPr>
        <p:txBody>
          <a:bodyPr wrap="square" lIns="0" tIns="0" rIns="0" bIns="0" rtlCol="0"/>
          <a:lstStyle/>
          <a:p>
            <a:endParaRPr/>
          </a:p>
        </p:txBody>
      </p:sp>
      <p:sp>
        <p:nvSpPr>
          <p:cNvPr id="7" name="object 7"/>
          <p:cNvSpPr/>
          <p:nvPr/>
        </p:nvSpPr>
        <p:spPr>
          <a:xfrm>
            <a:off x="7852714" y="2155456"/>
            <a:ext cx="285115" cy="1009650"/>
          </a:xfrm>
          <a:custGeom>
            <a:avLst/>
            <a:gdLst/>
            <a:ahLst/>
            <a:cxnLst/>
            <a:rect l="l" t="t" r="r" b="b"/>
            <a:pathLst>
              <a:path w="285115" h="1009650">
                <a:moveTo>
                  <a:pt x="0" y="0"/>
                </a:moveTo>
                <a:lnTo>
                  <a:pt x="0" y="1009649"/>
                </a:lnTo>
                <a:lnTo>
                  <a:pt x="284988" y="1009649"/>
                </a:lnTo>
                <a:lnTo>
                  <a:pt x="284988" y="0"/>
                </a:lnTo>
                <a:lnTo>
                  <a:pt x="0" y="0"/>
                </a:lnTo>
                <a:close/>
              </a:path>
            </a:pathLst>
          </a:custGeom>
          <a:solidFill>
            <a:srgbClr val="CCE70B"/>
          </a:solidFill>
        </p:spPr>
        <p:txBody>
          <a:bodyPr wrap="square" lIns="0" tIns="0" rIns="0" bIns="0" rtlCol="0"/>
          <a:lstStyle/>
          <a:p>
            <a:endParaRPr/>
          </a:p>
        </p:txBody>
      </p:sp>
      <p:sp>
        <p:nvSpPr>
          <p:cNvPr id="8" name="object 8"/>
          <p:cNvSpPr/>
          <p:nvPr/>
        </p:nvSpPr>
        <p:spPr>
          <a:xfrm>
            <a:off x="7852698" y="2155451"/>
            <a:ext cx="285115" cy="1009650"/>
          </a:xfrm>
          <a:custGeom>
            <a:avLst/>
            <a:gdLst/>
            <a:ahLst/>
            <a:cxnLst/>
            <a:rect l="l" t="t" r="r" b="b"/>
            <a:pathLst>
              <a:path w="285115" h="1009650">
                <a:moveTo>
                  <a:pt x="0" y="1009647"/>
                </a:moveTo>
                <a:lnTo>
                  <a:pt x="284983" y="1009647"/>
                </a:lnTo>
                <a:lnTo>
                  <a:pt x="284983" y="0"/>
                </a:lnTo>
                <a:lnTo>
                  <a:pt x="0" y="0"/>
                </a:lnTo>
                <a:lnTo>
                  <a:pt x="0" y="1009647"/>
                </a:lnTo>
                <a:close/>
              </a:path>
            </a:pathLst>
          </a:custGeom>
          <a:ln w="54550">
            <a:solidFill>
              <a:srgbClr val="000000"/>
            </a:solidFill>
          </a:ln>
        </p:spPr>
        <p:txBody>
          <a:bodyPr wrap="square" lIns="0" tIns="0" rIns="0" bIns="0" rtlCol="0"/>
          <a:lstStyle/>
          <a:p>
            <a:endParaRPr/>
          </a:p>
        </p:txBody>
      </p:sp>
      <p:sp>
        <p:nvSpPr>
          <p:cNvPr id="9" name="object 9"/>
          <p:cNvSpPr/>
          <p:nvPr/>
        </p:nvSpPr>
        <p:spPr>
          <a:xfrm>
            <a:off x="4336523" y="3144545"/>
            <a:ext cx="118420" cy="99059"/>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4487710" y="3144545"/>
            <a:ext cx="109728" cy="99059"/>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4619536" y="3144545"/>
            <a:ext cx="120396" cy="99059"/>
          </a:xfrm>
          <a:prstGeom prst="rect">
            <a:avLst/>
          </a:prstGeom>
          <a:blipFill>
            <a:blip r:embed="rId4" cstate="print"/>
            <a:stretch>
              <a:fillRect/>
            </a:stretch>
          </a:blipFill>
        </p:spPr>
        <p:txBody>
          <a:bodyPr wrap="square" lIns="0" tIns="0" rIns="0" bIns="0" rtlCol="0"/>
          <a:lstStyle/>
          <a:p>
            <a:endParaRPr/>
          </a:p>
        </p:txBody>
      </p:sp>
      <p:sp>
        <p:nvSpPr>
          <p:cNvPr id="12" name="object 12"/>
          <p:cNvSpPr/>
          <p:nvPr/>
        </p:nvSpPr>
        <p:spPr>
          <a:xfrm>
            <a:off x="4925860" y="3144545"/>
            <a:ext cx="186690" cy="99059"/>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4772698" y="3144545"/>
            <a:ext cx="65532" cy="99059"/>
          </a:xfrm>
          <a:prstGeom prst="rect">
            <a:avLst/>
          </a:prstGeom>
          <a:blipFill>
            <a:blip r:embed="rId6" cstate="print"/>
            <a:stretch>
              <a:fillRect/>
            </a:stretch>
          </a:blipFill>
        </p:spPr>
        <p:txBody>
          <a:bodyPr wrap="square" lIns="0" tIns="0" rIns="0" bIns="0" rtlCol="0"/>
          <a:lstStyle/>
          <a:p>
            <a:endParaRPr/>
          </a:p>
        </p:txBody>
      </p:sp>
      <p:sp>
        <p:nvSpPr>
          <p:cNvPr id="14" name="object 14"/>
          <p:cNvSpPr/>
          <p:nvPr/>
        </p:nvSpPr>
        <p:spPr>
          <a:xfrm>
            <a:off x="5145316" y="3144545"/>
            <a:ext cx="120396" cy="99059"/>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5287810" y="3103397"/>
            <a:ext cx="120408" cy="140207"/>
          </a:xfrm>
          <a:prstGeom prst="rect">
            <a:avLst/>
          </a:prstGeom>
          <a:blipFill>
            <a:blip r:embed="rId8" cstate="print"/>
            <a:stretch>
              <a:fillRect/>
            </a:stretch>
          </a:blipFill>
        </p:spPr>
        <p:txBody>
          <a:bodyPr wrap="square" lIns="0" tIns="0" rIns="0" bIns="0" rtlCol="0"/>
          <a:lstStyle/>
          <a:p>
            <a:endParaRPr/>
          </a:p>
        </p:txBody>
      </p:sp>
      <p:sp>
        <p:nvSpPr>
          <p:cNvPr id="16" name="object 16"/>
          <p:cNvSpPr/>
          <p:nvPr/>
        </p:nvSpPr>
        <p:spPr>
          <a:xfrm>
            <a:off x="5507278" y="3154451"/>
            <a:ext cx="108966" cy="89153"/>
          </a:xfrm>
          <a:prstGeom prst="rect">
            <a:avLst/>
          </a:prstGeom>
          <a:blipFill>
            <a:blip r:embed="rId9" cstate="print"/>
            <a:stretch>
              <a:fillRect/>
            </a:stretch>
          </a:blipFill>
        </p:spPr>
        <p:txBody>
          <a:bodyPr wrap="square" lIns="0" tIns="0" rIns="0" bIns="0" rtlCol="0"/>
          <a:lstStyle/>
          <a:p>
            <a:endParaRPr/>
          </a:p>
        </p:txBody>
      </p:sp>
      <p:sp>
        <p:nvSpPr>
          <p:cNvPr id="17" name="object 17"/>
          <p:cNvSpPr/>
          <p:nvPr/>
        </p:nvSpPr>
        <p:spPr>
          <a:xfrm>
            <a:off x="5649772" y="3144545"/>
            <a:ext cx="185928" cy="99059"/>
          </a:xfrm>
          <a:prstGeom prst="rect">
            <a:avLst/>
          </a:prstGeom>
          <a:blipFill>
            <a:blip r:embed="rId10" cstate="print"/>
            <a:stretch>
              <a:fillRect/>
            </a:stretch>
          </a:blipFill>
        </p:spPr>
        <p:txBody>
          <a:bodyPr wrap="square" lIns="0" tIns="0" rIns="0" bIns="0" rtlCol="0"/>
          <a:lstStyle/>
          <a:p>
            <a:endParaRPr/>
          </a:p>
        </p:txBody>
      </p:sp>
      <p:sp>
        <p:nvSpPr>
          <p:cNvPr id="18" name="object 18"/>
          <p:cNvSpPr/>
          <p:nvPr/>
        </p:nvSpPr>
        <p:spPr>
          <a:xfrm>
            <a:off x="2383040" y="2484653"/>
            <a:ext cx="789940" cy="0"/>
          </a:xfrm>
          <a:custGeom>
            <a:avLst/>
            <a:gdLst/>
            <a:ahLst/>
            <a:cxnLst/>
            <a:rect l="l" t="t" r="r" b="b"/>
            <a:pathLst>
              <a:path w="789939">
                <a:moveTo>
                  <a:pt x="0" y="0"/>
                </a:moveTo>
                <a:lnTo>
                  <a:pt x="789444" y="0"/>
                </a:lnTo>
              </a:path>
            </a:pathLst>
          </a:custGeom>
          <a:ln w="3175">
            <a:solidFill>
              <a:srgbClr val="003D19"/>
            </a:solidFill>
          </a:ln>
        </p:spPr>
        <p:txBody>
          <a:bodyPr wrap="square" lIns="0" tIns="0" rIns="0" bIns="0" rtlCol="0"/>
          <a:lstStyle/>
          <a:p>
            <a:endParaRPr/>
          </a:p>
        </p:txBody>
      </p:sp>
      <p:sp>
        <p:nvSpPr>
          <p:cNvPr id="19" name="object 19"/>
          <p:cNvSpPr/>
          <p:nvPr/>
        </p:nvSpPr>
        <p:spPr>
          <a:xfrm>
            <a:off x="2383040" y="2484641"/>
            <a:ext cx="789940" cy="0"/>
          </a:xfrm>
          <a:custGeom>
            <a:avLst/>
            <a:gdLst/>
            <a:ahLst/>
            <a:cxnLst/>
            <a:rect l="l" t="t" r="r" b="b"/>
            <a:pathLst>
              <a:path w="789939">
                <a:moveTo>
                  <a:pt x="0" y="0"/>
                </a:moveTo>
                <a:lnTo>
                  <a:pt x="789443" y="0"/>
                </a:lnTo>
              </a:path>
            </a:pathLst>
          </a:custGeom>
          <a:ln w="41211">
            <a:solidFill>
              <a:srgbClr val="000000"/>
            </a:solidFill>
          </a:ln>
        </p:spPr>
        <p:txBody>
          <a:bodyPr wrap="square" lIns="0" tIns="0" rIns="0" bIns="0" rtlCol="0"/>
          <a:lstStyle/>
          <a:p>
            <a:endParaRPr/>
          </a:p>
        </p:txBody>
      </p:sp>
      <p:sp>
        <p:nvSpPr>
          <p:cNvPr id="20" name="object 20"/>
          <p:cNvSpPr/>
          <p:nvPr/>
        </p:nvSpPr>
        <p:spPr>
          <a:xfrm>
            <a:off x="3095536" y="2351303"/>
            <a:ext cx="252729" cy="267970"/>
          </a:xfrm>
          <a:custGeom>
            <a:avLst/>
            <a:gdLst/>
            <a:ahLst/>
            <a:cxnLst/>
            <a:rect l="l" t="t" r="r" b="b"/>
            <a:pathLst>
              <a:path w="252729" h="267969">
                <a:moveTo>
                  <a:pt x="252222" y="133350"/>
                </a:moveTo>
                <a:lnTo>
                  <a:pt x="120396" y="82296"/>
                </a:lnTo>
                <a:lnTo>
                  <a:pt x="54863" y="41148"/>
                </a:lnTo>
                <a:lnTo>
                  <a:pt x="0" y="0"/>
                </a:lnTo>
                <a:lnTo>
                  <a:pt x="54863" y="133350"/>
                </a:lnTo>
                <a:lnTo>
                  <a:pt x="54863" y="226326"/>
                </a:lnTo>
                <a:lnTo>
                  <a:pt x="120396" y="195084"/>
                </a:lnTo>
                <a:lnTo>
                  <a:pt x="252222" y="133350"/>
                </a:lnTo>
                <a:close/>
              </a:path>
              <a:path w="252729" h="267969">
                <a:moveTo>
                  <a:pt x="54863" y="226326"/>
                </a:moveTo>
                <a:lnTo>
                  <a:pt x="54863" y="133350"/>
                </a:lnTo>
                <a:lnTo>
                  <a:pt x="0" y="267474"/>
                </a:lnTo>
                <a:lnTo>
                  <a:pt x="54863" y="226326"/>
                </a:lnTo>
                <a:close/>
              </a:path>
            </a:pathLst>
          </a:custGeom>
          <a:solidFill>
            <a:srgbClr val="000000"/>
          </a:solidFill>
        </p:spPr>
        <p:txBody>
          <a:bodyPr wrap="square" lIns="0" tIns="0" rIns="0" bIns="0" rtlCol="0"/>
          <a:lstStyle/>
          <a:p>
            <a:endParaRPr/>
          </a:p>
        </p:txBody>
      </p:sp>
      <p:sp>
        <p:nvSpPr>
          <p:cNvPr id="21" name="object 21"/>
          <p:cNvSpPr/>
          <p:nvPr/>
        </p:nvSpPr>
        <p:spPr>
          <a:xfrm>
            <a:off x="2876829" y="2258339"/>
            <a:ext cx="98425" cy="134620"/>
          </a:xfrm>
          <a:custGeom>
            <a:avLst/>
            <a:gdLst/>
            <a:ahLst/>
            <a:cxnLst/>
            <a:rect l="l" t="t" r="r" b="b"/>
            <a:pathLst>
              <a:path w="98425" h="134619">
                <a:moveTo>
                  <a:pt x="98298" y="113537"/>
                </a:moveTo>
                <a:lnTo>
                  <a:pt x="98298" y="20573"/>
                </a:lnTo>
                <a:lnTo>
                  <a:pt x="76200" y="9905"/>
                </a:lnTo>
                <a:lnTo>
                  <a:pt x="54102" y="0"/>
                </a:lnTo>
                <a:lnTo>
                  <a:pt x="32766" y="9906"/>
                </a:lnTo>
                <a:lnTo>
                  <a:pt x="10668" y="20574"/>
                </a:lnTo>
                <a:lnTo>
                  <a:pt x="0" y="72389"/>
                </a:lnTo>
                <a:lnTo>
                  <a:pt x="10668" y="113537"/>
                </a:lnTo>
                <a:lnTo>
                  <a:pt x="21336" y="118320"/>
                </a:lnTo>
                <a:lnTo>
                  <a:pt x="21336" y="72389"/>
                </a:lnTo>
                <a:lnTo>
                  <a:pt x="32766" y="30480"/>
                </a:lnTo>
                <a:lnTo>
                  <a:pt x="54102" y="9906"/>
                </a:lnTo>
                <a:lnTo>
                  <a:pt x="76200" y="30479"/>
                </a:lnTo>
                <a:lnTo>
                  <a:pt x="87642" y="72389"/>
                </a:lnTo>
                <a:lnTo>
                  <a:pt x="87642" y="118314"/>
                </a:lnTo>
                <a:lnTo>
                  <a:pt x="98298" y="113537"/>
                </a:lnTo>
                <a:close/>
              </a:path>
              <a:path w="98425" h="134619">
                <a:moveTo>
                  <a:pt x="87642" y="118314"/>
                </a:moveTo>
                <a:lnTo>
                  <a:pt x="87642" y="72389"/>
                </a:lnTo>
                <a:lnTo>
                  <a:pt x="76200" y="113537"/>
                </a:lnTo>
                <a:lnTo>
                  <a:pt x="54102" y="123443"/>
                </a:lnTo>
                <a:lnTo>
                  <a:pt x="32766" y="113537"/>
                </a:lnTo>
                <a:lnTo>
                  <a:pt x="21336" y="72389"/>
                </a:lnTo>
                <a:lnTo>
                  <a:pt x="21336" y="118320"/>
                </a:lnTo>
                <a:lnTo>
                  <a:pt x="32766" y="123443"/>
                </a:lnTo>
                <a:lnTo>
                  <a:pt x="54102" y="134112"/>
                </a:lnTo>
                <a:lnTo>
                  <a:pt x="76200" y="123443"/>
                </a:lnTo>
                <a:lnTo>
                  <a:pt x="87642" y="118314"/>
                </a:lnTo>
                <a:close/>
              </a:path>
            </a:pathLst>
          </a:custGeom>
          <a:solidFill>
            <a:srgbClr val="000000"/>
          </a:solidFill>
        </p:spPr>
        <p:txBody>
          <a:bodyPr wrap="square" lIns="0" tIns="0" rIns="0" bIns="0" rtlCol="0"/>
          <a:lstStyle/>
          <a:p>
            <a:endParaRPr/>
          </a:p>
        </p:txBody>
      </p:sp>
      <p:sp>
        <p:nvSpPr>
          <p:cNvPr id="22" name="object 22"/>
          <p:cNvSpPr/>
          <p:nvPr/>
        </p:nvSpPr>
        <p:spPr>
          <a:xfrm>
            <a:off x="7085406" y="2114321"/>
            <a:ext cx="87630" cy="195833"/>
          </a:xfrm>
          <a:prstGeom prst="rect">
            <a:avLst/>
          </a:prstGeom>
          <a:blipFill>
            <a:blip r:embed="rId11" cstate="print"/>
            <a:stretch>
              <a:fillRect/>
            </a:stretch>
          </a:blipFill>
        </p:spPr>
        <p:txBody>
          <a:bodyPr wrap="square" lIns="0" tIns="0" rIns="0" bIns="0" rtlCol="0"/>
          <a:lstStyle/>
          <a:p>
            <a:endParaRPr/>
          </a:p>
        </p:txBody>
      </p:sp>
      <p:sp>
        <p:nvSpPr>
          <p:cNvPr id="23" name="object 23"/>
          <p:cNvSpPr/>
          <p:nvPr/>
        </p:nvSpPr>
        <p:spPr>
          <a:xfrm>
            <a:off x="7205802" y="2258339"/>
            <a:ext cx="55244" cy="134620"/>
          </a:xfrm>
          <a:custGeom>
            <a:avLst/>
            <a:gdLst/>
            <a:ahLst/>
            <a:cxnLst/>
            <a:rect l="l" t="t" r="r" b="b"/>
            <a:pathLst>
              <a:path w="55245" h="134619">
                <a:moveTo>
                  <a:pt x="54876" y="134111"/>
                </a:moveTo>
                <a:lnTo>
                  <a:pt x="54876" y="0"/>
                </a:lnTo>
                <a:lnTo>
                  <a:pt x="32766" y="0"/>
                </a:lnTo>
                <a:lnTo>
                  <a:pt x="22098" y="20573"/>
                </a:lnTo>
                <a:lnTo>
                  <a:pt x="0" y="20573"/>
                </a:lnTo>
                <a:lnTo>
                  <a:pt x="0" y="41147"/>
                </a:lnTo>
                <a:lnTo>
                  <a:pt x="32766" y="41147"/>
                </a:lnTo>
                <a:lnTo>
                  <a:pt x="32766" y="134111"/>
                </a:lnTo>
                <a:lnTo>
                  <a:pt x="54876" y="134111"/>
                </a:lnTo>
                <a:close/>
              </a:path>
            </a:pathLst>
          </a:custGeom>
          <a:solidFill>
            <a:srgbClr val="000000"/>
          </a:solidFill>
        </p:spPr>
        <p:txBody>
          <a:bodyPr wrap="square" lIns="0" tIns="0" rIns="0" bIns="0" rtlCol="0"/>
          <a:lstStyle/>
          <a:p>
            <a:endParaRPr/>
          </a:p>
        </p:txBody>
      </p:sp>
      <p:sp>
        <p:nvSpPr>
          <p:cNvPr id="24" name="object 24"/>
          <p:cNvSpPr/>
          <p:nvPr/>
        </p:nvSpPr>
        <p:spPr>
          <a:xfrm>
            <a:off x="6701358" y="2484653"/>
            <a:ext cx="789940" cy="0"/>
          </a:xfrm>
          <a:custGeom>
            <a:avLst/>
            <a:gdLst/>
            <a:ahLst/>
            <a:cxnLst/>
            <a:rect l="l" t="t" r="r" b="b"/>
            <a:pathLst>
              <a:path w="789940">
                <a:moveTo>
                  <a:pt x="0" y="0"/>
                </a:moveTo>
                <a:lnTo>
                  <a:pt x="789444" y="0"/>
                </a:lnTo>
              </a:path>
            </a:pathLst>
          </a:custGeom>
          <a:ln w="3175">
            <a:solidFill>
              <a:srgbClr val="003D19"/>
            </a:solidFill>
          </a:ln>
        </p:spPr>
        <p:txBody>
          <a:bodyPr wrap="square" lIns="0" tIns="0" rIns="0" bIns="0" rtlCol="0"/>
          <a:lstStyle/>
          <a:p>
            <a:endParaRPr/>
          </a:p>
        </p:txBody>
      </p:sp>
      <p:sp>
        <p:nvSpPr>
          <p:cNvPr id="25" name="object 25"/>
          <p:cNvSpPr/>
          <p:nvPr/>
        </p:nvSpPr>
        <p:spPr>
          <a:xfrm>
            <a:off x="6701341" y="2484651"/>
            <a:ext cx="789940" cy="0"/>
          </a:xfrm>
          <a:custGeom>
            <a:avLst/>
            <a:gdLst/>
            <a:ahLst/>
            <a:cxnLst/>
            <a:rect l="l" t="t" r="r" b="b"/>
            <a:pathLst>
              <a:path w="789940">
                <a:moveTo>
                  <a:pt x="0" y="0"/>
                </a:moveTo>
                <a:lnTo>
                  <a:pt x="789443" y="0"/>
                </a:lnTo>
              </a:path>
            </a:pathLst>
          </a:custGeom>
          <a:ln w="41211">
            <a:solidFill>
              <a:srgbClr val="000000"/>
            </a:solidFill>
          </a:ln>
        </p:spPr>
        <p:txBody>
          <a:bodyPr wrap="square" lIns="0" tIns="0" rIns="0" bIns="0" rtlCol="0"/>
          <a:lstStyle/>
          <a:p>
            <a:endParaRPr/>
          </a:p>
        </p:txBody>
      </p:sp>
      <p:sp>
        <p:nvSpPr>
          <p:cNvPr id="26" name="object 26"/>
          <p:cNvSpPr/>
          <p:nvPr/>
        </p:nvSpPr>
        <p:spPr>
          <a:xfrm>
            <a:off x="7413853" y="2351316"/>
            <a:ext cx="252729" cy="267970"/>
          </a:xfrm>
          <a:custGeom>
            <a:avLst/>
            <a:gdLst/>
            <a:ahLst/>
            <a:cxnLst/>
            <a:rect l="l" t="t" r="r" b="b"/>
            <a:pathLst>
              <a:path w="252729" h="267969">
                <a:moveTo>
                  <a:pt x="252234" y="133350"/>
                </a:moveTo>
                <a:lnTo>
                  <a:pt x="186702" y="112775"/>
                </a:lnTo>
                <a:lnTo>
                  <a:pt x="121157" y="82295"/>
                </a:lnTo>
                <a:lnTo>
                  <a:pt x="54863" y="41148"/>
                </a:lnTo>
                <a:lnTo>
                  <a:pt x="0" y="0"/>
                </a:lnTo>
                <a:lnTo>
                  <a:pt x="54863" y="133350"/>
                </a:lnTo>
                <a:lnTo>
                  <a:pt x="54863" y="226313"/>
                </a:lnTo>
                <a:lnTo>
                  <a:pt x="121157" y="195071"/>
                </a:lnTo>
                <a:lnTo>
                  <a:pt x="186702" y="164592"/>
                </a:lnTo>
                <a:lnTo>
                  <a:pt x="252234" y="133350"/>
                </a:lnTo>
                <a:close/>
              </a:path>
              <a:path w="252729" h="267969">
                <a:moveTo>
                  <a:pt x="54863" y="226313"/>
                </a:moveTo>
                <a:lnTo>
                  <a:pt x="54863" y="133350"/>
                </a:lnTo>
                <a:lnTo>
                  <a:pt x="0" y="267462"/>
                </a:lnTo>
                <a:lnTo>
                  <a:pt x="54863" y="226313"/>
                </a:lnTo>
                <a:close/>
              </a:path>
            </a:pathLst>
          </a:custGeom>
          <a:solidFill>
            <a:srgbClr val="000000"/>
          </a:solidFill>
        </p:spPr>
        <p:txBody>
          <a:bodyPr wrap="square" lIns="0" tIns="0" rIns="0" bIns="0" rtlCol="0"/>
          <a:lstStyle/>
          <a:p>
            <a:endParaRPr/>
          </a:p>
        </p:txBody>
      </p:sp>
      <p:sp>
        <p:nvSpPr>
          <p:cNvPr id="27" name="object 27"/>
          <p:cNvSpPr/>
          <p:nvPr/>
        </p:nvSpPr>
        <p:spPr>
          <a:xfrm>
            <a:off x="6877405" y="2845854"/>
            <a:ext cx="789305" cy="0"/>
          </a:xfrm>
          <a:custGeom>
            <a:avLst/>
            <a:gdLst/>
            <a:ahLst/>
            <a:cxnLst/>
            <a:rect l="l" t="t" r="r" b="b"/>
            <a:pathLst>
              <a:path w="789304">
                <a:moveTo>
                  <a:pt x="788682" y="0"/>
                </a:moveTo>
                <a:lnTo>
                  <a:pt x="0" y="0"/>
                </a:lnTo>
              </a:path>
            </a:pathLst>
          </a:custGeom>
          <a:ln w="3175">
            <a:solidFill>
              <a:srgbClr val="003D19"/>
            </a:solidFill>
          </a:ln>
        </p:spPr>
        <p:txBody>
          <a:bodyPr wrap="square" lIns="0" tIns="0" rIns="0" bIns="0" rtlCol="0"/>
          <a:lstStyle/>
          <a:p>
            <a:endParaRPr/>
          </a:p>
        </p:txBody>
      </p:sp>
      <p:sp>
        <p:nvSpPr>
          <p:cNvPr id="28" name="object 28"/>
          <p:cNvSpPr/>
          <p:nvPr/>
        </p:nvSpPr>
        <p:spPr>
          <a:xfrm>
            <a:off x="6877380" y="2845842"/>
            <a:ext cx="789305" cy="0"/>
          </a:xfrm>
          <a:custGeom>
            <a:avLst/>
            <a:gdLst/>
            <a:ahLst/>
            <a:cxnLst/>
            <a:rect l="l" t="t" r="r" b="b"/>
            <a:pathLst>
              <a:path w="789304">
                <a:moveTo>
                  <a:pt x="788683" y="0"/>
                </a:moveTo>
                <a:lnTo>
                  <a:pt x="0" y="0"/>
                </a:lnTo>
              </a:path>
            </a:pathLst>
          </a:custGeom>
          <a:ln w="41211">
            <a:solidFill>
              <a:srgbClr val="000000"/>
            </a:solidFill>
          </a:ln>
        </p:spPr>
        <p:txBody>
          <a:bodyPr wrap="square" lIns="0" tIns="0" rIns="0" bIns="0" rtlCol="0"/>
          <a:lstStyle/>
          <a:p>
            <a:endParaRPr/>
          </a:p>
        </p:txBody>
      </p:sp>
      <p:sp>
        <p:nvSpPr>
          <p:cNvPr id="29" name="object 29"/>
          <p:cNvSpPr/>
          <p:nvPr/>
        </p:nvSpPr>
        <p:spPr>
          <a:xfrm>
            <a:off x="6701396" y="2711754"/>
            <a:ext cx="252729" cy="267970"/>
          </a:xfrm>
          <a:custGeom>
            <a:avLst/>
            <a:gdLst/>
            <a:ahLst/>
            <a:cxnLst/>
            <a:rect l="l" t="t" r="r" b="b"/>
            <a:pathLst>
              <a:path w="252729" h="267969">
                <a:moveTo>
                  <a:pt x="252222" y="267461"/>
                </a:moveTo>
                <a:lnTo>
                  <a:pt x="197357" y="134111"/>
                </a:lnTo>
                <a:lnTo>
                  <a:pt x="197357" y="41147"/>
                </a:lnTo>
                <a:lnTo>
                  <a:pt x="131825" y="82295"/>
                </a:lnTo>
                <a:lnTo>
                  <a:pt x="0" y="134111"/>
                </a:lnTo>
                <a:lnTo>
                  <a:pt x="131825" y="195833"/>
                </a:lnTo>
                <a:lnTo>
                  <a:pt x="197357" y="226313"/>
                </a:lnTo>
                <a:lnTo>
                  <a:pt x="197357" y="134111"/>
                </a:lnTo>
                <a:lnTo>
                  <a:pt x="252222" y="0"/>
                </a:lnTo>
                <a:lnTo>
                  <a:pt x="252222" y="267461"/>
                </a:lnTo>
                <a:close/>
              </a:path>
            </a:pathLst>
          </a:custGeom>
          <a:solidFill>
            <a:srgbClr val="000000"/>
          </a:solidFill>
        </p:spPr>
        <p:txBody>
          <a:bodyPr wrap="square" lIns="0" tIns="0" rIns="0" bIns="0" rtlCol="0"/>
          <a:lstStyle/>
          <a:p>
            <a:endParaRPr/>
          </a:p>
        </p:txBody>
      </p:sp>
      <p:sp>
        <p:nvSpPr>
          <p:cNvPr id="30" name="object 30"/>
          <p:cNvSpPr/>
          <p:nvPr/>
        </p:nvSpPr>
        <p:spPr>
          <a:xfrm>
            <a:off x="7085456" y="2979216"/>
            <a:ext cx="87629" cy="195834"/>
          </a:xfrm>
          <a:prstGeom prst="rect">
            <a:avLst/>
          </a:prstGeom>
          <a:blipFill>
            <a:blip r:embed="rId12" cstate="print"/>
            <a:stretch>
              <a:fillRect/>
            </a:stretch>
          </a:blipFill>
        </p:spPr>
        <p:txBody>
          <a:bodyPr wrap="square" lIns="0" tIns="0" rIns="0" bIns="0" rtlCol="0"/>
          <a:lstStyle/>
          <a:p>
            <a:endParaRPr/>
          </a:p>
        </p:txBody>
      </p:sp>
      <p:sp>
        <p:nvSpPr>
          <p:cNvPr id="31" name="object 31"/>
          <p:cNvSpPr/>
          <p:nvPr/>
        </p:nvSpPr>
        <p:spPr>
          <a:xfrm>
            <a:off x="7193698" y="3123996"/>
            <a:ext cx="89116" cy="119635"/>
          </a:xfrm>
          <a:prstGeom prst="rect">
            <a:avLst/>
          </a:prstGeom>
          <a:blipFill>
            <a:blip r:embed="rId13" cstate="print"/>
            <a:stretch>
              <a:fillRect/>
            </a:stretch>
          </a:blipFill>
        </p:spPr>
        <p:txBody>
          <a:bodyPr wrap="square" lIns="0" tIns="0" rIns="0" bIns="0" rtlCol="0"/>
          <a:lstStyle/>
          <a:p>
            <a:endParaRPr/>
          </a:p>
        </p:txBody>
      </p:sp>
      <p:sp>
        <p:nvSpPr>
          <p:cNvPr id="32" name="object 32"/>
          <p:cNvSpPr/>
          <p:nvPr/>
        </p:nvSpPr>
        <p:spPr>
          <a:xfrm>
            <a:off x="2558326" y="2845866"/>
            <a:ext cx="789940" cy="0"/>
          </a:xfrm>
          <a:custGeom>
            <a:avLst/>
            <a:gdLst/>
            <a:ahLst/>
            <a:cxnLst/>
            <a:rect l="l" t="t" r="r" b="b"/>
            <a:pathLst>
              <a:path w="789939">
                <a:moveTo>
                  <a:pt x="789444" y="0"/>
                </a:moveTo>
                <a:lnTo>
                  <a:pt x="0" y="0"/>
                </a:lnTo>
              </a:path>
            </a:pathLst>
          </a:custGeom>
          <a:ln w="3175">
            <a:solidFill>
              <a:srgbClr val="003D19"/>
            </a:solidFill>
          </a:ln>
        </p:spPr>
        <p:txBody>
          <a:bodyPr wrap="square" lIns="0" tIns="0" rIns="0" bIns="0" rtlCol="0"/>
          <a:lstStyle/>
          <a:p>
            <a:endParaRPr/>
          </a:p>
        </p:txBody>
      </p:sp>
      <p:sp>
        <p:nvSpPr>
          <p:cNvPr id="33" name="object 33"/>
          <p:cNvSpPr/>
          <p:nvPr/>
        </p:nvSpPr>
        <p:spPr>
          <a:xfrm>
            <a:off x="2558334" y="2845842"/>
            <a:ext cx="789940" cy="0"/>
          </a:xfrm>
          <a:custGeom>
            <a:avLst/>
            <a:gdLst/>
            <a:ahLst/>
            <a:cxnLst/>
            <a:rect l="l" t="t" r="r" b="b"/>
            <a:pathLst>
              <a:path w="789939">
                <a:moveTo>
                  <a:pt x="789430" y="0"/>
                </a:moveTo>
                <a:lnTo>
                  <a:pt x="0" y="0"/>
                </a:lnTo>
              </a:path>
            </a:pathLst>
          </a:custGeom>
          <a:ln w="41211">
            <a:solidFill>
              <a:srgbClr val="000000"/>
            </a:solidFill>
          </a:ln>
        </p:spPr>
        <p:txBody>
          <a:bodyPr wrap="square" lIns="0" tIns="0" rIns="0" bIns="0" rtlCol="0"/>
          <a:lstStyle/>
          <a:p>
            <a:endParaRPr/>
          </a:p>
        </p:txBody>
      </p:sp>
      <p:sp>
        <p:nvSpPr>
          <p:cNvPr id="34" name="object 34"/>
          <p:cNvSpPr/>
          <p:nvPr/>
        </p:nvSpPr>
        <p:spPr>
          <a:xfrm>
            <a:off x="2383066" y="2711754"/>
            <a:ext cx="241935" cy="267970"/>
          </a:xfrm>
          <a:custGeom>
            <a:avLst/>
            <a:gdLst/>
            <a:ahLst/>
            <a:cxnLst/>
            <a:rect l="l" t="t" r="r" b="b"/>
            <a:pathLst>
              <a:path w="241935" h="267969">
                <a:moveTo>
                  <a:pt x="241566" y="0"/>
                </a:moveTo>
                <a:lnTo>
                  <a:pt x="131838" y="82295"/>
                </a:lnTo>
                <a:lnTo>
                  <a:pt x="66306" y="113537"/>
                </a:lnTo>
                <a:lnTo>
                  <a:pt x="0" y="134112"/>
                </a:lnTo>
                <a:lnTo>
                  <a:pt x="66306" y="164592"/>
                </a:lnTo>
                <a:lnTo>
                  <a:pt x="131838" y="195833"/>
                </a:lnTo>
                <a:lnTo>
                  <a:pt x="186702" y="226313"/>
                </a:lnTo>
                <a:lnTo>
                  <a:pt x="197370" y="234317"/>
                </a:lnTo>
                <a:lnTo>
                  <a:pt x="197370" y="134112"/>
                </a:lnTo>
                <a:lnTo>
                  <a:pt x="241566" y="0"/>
                </a:lnTo>
                <a:close/>
              </a:path>
              <a:path w="241935" h="267969">
                <a:moveTo>
                  <a:pt x="241566" y="267474"/>
                </a:moveTo>
                <a:lnTo>
                  <a:pt x="197370" y="134112"/>
                </a:lnTo>
                <a:lnTo>
                  <a:pt x="197370" y="234317"/>
                </a:lnTo>
                <a:lnTo>
                  <a:pt x="241566" y="267474"/>
                </a:lnTo>
                <a:close/>
              </a:path>
            </a:pathLst>
          </a:custGeom>
          <a:solidFill>
            <a:srgbClr val="000000"/>
          </a:solidFill>
        </p:spPr>
        <p:txBody>
          <a:bodyPr wrap="square" lIns="0" tIns="0" rIns="0" bIns="0" rtlCol="0"/>
          <a:lstStyle/>
          <a:p>
            <a:endParaRPr/>
          </a:p>
        </p:txBody>
      </p:sp>
      <p:sp>
        <p:nvSpPr>
          <p:cNvPr id="35" name="object 35"/>
          <p:cNvSpPr/>
          <p:nvPr/>
        </p:nvSpPr>
        <p:spPr>
          <a:xfrm>
            <a:off x="2777794" y="2979229"/>
            <a:ext cx="197358" cy="264416"/>
          </a:xfrm>
          <a:prstGeom prst="rect">
            <a:avLst/>
          </a:prstGeom>
          <a:blipFill>
            <a:blip r:embed="rId14" cstate="print"/>
            <a:stretch>
              <a:fillRect/>
            </a:stretch>
          </a:blipFill>
        </p:spPr>
        <p:txBody>
          <a:bodyPr wrap="square" lIns="0" tIns="0" rIns="0" bIns="0" rtlCol="0"/>
          <a:lstStyle/>
          <a:p>
            <a:endParaRPr/>
          </a:p>
        </p:txBody>
      </p:sp>
      <p:sp>
        <p:nvSpPr>
          <p:cNvPr id="36" name="object 36"/>
          <p:cNvSpPr/>
          <p:nvPr/>
        </p:nvSpPr>
        <p:spPr>
          <a:xfrm>
            <a:off x="8400707" y="2618790"/>
            <a:ext cx="789305" cy="0"/>
          </a:xfrm>
          <a:custGeom>
            <a:avLst/>
            <a:gdLst/>
            <a:ahLst/>
            <a:cxnLst/>
            <a:rect l="l" t="t" r="r" b="b"/>
            <a:pathLst>
              <a:path w="789304">
                <a:moveTo>
                  <a:pt x="0" y="0"/>
                </a:moveTo>
                <a:lnTo>
                  <a:pt x="788695" y="0"/>
                </a:lnTo>
              </a:path>
            </a:pathLst>
          </a:custGeom>
          <a:ln w="3175">
            <a:solidFill>
              <a:srgbClr val="003D19"/>
            </a:solidFill>
          </a:ln>
        </p:spPr>
        <p:txBody>
          <a:bodyPr wrap="square" lIns="0" tIns="0" rIns="0" bIns="0" rtlCol="0"/>
          <a:lstStyle/>
          <a:p>
            <a:endParaRPr/>
          </a:p>
        </p:txBody>
      </p:sp>
      <p:sp>
        <p:nvSpPr>
          <p:cNvPr id="37" name="object 37"/>
          <p:cNvSpPr/>
          <p:nvPr/>
        </p:nvSpPr>
        <p:spPr>
          <a:xfrm>
            <a:off x="8400694" y="2618787"/>
            <a:ext cx="789940" cy="0"/>
          </a:xfrm>
          <a:custGeom>
            <a:avLst/>
            <a:gdLst/>
            <a:ahLst/>
            <a:cxnLst/>
            <a:rect l="l" t="t" r="r" b="b"/>
            <a:pathLst>
              <a:path w="789940">
                <a:moveTo>
                  <a:pt x="0" y="0"/>
                </a:moveTo>
                <a:lnTo>
                  <a:pt x="789444" y="0"/>
                </a:lnTo>
              </a:path>
            </a:pathLst>
          </a:custGeom>
          <a:ln w="41211">
            <a:solidFill>
              <a:srgbClr val="000000"/>
            </a:solidFill>
          </a:ln>
        </p:spPr>
        <p:txBody>
          <a:bodyPr wrap="square" lIns="0" tIns="0" rIns="0" bIns="0" rtlCol="0"/>
          <a:lstStyle/>
          <a:p>
            <a:endParaRPr/>
          </a:p>
        </p:txBody>
      </p:sp>
      <p:sp>
        <p:nvSpPr>
          <p:cNvPr id="38" name="object 38"/>
          <p:cNvSpPr/>
          <p:nvPr/>
        </p:nvSpPr>
        <p:spPr>
          <a:xfrm>
            <a:off x="9113215" y="2484678"/>
            <a:ext cx="252729" cy="268605"/>
          </a:xfrm>
          <a:custGeom>
            <a:avLst/>
            <a:gdLst/>
            <a:ahLst/>
            <a:cxnLst/>
            <a:rect l="l" t="t" r="r" b="b"/>
            <a:pathLst>
              <a:path w="252729" h="268605">
                <a:moveTo>
                  <a:pt x="252234" y="134124"/>
                </a:moveTo>
                <a:lnTo>
                  <a:pt x="185940" y="113550"/>
                </a:lnTo>
                <a:lnTo>
                  <a:pt x="120408" y="83070"/>
                </a:lnTo>
                <a:lnTo>
                  <a:pt x="54876" y="41147"/>
                </a:lnTo>
                <a:lnTo>
                  <a:pt x="0" y="0"/>
                </a:lnTo>
                <a:lnTo>
                  <a:pt x="54876" y="134124"/>
                </a:lnTo>
                <a:lnTo>
                  <a:pt x="54876" y="227088"/>
                </a:lnTo>
                <a:lnTo>
                  <a:pt x="120408" y="195846"/>
                </a:lnTo>
                <a:lnTo>
                  <a:pt x="185940" y="165366"/>
                </a:lnTo>
                <a:lnTo>
                  <a:pt x="252234" y="134124"/>
                </a:lnTo>
                <a:close/>
              </a:path>
              <a:path w="252729" h="268605">
                <a:moveTo>
                  <a:pt x="54876" y="227088"/>
                </a:moveTo>
                <a:lnTo>
                  <a:pt x="54876" y="134124"/>
                </a:lnTo>
                <a:lnTo>
                  <a:pt x="0" y="268236"/>
                </a:lnTo>
                <a:lnTo>
                  <a:pt x="54876" y="227088"/>
                </a:lnTo>
                <a:close/>
              </a:path>
            </a:pathLst>
          </a:custGeom>
          <a:solidFill>
            <a:srgbClr val="000000"/>
          </a:solidFill>
        </p:spPr>
        <p:txBody>
          <a:bodyPr wrap="square" lIns="0" tIns="0" rIns="0" bIns="0" rtlCol="0"/>
          <a:lstStyle/>
          <a:p>
            <a:endParaRPr/>
          </a:p>
        </p:txBody>
      </p:sp>
      <p:sp>
        <p:nvSpPr>
          <p:cNvPr id="39" name="object 39"/>
          <p:cNvSpPr txBox="1"/>
          <p:nvPr/>
        </p:nvSpPr>
        <p:spPr>
          <a:xfrm>
            <a:off x="1525299" y="3221043"/>
            <a:ext cx="1009650" cy="299720"/>
          </a:xfrm>
          <a:prstGeom prst="rect">
            <a:avLst/>
          </a:prstGeom>
        </p:spPr>
        <p:txBody>
          <a:bodyPr vert="horz" wrap="square" lIns="0" tIns="12700" rIns="0" bIns="0" rtlCol="0">
            <a:spAutoFit/>
          </a:bodyPr>
          <a:lstStyle/>
          <a:p>
            <a:pPr marL="12700">
              <a:lnSpc>
                <a:spcPct val="100000"/>
              </a:lnSpc>
              <a:spcBef>
                <a:spcPts val="100"/>
              </a:spcBef>
            </a:pPr>
            <a:r>
              <a:rPr sz="1800" i="1" dirty="0">
                <a:latin typeface="Times New Roman"/>
                <a:cs typeface="Times New Roman"/>
              </a:rPr>
              <a:t>R </a:t>
            </a:r>
            <a:r>
              <a:rPr sz="1800" dirty="0">
                <a:latin typeface="Arial"/>
                <a:cs typeface="Arial"/>
              </a:rPr>
              <a:t>=</a:t>
            </a:r>
            <a:r>
              <a:rPr sz="1800" spc="-35" dirty="0">
                <a:latin typeface="Arial"/>
                <a:cs typeface="Arial"/>
              </a:rPr>
              <a:t> </a:t>
            </a:r>
            <a:r>
              <a:rPr sz="1800" spc="-5" dirty="0">
                <a:latin typeface="Arial"/>
                <a:cs typeface="Arial"/>
              </a:rPr>
              <a:t>100%</a:t>
            </a:r>
            <a:endParaRPr sz="1800">
              <a:latin typeface="Arial"/>
              <a:cs typeface="Arial"/>
            </a:endParaRPr>
          </a:p>
        </p:txBody>
      </p:sp>
      <p:sp>
        <p:nvSpPr>
          <p:cNvPr id="40" name="object 40"/>
          <p:cNvSpPr txBox="1"/>
          <p:nvPr/>
        </p:nvSpPr>
        <p:spPr>
          <a:xfrm>
            <a:off x="7677061" y="3221043"/>
            <a:ext cx="1009650" cy="299720"/>
          </a:xfrm>
          <a:prstGeom prst="rect">
            <a:avLst/>
          </a:prstGeom>
        </p:spPr>
        <p:txBody>
          <a:bodyPr vert="horz" wrap="square" lIns="0" tIns="12700" rIns="0" bIns="0" rtlCol="0">
            <a:spAutoFit/>
          </a:bodyPr>
          <a:lstStyle/>
          <a:p>
            <a:pPr marL="12700">
              <a:lnSpc>
                <a:spcPct val="100000"/>
              </a:lnSpc>
              <a:spcBef>
                <a:spcPts val="100"/>
              </a:spcBef>
            </a:pPr>
            <a:r>
              <a:rPr sz="1800" i="1" dirty="0">
                <a:latin typeface="Times New Roman"/>
                <a:cs typeface="Times New Roman"/>
              </a:rPr>
              <a:t>R </a:t>
            </a:r>
            <a:r>
              <a:rPr sz="1800" dirty="0">
                <a:latin typeface="Arial"/>
                <a:cs typeface="Arial"/>
              </a:rPr>
              <a:t>&lt;</a:t>
            </a:r>
            <a:r>
              <a:rPr sz="1800" spc="-35" dirty="0">
                <a:latin typeface="Arial"/>
                <a:cs typeface="Arial"/>
              </a:rPr>
              <a:t> </a:t>
            </a:r>
            <a:r>
              <a:rPr sz="1800" spc="-5" dirty="0">
                <a:latin typeface="Arial"/>
                <a:cs typeface="Arial"/>
              </a:rPr>
              <a:t>100%</a:t>
            </a:r>
            <a:endParaRPr sz="1800">
              <a:latin typeface="Arial"/>
              <a:cs typeface="Arial"/>
            </a:endParaRPr>
          </a:p>
        </p:txBody>
      </p:sp>
      <p:sp>
        <p:nvSpPr>
          <p:cNvPr id="41" name="object 41"/>
          <p:cNvSpPr txBox="1"/>
          <p:nvPr/>
        </p:nvSpPr>
        <p:spPr>
          <a:xfrm>
            <a:off x="2647492" y="1952040"/>
            <a:ext cx="387985" cy="457834"/>
          </a:xfrm>
          <a:prstGeom prst="rect">
            <a:avLst/>
          </a:prstGeom>
          <a:solidFill>
            <a:srgbClr val="B2B2B2"/>
          </a:solidFill>
        </p:spPr>
        <p:txBody>
          <a:bodyPr vert="horz" wrap="square" lIns="0" tIns="34925" rIns="0" bIns="0" rtlCol="0">
            <a:spAutoFit/>
          </a:bodyPr>
          <a:lstStyle/>
          <a:p>
            <a:pPr marL="92710">
              <a:lnSpc>
                <a:spcPct val="100000"/>
              </a:lnSpc>
              <a:spcBef>
                <a:spcPts val="275"/>
              </a:spcBef>
            </a:pPr>
            <a:r>
              <a:rPr sz="2400" i="1" spc="-5" dirty="0">
                <a:latin typeface="Times New Roman"/>
                <a:cs typeface="Times New Roman"/>
              </a:rPr>
              <a:t>I</a:t>
            </a:r>
            <a:r>
              <a:rPr sz="2400" spc="-7" baseline="-20833" dirty="0">
                <a:latin typeface="Times New Roman"/>
                <a:cs typeface="Times New Roman"/>
              </a:rPr>
              <a:t>0</a:t>
            </a:r>
            <a:endParaRPr sz="2400" baseline="-20833">
              <a:latin typeface="Times New Roman"/>
              <a:cs typeface="Times New Roman"/>
            </a:endParaRPr>
          </a:p>
        </p:txBody>
      </p:sp>
      <p:sp>
        <p:nvSpPr>
          <p:cNvPr id="42" name="object 42"/>
          <p:cNvSpPr/>
          <p:nvPr/>
        </p:nvSpPr>
        <p:spPr>
          <a:xfrm>
            <a:off x="7040536" y="1958898"/>
            <a:ext cx="387350" cy="457834"/>
          </a:xfrm>
          <a:custGeom>
            <a:avLst/>
            <a:gdLst/>
            <a:ahLst/>
            <a:cxnLst/>
            <a:rect l="l" t="t" r="r" b="b"/>
            <a:pathLst>
              <a:path w="387350" h="457835">
                <a:moveTo>
                  <a:pt x="0" y="0"/>
                </a:moveTo>
                <a:lnTo>
                  <a:pt x="0" y="457212"/>
                </a:lnTo>
                <a:lnTo>
                  <a:pt x="387108" y="457212"/>
                </a:lnTo>
                <a:lnTo>
                  <a:pt x="387108" y="0"/>
                </a:lnTo>
                <a:lnTo>
                  <a:pt x="0" y="0"/>
                </a:lnTo>
                <a:close/>
              </a:path>
            </a:pathLst>
          </a:custGeom>
          <a:solidFill>
            <a:srgbClr val="B2B2B2"/>
          </a:solidFill>
        </p:spPr>
        <p:txBody>
          <a:bodyPr wrap="square" lIns="0" tIns="0" rIns="0" bIns="0" rtlCol="0"/>
          <a:lstStyle/>
          <a:p>
            <a:endParaRPr/>
          </a:p>
        </p:txBody>
      </p:sp>
      <p:sp>
        <p:nvSpPr>
          <p:cNvPr id="43" name="object 43"/>
          <p:cNvSpPr txBox="1"/>
          <p:nvPr/>
        </p:nvSpPr>
        <p:spPr>
          <a:xfrm>
            <a:off x="7015136" y="1981246"/>
            <a:ext cx="438150" cy="391160"/>
          </a:xfrm>
          <a:prstGeom prst="rect">
            <a:avLst/>
          </a:prstGeom>
        </p:spPr>
        <p:txBody>
          <a:bodyPr vert="horz" wrap="square" lIns="0" tIns="12700" rIns="0" bIns="0" rtlCol="0">
            <a:spAutoFit/>
          </a:bodyPr>
          <a:lstStyle/>
          <a:p>
            <a:pPr marL="117475">
              <a:lnSpc>
                <a:spcPct val="100000"/>
              </a:lnSpc>
              <a:spcBef>
                <a:spcPts val="100"/>
              </a:spcBef>
            </a:pPr>
            <a:r>
              <a:rPr sz="2400" i="1" spc="-5" dirty="0">
                <a:latin typeface="Times New Roman"/>
                <a:cs typeface="Times New Roman"/>
              </a:rPr>
              <a:t>I</a:t>
            </a:r>
            <a:r>
              <a:rPr sz="2400" spc="-7" baseline="-20833" dirty="0">
                <a:latin typeface="Times New Roman"/>
                <a:cs typeface="Times New Roman"/>
              </a:rPr>
              <a:t>1</a:t>
            </a:r>
            <a:endParaRPr sz="2400" baseline="-20833">
              <a:latin typeface="Times New Roman"/>
              <a:cs typeface="Times New Roman"/>
            </a:endParaRPr>
          </a:p>
        </p:txBody>
      </p:sp>
      <p:sp>
        <p:nvSpPr>
          <p:cNvPr id="44" name="object 44"/>
          <p:cNvSpPr txBox="1"/>
          <p:nvPr/>
        </p:nvSpPr>
        <p:spPr>
          <a:xfrm>
            <a:off x="7030631" y="2898457"/>
            <a:ext cx="387985" cy="457834"/>
          </a:xfrm>
          <a:prstGeom prst="rect">
            <a:avLst/>
          </a:prstGeom>
          <a:solidFill>
            <a:srgbClr val="B2B2B2"/>
          </a:solidFill>
        </p:spPr>
        <p:txBody>
          <a:bodyPr vert="horz" wrap="square" lIns="0" tIns="34925" rIns="0" bIns="0" rtlCol="0">
            <a:spAutoFit/>
          </a:bodyPr>
          <a:lstStyle/>
          <a:p>
            <a:pPr marL="92710">
              <a:lnSpc>
                <a:spcPct val="100000"/>
              </a:lnSpc>
              <a:spcBef>
                <a:spcPts val="275"/>
              </a:spcBef>
            </a:pPr>
            <a:r>
              <a:rPr sz="2400" i="1" spc="-5" dirty="0">
                <a:latin typeface="Times New Roman"/>
                <a:cs typeface="Times New Roman"/>
              </a:rPr>
              <a:t>I</a:t>
            </a:r>
            <a:r>
              <a:rPr sz="2400" spc="-7" baseline="-20833" dirty="0">
                <a:latin typeface="Times New Roman"/>
                <a:cs typeface="Times New Roman"/>
              </a:rPr>
              <a:t>2</a:t>
            </a:r>
            <a:endParaRPr sz="2400" baseline="-20833">
              <a:latin typeface="Times New Roman"/>
              <a:cs typeface="Times New Roman"/>
            </a:endParaRPr>
          </a:p>
        </p:txBody>
      </p:sp>
      <p:sp>
        <p:nvSpPr>
          <p:cNvPr id="45" name="object 45"/>
          <p:cNvSpPr txBox="1"/>
          <p:nvPr/>
        </p:nvSpPr>
        <p:spPr>
          <a:xfrm>
            <a:off x="2668066" y="2889313"/>
            <a:ext cx="387985" cy="457834"/>
          </a:xfrm>
          <a:prstGeom prst="rect">
            <a:avLst/>
          </a:prstGeom>
          <a:solidFill>
            <a:srgbClr val="B2B2B2"/>
          </a:solidFill>
        </p:spPr>
        <p:txBody>
          <a:bodyPr vert="horz" wrap="square" lIns="0" tIns="34925" rIns="0" bIns="0" rtlCol="0">
            <a:spAutoFit/>
          </a:bodyPr>
          <a:lstStyle/>
          <a:p>
            <a:pPr marL="92710">
              <a:lnSpc>
                <a:spcPct val="100000"/>
              </a:lnSpc>
              <a:spcBef>
                <a:spcPts val="275"/>
              </a:spcBef>
            </a:pPr>
            <a:r>
              <a:rPr sz="2400" i="1" spc="-5" dirty="0">
                <a:latin typeface="Times New Roman"/>
                <a:cs typeface="Times New Roman"/>
              </a:rPr>
              <a:t>I</a:t>
            </a:r>
            <a:r>
              <a:rPr sz="2400" spc="-7" baseline="-20833" dirty="0">
                <a:latin typeface="Times New Roman"/>
                <a:cs typeface="Times New Roman"/>
              </a:rPr>
              <a:t>3</a:t>
            </a:r>
            <a:endParaRPr sz="2400" baseline="-20833">
              <a:latin typeface="Times New Roman"/>
              <a:cs typeface="Times New Roman"/>
            </a:endParaRPr>
          </a:p>
        </p:txBody>
      </p:sp>
      <p:sp>
        <p:nvSpPr>
          <p:cNvPr id="46" name="object 46"/>
          <p:cNvSpPr/>
          <p:nvPr/>
        </p:nvSpPr>
        <p:spPr>
          <a:xfrm>
            <a:off x="4146384" y="3018853"/>
            <a:ext cx="1800225" cy="334010"/>
          </a:xfrm>
          <a:custGeom>
            <a:avLst/>
            <a:gdLst/>
            <a:ahLst/>
            <a:cxnLst/>
            <a:rect l="l" t="t" r="r" b="b"/>
            <a:pathLst>
              <a:path w="1800225" h="334010">
                <a:moveTo>
                  <a:pt x="0" y="0"/>
                </a:moveTo>
                <a:lnTo>
                  <a:pt x="0" y="333756"/>
                </a:lnTo>
                <a:lnTo>
                  <a:pt x="1799882" y="333755"/>
                </a:lnTo>
                <a:lnTo>
                  <a:pt x="1799882" y="0"/>
                </a:lnTo>
                <a:lnTo>
                  <a:pt x="0" y="0"/>
                </a:lnTo>
                <a:close/>
              </a:path>
            </a:pathLst>
          </a:custGeom>
          <a:solidFill>
            <a:srgbClr val="B2B2B2"/>
          </a:solidFill>
        </p:spPr>
        <p:txBody>
          <a:bodyPr wrap="square" lIns="0" tIns="0" rIns="0" bIns="0" rtlCol="0"/>
          <a:lstStyle/>
          <a:p>
            <a:endParaRPr/>
          </a:p>
        </p:txBody>
      </p:sp>
      <p:sp>
        <p:nvSpPr>
          <p:cNvPr id="47" name="object 47"/>
          <p:cNvSpPr txBox="1"/>
          <p:nvPr/>
        </p:nvSpPr>
        <p:spPr>
          <a:xfrm>
            <a:off x="4300569" y="3017585"/>
            <a:ext cx="147256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Laser</a:t>
            </a:r>
            <a:r>
              <a:rPr sz="1800" spc="-65" dirty="0">
                <a:latin typeface="Arial"/>
                <a:cs typeface="Arial"/>
              </a:rPr>
              <a:t> </a:t>
            </a:r>
            <a:r>
              <a:rPr sz="1800" spc="-10" dirty="0">
                <a:latin typeface="Arial"/>
                <a:cs typeface="Arial"/>
              </a:rPr>
              <a:t>medium</a:t>
            </a:r>
            <a:endParaRPr sz="1800">
              <a:latin typeface="Arial"/>
              <a:cs typeface="Arial"/>
            </a:endParaRPr>
          </a:p>
        </p:txBody>
      </p:sp>
      <p:sp>
        <p:nvSpPr>
          <p:cNvPr id="51" name="object 51"/>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17B29E67-C4AD-45E3-856E-16847DF1862C}" type="datetime1">
              <a:rPr lang="en-US" spc="-10" smtClean="0"/>
              <a:t>8/7/2021</a:t>
            </a:fld>
            <a:endParaRPr spc="-10" dirty="0"/>
          </a:p>
        </p:txBody>
      </p:sp>
      <p:sp>
        <p:nvSpPr>
          <p:cNvPr id="52" name="object 52"/>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10</a:t>
            </a:r>
            <a:endParaRPr sz="1400">
              <a:latin typeface="Arial"/>
              <a:cs typeface="Arial"/>
            </a:endParaRPr>
          </a:p>
        </p:txBody>
      </p:sp>
      <p:sp>
        <p:nvSpPr>
          <p:cNvPr id="48" name="object 48"/>
          <p:cNvSpPr txBox="1"/>
          <p:nvPr/>
        </p:nvSpPr>
        <p:spPr>
          <a:xfrm>
            <a:off x="4427833" y="3292664"/>
            <a:ext cx="1219200"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with gain,</a:t>
            </a:r>
            <a:r>
              <a:rPr sz="1800" spc="-55" dirty="0">
                <a:latin typeface="Arial"/>
                <a:cs typeface="Arial"/>
              </a:rPr>
              <a:t> </a:t>
            </a:r>
            <a:r>
              <a:rPr sz="1800" i="1" spc="-5" dirty="0">
                <a:latin typeface="Times New Roman"/>
                <a:cs typeface="Times New Roman"/>
              </a:rPr>
              <a:t>G</a:t>
            </a:r>
            <a:endParaRPr sz="1800">
              <a:latin typeface="Times New Roman"/>
              <a:cs typeface="Times New Roman"/>
            </a:endParaRPr>
          </a:p>
        </p:txBody>
      </p:sp>
      <p:sp>
        <p:nvSpPr>
          <p:cNvPr id="49" name="object 49"/>
          <p:cNvSpPr txBox="1"/>
          <p:nvPr/>
        </p:nvSpPr>
        <p:spPr>
          <a:xfrm>
            <a:off x="1343177" y="3948767"/>
            <a:ext cx="8032115" cy="2021839"/>
          </a:xfrm>
          <a:prstGeom prst="rect">
            <a:avLst/>
          </a:prstGeom>
        </p:spPr>
        <p:txBody>
          <a:bodyPr vert="horz" wrap="square" lIns="0" tIns="22225" rIns="0" bIns="0" rtlCol="0">
            <a:spAutoFit/>
          </a:bodyPr>
          <a:lstStyle/>
          <a:p>
            <a:pPr marL="50800" marR="43180">
              <a:lnSpc>
                <a:spcPts val="2400"/>
              </a:lnSpc>
              <a:spcBef>
                <a:spcPts val="175"/>
              </a:spcBef>
            </a:pPr>
            <a:r>
              <a:rPr sz="2000" spc="-5" dirty="0">
                <a:latin typeface="Arial"/>
                <a:cs typeface="Arial"/>
              </a:rPr>
              <a:t>A laser </a:t>
            </a:r>
            <a:r>
              <a:rPr sz="2000" spc="-10" dirty="0">
                <a:latin typeface="Arial"/>
                <a:cs typeface="Arial"/>
              </a:rPr>
              <a:t>action </a:t>
            </a:r>
            <a:r>
              <a:rPr sz="2000" spc="-5" dirty="0">
                <a:latin typeface="Arial"/>
                <a:cs typeface="Arial"/>
              </a:rPr>
              <a:t>will be </a:t>
            </a:r>
            <a:r>
              <a:rPr sz="2000" spc="-10" dirty="0">
                <a:latin typeface="Arial"/>
                <a:cs typeface="Arial"/>
              </a:rPr>
              <a:t>achieved </a:t>
            </a:r>
            <a:r>
              <a:rPr sz="2000" spc="-5" dirty="0">
                <a:latin typeface="Arial"/>
                <a:cs typeface="Arial"/>
              </a:rPr>
              <a:t>if </a:t>
            </a:r>
            <a:r>
              <a:rPr sz="2000" dirty="0">
                <a:latin typeface="Arial"/>
                <a:cs typeface="Arial"/>
              </a:rPr>
              <a:t>the </a:t>
            </a:r>
            <a:r>
              <a:rPr sz="2000" spc="-10" dirty="0">
                <a:latin typeface="Arial"/>
                <a:cs typeface="Arial"/>
              </a:rPr>
              <a:t>beam increases </a:t>
            </a:r>
            <a:r>
              <a:rPr sz="2000" spc="-5" dirty="0">
                <a:latin typeface="Arial"/>
                <a:cs typeface="Arial"/>
              </a:rPr>
              <a:t>in </a:t>
            </a:r>
            <a:r>
              <a:rPr sz="2000" spc="-10" dirty="0">
                <a:latin typeface="Arial"/>
                <a:cs typeface="Arial"/>
              </a:rPr>
              <a:t>intensity during  </a:t>
            </a:r>
            <a:r>
              <a:rPr sz="2000" spc="-5" dirty="0">
                <a:latin typeface="Arial"/>
                <a:cs typeface="Arial"/>
              </a:rPr>
              <a:t>a </a:t>
            </a:r>
            <a:r>
              <a:rPr sz="2000" spc="-10" dirty="0">
                <a:latin typeface="Arial"/>
                <a:cs typeface="Arial"/>
              </a:rPr>
              <a:t>round </a:t>
            </a:r>
            <a:r>
              <a:rPr sz="2000" spc="-5" dirty="0">
                <a:latin typeface="Arial"/>
                <a:cs typeface="Arial"/>
              </a:rPr>
              <a:t>trip: that is, if </a:t>
            </a:r>
            <a:r>
              <a:rPr sz="3300" i="1" spc="75" baseline="7575" dirty="0">
                <a:latin typeface="Times New Roman"/>
                <a:cs typeface="Times New Roman"/>
              </a:rPr>
              <a:t>I</a:t>
            </a:r>
            <a:r>
              <a:rPr sz="1875" spc="75" baseline="-11111" dirty="0">
                <a:latin typeface="Times New Roman"/>
                <a:cs typeface="Times New Roman"/>
              </a:rPr>
              <a:t>3 </a:t>
            </a:r>
            <a:r>
              <a:rPr sz="3300" spc="532" baseline="7575" dirty="0">
                <a:latin typeface="Century"/>
                <a:cs typeface="Century"/>
              </a:rPr>
              <a:t>t</a:t>
            </a:r>
            <a:r>
              <a:rPr sz="3300" spc="-525" baseline="7575" dirty="0">
                <a:latin typeface="Century"/>
                <a:cs typeface="Century"/>
              </a:rPr>
              <a:t> </a:t>
            </a:r>
            <a:r>
              <a:rPr sz="3300" i="1" spc="89" baseline="7575" dirty="0">
                <a:latin typeface="Times New Roman"/>
                <a:cs typeface="Times New Roman"/>
              </a:rPr>
              <a:t>I</a:t>
            </a:r>
            <a:r>
              <a:rPr sz="1875" spc="89" baseline="-11111" dirty="0">
                <a:latin typeface="Times New Roman"/>
                <a:cs typeface="Times New Roman"/>
              </a:rPr>
              <a:t>0</a:t>
            </a:r>
            <a:endParaRPr sz="1875" baseline="-11111">
              <a:latin typeface="Times New Roman"/>
              <a:cs typeface="Times New Roman"/>
            </a:endParaRPr>
          </a:p>
          <a:p>
            <a:pPr marL="50800" marR="128270">
              <a:lnSpc>
                <a:spcPct val="100000"/>
              </a:lnSpc>
              <a:spcBef>
                <a:spcPts val="1240"/>
              </a:spcBef>
              <a:tabLst>
                <a:tab pos="2686685" algn="l"/>
              </a:tabLst>
            </a:pPr>
            <a:r>
              <a:rPr sz="2000" spc="-5" dirty="0">
                <a:latin typeface="Arial"/>
                <a:cs typeface="Arial"/>
              </a:rPr>
              <a:t>Usually, additional </a:t>
            </a:r>
            <a:r>
              <a:rPr sz="2000" b="1" spc="-5" dirty="0">
                <a:solidFill>
                  <a:srgbClr val="CC0000"/>
                </a:solidFill>
                <a:latin typeface="Arial"/>
                <a:cs typeface="Arial"/>
              </a:rPr>
              <a:t>losses </a:t>
            </a:r>
            <a:r>
              <a:rPr sz="2000" spc="-5" dirty="0">
                <a:latin typeface="Arial"/>
                <a:cs typeface="Arial"/>
              </a:rPr>
              <a:t>in </a:t>
            </a:r>
            <a:r>
              <a:rPr sz="2000" spc="-10" dirty="0">
                <a:latin typeface="Arial"/>
                <a:cs typeface="Arial"/>
              </a:rPr>
              <a:t>intensity occur, </a:t>
            </a:r>
            <a:r>
              <a:rPr sz="2000" spc="-5" dirty="0">
                <a:latin typeface="Arial"/>
                <a:cs typeface="Arial"/>
              </a:rPr>
              <a:t>such as </a:t>
            </a:r>
            <a:r>
              <a:rPr sz="2000" spc="-10" dirty="0">
                <a:latin typeface="Arial"/>
                <a:cs typeface="Arial"/>
              </a:rPr>
              <a:t>absorption, scat-  tering,</a:t>
            </a:r>
            <a:r>
              <a:rPr sz="2000" spc="15" dirty="0">
                <a:latin typeface="Arial"/>
                <a:cs typeface="Arial"/>
              </a:rPr>
              <a:t> </a:t>
            </a:r>
            <a:r>
              <a:rPr sz="2000" spc="-5" dirty="0">
                <a:latin typeface="Arial"/>
                <a:cs typeface="Arial"/>
              </a:rPr>
              <a:t>and</a:t>
            </a:r>
            <a:r>
              <a:rPr sz="2000" spc="15" dirty="0">
                <a:latin typeface="Arial"/>
                <a:cs typeface="Arial"/>
              </a:rPr>
              <a:t> </a:t>
            </a:r>
            <a:r>
              <a:rPr sz="2000" spc="-10" dirty="0">
                <a:latin typeface="Arial"/>
                <a:cs typeface="Arial"/>
              </a:rPr>
              <a:t>reflections.	</a:t>
            </a:r>
            <a:r>
              <a:rPr sz="2000" spc="-5" dirty="0">
                <a:latin typeface="Arial"/>
                <a:cs typeface="Arial"/>
              </a:rPr>
              <a:t>In </a:t>
            </a:r>
            <a:r>
              <a:rPr sz="2000" spc="-10" dirty="0">
                <a:latin typeface="Arial"/>
                <a:cs typeface="Arial"/>
              </a:rPr>
              <a:t>general, </a:t>
            </a:r>
            <a:r>
              <a:rPr sz="2000" spc="-5" dirty="0">
                <a:latin typeface="Arial"/>
                <a:cs typeface="Arial"/>
              </a:rPr>
              <a:t>the laser will lase if, in a </a:t>
            </a:r>
            <a:r>
              <a:rPr sz="2000" spc="-10" dirty="0">
                <a:latin typeface="Arial"/>
                <a:cs typeface="Arial"/>
              </a:rPr>
              <a:t>round</a:t>
            </a:r>
            <a:r>
              <a:rPr sz="2000" dirty="0">
                <a:latin typeface="Arial"/>
                <a:cs typeface="Arial"/>
              </a:rPr>
              <a:t> </a:t>
            </a:r>
            <a:r>
              <a:rPr sz="2000" spc="-10" dirty="0">
                <a:latin typeface="Arial"/>
                <a:cs typeface="Arial"/>
              </a:rPr>
              <a:t>trip:</a:t>
            </a:r>
            <a:endParaRPr sz="2000">
              <a:latin typeface="Arial"/>
              <a:cs typeface="Arial"/>
            </a:endParaRPr>
          </a:p>
          <a:p>
            <a:pPr>
              <a:lnSpc>
                <a:spcPct val="100000"/>
              </a:lnSpc>
              <a:spcBef>
                <a:spcPts val="45"/>
              </a:spcBef>
            </a:pPr>
            <a:endParaRPr sz="2050">
              <a:latin typeface="Arial"/>
              <a:cs typeface="Arial"/>
            </a:endParaRPr>
          </a:p>
          <a:p>
            <a:pPr marL="1028700">
              <a:lnSpc>
                <a:spcPct val="100000"/>
              </a:lnSpc>
              <a:tabLst>
                <a:tab pos="3800475" algn="l"/>
              </a:tabLst>
            </a:pPr>
            <a:r>
              <a:rPr sz="2000" b="1" spc="-5" dirty="0">
                <a:latin typeface="Arial"/>
                <a:cs typeface="Arial"/>
              </a:rPr>
              <a:t>Gain</a:t>
            </a:r>
            <a:r>
              <a:rPr sz="2000" b="1" spc="-10" dirty="0">
                <a:latin typeface="Arial"/>
                <a:cs typeface="Arial"/>
              </a:rPr>
              <a:t> </a:t>
            </a:r>
            <a:r>
              <a:rPr sz="2000" b="1" spc="-5" dirty="0">
                <a:latin typeface="Arial"/>
                <a:cs typeface="Arial"/>
              </a:rPr>
              <a:t>&gt;</a:t>
            </a:r>
            <a:r>
              <a:rPr sz="2000" b="1" spc="-10" dirty="0">
                <a:latin typeface="Arial"/>
                <a:cs typeface="Arial"/>
              </a:rPr>
              <a:t> </a:t>
            </a:r>
            <a:r>
              <a:rPr sz="2000" b="1" spc="-5" dirty="0">
                <a:latin typeface="Arial"/>
                <a:cs typeface="Arial"/>
              </a:rPr>
              <a:t>Loss	</a:t>
            </a:r>
            <a:r>
              <a:rPr sz="2000" spc="-5" dirty="0">
                <a:latin typeface="Arial"/>
                <a:cs typeface="Arial"/>
              </a:rPr>
              <a:t>This is called achieving</a:t>
            </a:r>
            <a:r>
              <a:rPr sz="2000" spc="35" dirty="0">
                <a:latin typeface="Arial"/>
                <a:cs typeface="Arial"/>
              </a:rPr>
              <a:t> </a:t>
            </a:r>
            <a:r>
              <a:rPr sz="2000" b="1" spc="-5" dirty="0">
                <a:solidFill>
                  <a:srgbClr val="CC0000"/>
                </a:solidFill>
                <a:latin typeface="Arial"/>
                <a:cs typeface="Arial"/>
              </a:rPr>
              <a:t>Threshold</a:t>
            </a:r>
            <a:r>
              <a:rPr sz="2000" spc="-5" dirty="0">
                <a:latin typeface="Arial"/>
                <a:cs typeface="Arial"/>
              </a:rPr>
              <a:t>.</a:t>
            </a:r>
            <a:endParaRPr sz="20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57452" y="685807"/>
            <a:ext cx="2259965" cy="574040"/>
          </a:xfrm>
          <a:prstGeom prst="rect">
            <a:avLst/>
          </a:prstGeom>
        </p:spPr>
        <p:txBody>
          <a:bodyPr vert="horz" wrap="square" lIns="0" tIns="12700" rIns="0" bIns="0" rtlCol="0">
            <a:spAutoFit/>
          </a:bodyPr>
          <a:lstStyle/>
          <a:p>
            <a:pPr marL="12700">
              <a:lnSpc>
                <a:spcPct val="100000"/>
              </a:lnSpc>
              <a:spcBef>
                <a:spcPts val="100"/>
              </a:spcBef>
            </a:pPr>
            <a:r>
              <a:rPr spc="-5" dirty="0"/>
              <a:t>Laser</a:t>
            </a:r>
            <a:r>
              <a:rPr spc="-75" dirty="0"/>
              <a:t> </a:t>
            </a:r>
            <a:r>
              <a:rPr spc="-10" dirty="0"/>
              <a:t>Gain</a:t>
            </a:r>
          </a:p>
        </p:txBody>
      </p:sp>
      <p:sp>
        <p:nvSpPr>
          <p:cNvPr id="3" name="object 3"/>
          <p:cNvSpPr txBox="1"/>
          <p:nvPr/>
        </p:nvSpPr>
        <p:spPr>
          <a:xfrm>
            <a:off x="1457452" y="1889767"/>
            <a:ext cx="389509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Neglecting spontaneous</a:t>
            </a:r>
            <a:r>
              <a:rPr sz="2000" spc="15" dirty="0">
                <a:latin typeface="Arial"/>
                <a:cs typeface="Arial"/>
              </a:rPr>
              <a:t> </a:t>
            </a:r>
            <a:r>
              <a:rPr sz="2000" spc="-5" dirty="0">
                <a:latin typeface="Arial"/>
                <a:cs typeface="Arial"/>
              </a:rPr>
              <a:t>emission:</a:t>
            </a:r>
            <a:endParaRPr sz="2000">
              <a:latin typeface="Arial"/>
              <a:cs typeface="Arial"/>
            </a:endParaRPr>
          </a:p>
        </p:txBody>
      </p:sp>
      <p:sp>
        <p:nvSpPr>
          <p:cNvPr id="4" name="object 4"/>
          <p:cNvSpPr/>
          <p:nvPr/>
        </p:nvSpPr>
        <p:spPr>
          <a:xfrm>
            <a:off x="1938782" y="2793250"/>
            <a:ext cx="290830" cy="0"/>
          </a:xfrm>
          <a:custGeom>
            <a:avLst/>
            <a:gdLst/>
            <a:ahLst/>
            <a:cxnLst/>
            <a:rect l="l" t="t" r="r" b="b"/>
            <a:pathLst>
              <a:path w="290830">
                <a:moveTo>
                  <a:pt x="0" y="0"/>
                </a:moveTo>
                <a:lnTo>
                  <a:pt x="290322" y="0"/>
                </a:lnTo>
              </a:path>
            </a:pathLst>
          </a:custGeom>
          <a:ln w="13677">
            <a:solidFill>
              <a:srgbClr val="000000"/>
            </a:solidFill>
          </a:ln>
        </p:spPr>
        <p:txBody>
          <a:bodyPr wrap="square" lIns="0" tIns="0" rIns="0" bIns="0" rtlCol="0"/>
          <a:lstStyle/>
          <a:p>
            <a:endParaRPr/>
          </a:p>
        </p:txBody>
      </p:sp>
      <p:sp>
        <p:nvSpPr>
          <p:cNvPr id="5" name="object 5"/>
          <p:cNvSpPr/>
          <p:nvPr/>
        </p:nvSpPr>
        <p:spPr>
          <a:xfrm>
            <a:off x="2840227" y="2793250"/>
            <a:ext cx="290830" cy="0"/>
          </a:xfrm>
          <a:custGeom>
            <a:avLst/>
            <a:gdLst/>
            <a:ahLst/>
            <a:cxnLst/>
            <a:rect l="l" t="t" r="r" b="b"/>
            <a:pathLst>
              <a:path w="290830">
                <a:moveTo>
                  <a:pt x="0" y="0"/>
                </a:moveTo>
                <a:lnTo>
                  <a:pt x="290322" y="0"/>
                </a:lnTo>
              </a:path>
            </a:pathLst>
          </a:custGeom>
          <a:ln w="13677">
            <a:solidFill>
              <a:srgbClr val="000000"/>
            </a:solidFill>
          </a:ln>
        </p:spPr>
        <p:txBody>
          <a:bodyPr wrap="square" lIns="0" tIns="0" rIns="0" bIns="0" rtlCol="0"/>
          <a:lstStyle/>
          <a:p>
            <a:endParaRPr/>
          </a:p>
        </p:txBody>
      </p:sp>
      <p:sp>
        <p:nvSpPr>
          <p:cNvPr id="6" name="object 6"/>
          <p:cNvSpPr txBox="1"/>
          <p:nvPr/>
        </p:nvSpPr>
        <p:spPr>
          <a:xfrm>
            <a:off x="1942845" y="2397319"/>
            <a:ext cx="1158240" cy="358775"/>
          </a:xfrm>
          <a:prstGeom prst="rect">
            <a:avLst/>
          </a:prstGeom>
        </p:spPr>
        <p:txBody>
          <a:bodyPr vert="horz" wrap="square" lIns="0" tIns="16510" rIns="0" bIns="0" rtlCol="0">
            <a:spAutoFit/>
          </a:bodyPr>
          <a:lstStyle/>
          <a:p>
            <a:pPr marL="12700">
              <a:lnSpc>
                <a:spcPct val="100000"/>
              </a:lnSpc>
              <a:spcBef>
                <a:spcPts val="130"/>
              </a:spcBef>
              <a:tabLst>
                <a:tab pos="913765" algn="l"/>
              </a:tabLst>
            </a:pPr>
            <a:r>
              <a:rPr sz="2150" i="1" spc="10" dirty="0">
                <a:latin typeface="Times New Roman"/>
                <a:cs typeface="Times New Roman"/>
              </a:rPr>
              <a:t>dI	dI</a:t>
            </a:r>
            <a:endParaRPr sz="2150">
              <a:latin typeface="Times New Roman"/>
              <a:cs typeface="Times New Roman"/>
            </a:endParaRPr>
          </a:p>
        </p:txBody>
      </p:sp>
      <p:sp>
        <p:nvSpPr>
          <p:cNvPr id="7" name="object 7"/>
          <p:cNvSpPr txBox="1"/>
          <p:nvPr/>
        </p:nvSpPr>
        <p:spPr>
          <a:xfrm>
            <a:off x="1958070" y="2788989"/>
            <a:ext cx="1160780" cy="358775"/>
          </a:xfrm>
          <a:prstGeom prst="rect">
            <a:avLst/>
          </a:prstGeom>
        </p:spPr>
        <p:txBody>
          <a:bodyPr vert="horz" wrap="square" lIns="0" tIns="16510" rIns="0" bIns="0" rtlCol="0">
            <a:spAutoFit/>
          </a:bodyPr>
          <a:lstStyle/>
          <a:p>
            <a:pPr marL="12700">
              <a:lnSpc>
                <a:spcPct val="100000"/>
              </a:lnSpc>
              <a:spcBef>
                <a:spcPts val="130"/>
              </a:spcBef>
              <a:tabLst>
                <a:tab pos="901065" algn="l"/>
              </a:tabLst>
            </a:pPr>
            <a:r>
              <a:rPr sz="2150" i="1" spc="10" dirty="0">
                <a:latin typeface="Times New Roman"/>
                <a:cs typeface="Times New Roman"/>
              </a:rPr>
              <a:t>dt	dz</a:t>
            </a:r>
            <a:endParaRPr sz="2150">
              <a:latin typeface="Times New Roman"/>
              <a:cs typeface="Times New Roman"/>
            </a:endParaRPr>
          </a:p>
        </p:txBody>
      </p:sp>
      <p:sp>
        <p:nvSpPr>
          <p:cNvPr id="8" name="object 8"/>
          <p:cNvSpPr txBox="1"/>
          <p:nvPr/>
        </p:nvSpPr>
        <p:spPr>
          <a:xfrm>
            <a:off x="1525773" y="5586318"/>
            <a:ext cx="2685415" cy="521970"/>
          </a:xfrm>
          <a:prstGeom prst="rect">
            <a:avLst/>
          </a:prstGeom>
        </p:spPr>
        <p:txBody>
          <a:bodyPr vert="horz" wrap="square" lIns="0" tIns="13335" rIns="0" bIns="0" rtlCol="0">
            <a:spAutoFit/>
          </a:bodyPr>
          <a:lstStyle/>
          <a:p>
            <a:pPr marL="38100">
              <a:lnSpc>
                <a:spcPct val="100000"/>
              </a:lnSpc>
              <a:spcBef>
                <a:spcPts val="105"/>
              </a:spcBef>
            </a:pPr>
            <a:r>
              <a:rPr sz="2150" i="1" spc="20" dirty="0">
                <a:latin typeface="Times New Roman"/>
                <a:cs typeface="Times New Roman"/>
              </a:rPr>
              <a:t>G</a:t>
            </a:r>
            <a:r>
              <a:rPr sz="2150" i="1" spc="25" dirty="0">
                <a:latin typeface="Times New Roman"/>
                <a:cs typeface="Times New Roman"/>
              </a:rPr>
              <a:t> </a:t>
            </a:r>
            <a:r>
              <a:rPr sz="2150" spc="480" dirty="0">
                <a:latin typeface="Century"/>
                <a:cs typeface="Century"/>
              </a:rPr>
              <a:t>{</a:t>
            </a:r>
            <a:r>
              <a:rPr sz="2150" spc="-130" dirty="0">
                <a:latin typeface="Century"/>
                <a:cs typeface="Century"/>
              </a:rPr>
              <a:t> </a:t>
            </a:r>
            <a:r>
              <a:rPr sz="2150" spc="-5" dirty="0">
                <a:latin typeface="Times New Roman"/>
                <a:cs typeface="Times New Roman"/>
              </a:rPr>
              <a:t>e</a:t>
            </a:r>
            <a:r>
              <a:rPr sz="2150" spc="15" dirty="0">
                <a:latin typeface="Times New Roman"/>
                <a:cs typeface="Times New Roman"/>
              </a:rPr>
              <a:t>x</a:t>
            </a:r>
            <a:r>
              <a:rPr sz="2150" spc="145" dirty="0">
                <a:latin typeface="Times New Roman"/>
                <a:cs typeface="Times New Roman"/>
              </a:rPr>
              <a:t>p</a:t>
            </a:r>
            <a:r>
              <a:rPr sz="4875" spc="-1664" baseline="-4273" dirty="0">
                <a:latin typeface="Century"/>
                <a:cs typeface="Century"/>
              </a:rPr>
              <a:t>^</a:t>
            </a:r>
            <a:r>
              <a:rPr sz="2300" i="1" spc="-10" dirty="0">
                <a:latin typeface="Cambria"/>
                <a:cs typeface="Cambria"/>
              </a:rPr>
              <a:t>V</a:t>
            </a:r>
            <a:r>
              <a:rPr sz="2300" i="1" spc="-20" dirty="0">
                <a:latin typeface="Cambria"/>
                <a:cs typeface="Cambria"/>
              </a:rPr>
              <a:t> </a:t>
            </a:r>
            <a:r>
              <a:rPr sz="4425" spc="-1282" baseline="-3766" dirty="0">
                <a:latin typeface="Century"/>
                <a:cs typeface="Century"/>
              </a:rPr>
              <a:t>&gt;</a:t>
            </a:r>
            <a:r>
              <a:rPr sz="2150" i="1" spc="130" dirty="0">
                <a:latin typeface="Times New Roman"/>
                <a:cs typeface="Times New Roman"/>
              </a:rPr>
              <a:t>N</a:t>
            </a:r>
            <a:r>
              <a:rPr sz="1875" spc="7" baseline="-24444" dirty="0">
                <a:latin typeface="Times New Roman"/>
                <a:cs typeface="Times New Roman"/>
              </a:rPr>
              <a:t>2</a:t>
            </a:r>
            <a:r>
              <a:rPr sz="1875" baseline="-24444" dirty="0">
                <a:latin typeface="Times New Roman"/>
                <a:cs typeface="Times New Roman"/>
              </a:rPr>
              <a:t> </a:t>
            </a:r>
            <a:r>
              <a:rPr sz="1875" spc="-60" baseline="-24444" dirty="0">
                <a:latin typeface="Times New Roman"/>
                <a:cs typeface="Times New Roman"/>
              </a:rPr>
              <a:t> </a:t>
            </a:r>
            <a:r>
              <a:rPr sz="2150" spc="480" dirty="0">
                <a:latin typeface="Century"/>
                <a:cs typeface="Century"/>
              </a:rPr>
              <a:t>-</a:t>
            </a:r>
            <a:r>
              <a:rPr sz="2150" spc="-130" dirty="0">
                <a:latin typeface="Century"/>
                <a:cs typeface="Century"/>
              </a:rPr>
              <a:t> </a:t>
            </a:r>
            <a:r>
              <a:rPr sz="2150" i="1" spc="-10" dirty="0">
                <a:latin typeface="Times New Roman"/>
                <a:cs typeface="Times New Roman"/>
              </a:rPr>
              <a:t>N</a:t>
            </a:r>
            <a:r>
              <a:rPr sz="1875" spc="7" baseline="-24444" dirty="0">
                <a:latin typeface="Times New Roman"/>
                <a:cs typeface="Times New Roman"/>
              </a:rPr>
              <a:t>1</a:t>
            </a:r>
            <a:r>
              <a:rPr sz="1875" spc="-187" baseline="-24444" dirty="0">
                <a:latin typeface="Times New Roman"/>
                <a:cs typeface="Times New Roman"/>
              </a:rPr>
              <a:t> </a:t>
            </a:r>
            <a:r>
              <a:rPr sz="4425" spc="-2190" baseline="-3766" dirty="0">
                <a:latin typeface="Century"/>
                <a:cs typeface="Century"/>
              </a:rPr>
              <a:t>@</a:t>
            </a:r>
            <a:r>
              <a:rPr sz="4425" spc="-817" baseline="-3766" dirty="0">
                <a:latin typeface="Century"/>
                <a:cs typeface="Century"/>
              </a:rPr>
              <a:t> </a:t>
            </a:r>
            <a:r>
              <a:rPr sz="2150" i="1" spc="-70" dirty="0">
                <a:latin typeface="Times New Roman"/>
                <a:cs typeface="Times New Roman"/>
              </a:rPr>
              <a:t>L</a:t>
            </a:r>
            <a:r>
              <a:rPr sz="4875" spc="-82" baseline="-4273" dirty="0">
                <a:latin typeface="Century"/>
                <a:cs typeface="Century"/>
              </a:rPr>
              <a:t>`</a:t>
            </a:r>
            <a:endParaRPr sz="4875" baseline="-4273">
              <a:latin typeface="Century"/>
              <a:cs typeface="Century"/>
            </a:endParaRPr>
          </a:p>
        </p:txBody>
      </p:sp>
      <p:sp>
        <p:nvSpPr>
          <p:cNvPr id="9" name="object 9"/>
          <p:cNvSpPr/>
          <p:nvPr/>
        </p:nvSpPr>
        <p:spPr>
          <a:xfrm>
            <a:off x="1511300" y="5670562"/>
            <a:ext cx="2715260" cy="546735"/>
          </a:xfrm>
          <a:custGeom>
            <a:avLst/>
            <a:gdLst/>
            <a:ahLst/>
            <a:cxnLst/>
            <a:rect l="l" t="t" r="r" b="b"/>
            <a:pathLst>
              <a:path w="2715260" h="546735">
                <a:moveTo>
                  <a:pt x="0" y="0"/>
                </a:moveTo>
                <a:lnTo>
                  <a:pt x="0" y="546353"/>
                </a:lnTo>
                <a:lnTo>
                  <a:pt x="2715006" y="546353"/>
                </a:lnTo>
                <a:lnTo>
                  <a:pt x="2715005" y="0"/>
                </a:lnTo>
                <a:lnTo>
                  <a:pt x="0" y="0"/>
                </a:lnTo>
                <a:close/>
              </a:path>
            </a:pathLst>
          </a:custGeom>
          <a:ln w="38100">
            <a:solidFill>
              <a:srgbClr val="CC0101"/>
            </a:solidFill>
          </a:ln>
        </p:spPr>
        <p:txBody>
          <a:bodyPr wrap="square" lIns="0" tIns="0" rIns="0" bIns="0" rtlCol="0"/>
          <a:lstStyle/>
          <a:p>
            <a:endParaRPr/>
          </a:p>
        </p:txBody>
      </p:sp>
      <p:sp>
        <p:nvSpPr>
          <p:cNvPr id="10" name="object 10"/>
          <p:cNvSpPr/>
          <p:nvPr/>
        </p:nvSpPr>
        <p:spPr>
          <a:xfrm>
            <a:off x="5949950" y="5156212"/>
            <a:ext cx="3709035" cy="1346835"/>
          </a:xfrm>
          <a:custGeom>
            <a:avLst/>
            <a:gdLst/>
            <a:ahLst/>
            <a:cxnLst/>
            <a:rect l="l" t="t" r="r" b="b"/>
            <a:pathLst>
              <a:path w="3709034" h="1346834">
                <a:moveTo>
                  <a:pt x="0" y="0"/>
                </a:moveTo>
                <a:lnTo>
                  <a:pt x="0" y="1346454"/>
                </a:lnTo>
                <a:lnTo>
                  <a:pt x="3708654" y="1346454"/>
                </a:lnTo>
                <a:lnTo>
                  <a:pt x="3708654" y="0"/>
                </a:lnTo>
                <a:lnTo>
                  <a:pt x="0" y="0"/>
                </a:lnTo>
                <a:close/>
              </a:path>
            </a:pathLst>
          </a:custGeom>
          <a:ln w="38099">
            <a:solidFill>
              <a:srgbClr val="CC0101"/>
            </a:solidFill>
          </a:ln>
        </p:spPr>
        <p:txBody>
          <a:bodyPr wrap="square" lIns="0" tIns="0" rIns="0" bIns="0" rtlCol="0"/>
          <a:lstStyle/>
          <a:p>
            <a:endParaRPr/>
          </a:p>
        </p:txBody>
      </p:sp>
      <p:sp>
        <p:nvSpPr>
          <p:cNvPr id="11" name="object 11"/>
          <p:cNvSpPr txBox="1"/>
          <p:nvPr/>
        </p:nvSpPr>
        <p:spPr>
          <a:xfrm>
            <a:off x="7532369" y="5095246"/>
            <a:ext cx="1803400" cy="1177925"/>
          </a:xfrm>
          <a:prstGeom prst="rect">
            <a:avLst/>
          </a:prstGeom>
        </p:spPr>
        <p:txBody>
          <a:bodyPr vert="horz" wrap="square" lIns="0" tIns="12700" rIns="0" bIns="0" rtlCol="0">
            <a:spAutoFit/>
          </a:bodyPr>
          <a:lstStyle/>
          <a:p>
            <a:pPr marL="65405" marR="30480" indent="-40640">
              <a:lnSpc>
                <a:spcPct val="128099"/>
              </a:lnSpc>
              <a:spcBef>
                <a:spcPts val="100"/>
              </a:spcBef>
            </a:pPr>
            <a:r>
              <a:rPr sz="2150" i="1" spc="15" dirty="0">
                <a:latin typeface="Times New Roman"/>
                <a:cs typeface="Times New Roman"/>
              </a:rPr>
              <a:t>g</a:t>
            </a:r>
            <a:r>
              <a:rPr sz="2150" i="1" spc="110" dirty="0">
                <a:latin typeface="Times New Roman"/>
                <a:cs typeface="Times New Roman"/>
              </a:rPr>
              <a:t> </a:t>
            </a:r>
            <a:r>
              <a:rPr sz="2150" spc="480" dirty="0">
                <a:latin typeface="Century"/>
                <a:cs typeface="Century"/>
              </a:rPr>
              <a:t>{</a:t>
            </a:r>
            <a:r>
              <a:rPr sz="2150" spc="-229" dirty="0">
                <a:latin typeface="Century"/>
                <a:cs typeface="Century"/>
              </a:rPr>
              <a:t> </a:t>
            </a:r>
            <a:r>
              <a:rPr sz="4425" spc="-1282" baseline="-2824" dirty="0">
                <a:latin typeface="Century"/>
                <a:cs typeface="Century"/>
              </a:rPr>
              <a:t>&gt;</a:t>
            </a:r>
            <a:r>
              <a:rPr sz="2150" i="1" spc="130" dirty="0">
                <a:latin typeface="Times New Roman"/>
                <a:cs typeface="Times New Roman"/>
              </a:rPr>
              <a:t>N</a:t>
            </a:r>
            <a:r>
              <a:rPr sz="1875" spc="7" baseline="-24444" dirty="0">
                <a:latin typeface="Times New Roman"/>
                <a:cs typeface="Times New Roman"/>
              </a:rPr>
              <a:t>2</a:t>
            </a:r>
            <a:r>
              <a:rPr sz="1875" baseline="-24444" dirty="0">
                <a:latin typeface="Times New Roman"/>
                <a:cs typeface="Times New Roman"/>
              </a:rPr>
              <a:t> </a:t>
            </a:r>
            <a:r>
              <a:rPr sz="1875" spc="-60" baseline="-24444" dirty="0">
                <a:latin typeface="Times New Roman"/>
                <a:cs typeface="Times New Roman"/>
              </a:rPr>
              <a:t> </a:t>
            </a:r>
            <a:r>
              <a:rPr sz="2150" spc="480" dirty="0">
                <a:latin typeface="Century"/>
                <a:cs typeface="Century"/>
              </a:rPr>
              <a:t>-</a:t>
            </a:r>
            <a:r>
              <a:rPr sz="2150" spc="-130" dirty="0">
                <a:latin typeface="Century"/>
                <a:cs typeface="Century"/>
              </a:rPr>
              <a:t> </a:t>
            </a:r>
            <a:r>
              <a:rPr sz="2150" i="1" spc="-10" dirty="0">
                <a:latin typeface="Times New Roman"/>
                <a:cs typeface="Times New Roman"/>
              </a:rPr>
              <a:t>N</a:t>
            </a:r>
            <a:r>
              <a:rPr sz="1875" spc="7" baseline="-24444" dirty="0">
                <a:latin typeface="Times New Roman"/>
                <a:cs typeface="Times New Roman"/>
              </a:rPr>
              <a:t>1</a:t>
            </a:r>
            <a:r>
              <a:rPr sz="1875" spc="-187" baseline="-24444" dirty="0">
                <a:latin typeface="Times New Roman"/>
                <a:cs typeface="Times New Roman"/>
              </a:rPr>
              <a:t> </a:t>
            </a:r>
            <a:r>
              <a:rPr sz="4425" spc="-2145" baseline="-2824" dirty="0">
                <a:latin typeface="Century"/>
                <a:cs typeface="Century"/>
              </a:rPr>
              <a:t>@</a:t>
            </a:r>
            <a:r>
              <a:rPr sz="2300" i="1" spc="-10" dirty="0">
                <a:latin typeface="Cambria"/>
                <a:cs typeface="Cambria"/>
              </a:rPr>
              <a:t>V </a:t>
            </a:r>
            <a:r>
              <a:rPr sz="2300" i="1" spc="-5" dirty="0">
                <a:latin typeface="Cambria"/>
                <a:cs typeface="Cambria"/>
              </a:rPr>
              <a:t> </a:t>
            </a:r>
            <a:r>
              <a:rPr sz="2300" i="1" spc="-114" dirty="0">
                <a:latin typeface="Cambria"/>
                <a:cs typeface="Cambria"/>
              </a:rPr>
              <a:t>D</a:t>
            </a:r>
            <a:r>
              <a:rPr sz="2300" i="1" spc="225" dirty="0">
                <a:latin typeface="Cambria"/>
                <a:cs typeface="Cambria"/>
              </a:rPr>
              <a:t> </a:t>
            </a:r>
            <a:r>
              <a:rPr sz="2150" spc="480" dirty="0">
                <a:latin typeface="Century"/>
                <a:cs typeface="Century"/>
              </a:rPr>
              <a:t>{</a:t>
            </a:r>
            <a:r>
              <a:rPr sz="2150" spc="-229" dirty="0">
                <a:latin typeface="Century"/>
                <a:cs typeface="Century"/>
              </a:rPr>
              <a:t> </a:t>
            </a:r>
            <a:r>
              <a:rPr sz="4425" spc="-1282" baseline="-2824" dirty="0">
                <a:latin typeface="Century"/>
                <a:cs typeface="Century"/>
              </a:rPr>
              <a:t>&gt;</a:t>
            </a:r>
            <a:r>
              <a:rPr sz="2150" i="1" spc="-10" dirty="0">
                <a:latin typeface="Times New Roman"/>
                <a:cs typeface="Times New Roman"/>
              </a:rPr>
              <a:t>N</a:t>
            </a:r>
            <a:r>
              <a:rPr sz="1875" spc="7" baseline="-24444" dirty="0">
                <a:latin typeface="Times New Roman"/>
                <a:cs typeface="Times New Roman"/>
              </a:rPr>
              <a:t>1</a:t>
            </a:r>
            <a:r>
              <a:rPr sz="1875" baseline="-24444" dirty="0">
                <a:latin typeface="Times New Roman"/>
                <a:cs typeface="Times New Roman"/>
              </a:rPr>
              <a:t> </a:t>
            </a:r>
            <a:r>
              <a:rPr sz="1875" spc="-209" baseline="-24444" dirty="0">
                <a:latin typeface="Times New Roman"/>
                <a:cs typeface="Times New Roman"/>
              </a:rPr>
              <a:t> </a:t>
            </a:r>
            <a:r>
              <a:rPr sz="2150" spc="480" dirty="0">
                <a:latin typeface="Century"/>
                <a:cs typeface="Century"/>
              </a:rPr>
              <a:t>-</a:t>
            </a:r>
            <a:r>
              <a:rPr sz="2150" spc="-130" dirty="0">
                <a:latin typeface="Century"/>
                <a:cs typeface="Century"/>
              </a:rPr>
              <a:t> </a:t>
            </a:r>
            <a:r>
              <a:rPr sz="2150" i="1" spc="130" dirty="0">
                <a:latin typeface="Times New Roman"/>
                <a:cs typeface="Times New Roman"/>
              </a:rPr>
              <a:t>N</a:t>
            </a:r>
            <a:r>
              <a:rPr sz="1875" spc="7" baseline="-24444" dirty="0">
                <a:latin typeface="Times New Roman"/>
                <a:cs typeface="Times New Roman"/>
              </a:rPr>
              <a:t>2</a:t>
            </a:r>
            <a:r>
              <a:rPr sz="1875" spc="-44" baseline="-24444" dirty="0">
                <a:latin typeface="Times New Roman"/>
                <a:cs typeface="Times New Roman"/>
              </a:rPr>
              <a:t> </a:t>
            </a:r>
            <a:r>
              <a:rPr sz="4425" spc="-2145" baseline="-2824" dirty="0">
                <a:latin typeface="Century"/>
                <a:cs typeface="Century"/>
              </a:rPr>
              <a:t>@</a:t>
            </a:r>
            <a:r>
              <a:rPr sz="2300" i="1" spc="-10" dirty="0">
                <a:latin typeface="Cambria"/>
                <a:cs typeface="Cambria"/>
              </a:rPr>
              <a:t>V</a:t>
            </a:r>
            <a:endParaRPr sz="2300">
              <a:latin typeface="Cambria"/>
              <a:cs typeface="Cambria"/>
            </a:endParaRPr>
          </a:p>
        </p:txBody>
      </p:sp>
      <p:sp>
        <p:nvSpPr>
          <p:cNvPr id="12" name="object 12"/>
          <p:cNvSpPr txBox="1"/>
          <p:nvPr/>
        </p:nvSpPr>
        <p:spPr>
          <a:xfrm>
            <a:off x="6092952" y="5334007"/>
            <a:ext cx="1146810" cy="330200"/>
          </a:xfrm>
          <a:prstGeom prst="rect">
            <a:avLst/>
          </a:prstGeom>
        </p:spPr>
        <p:txBody>
          <a:bodyPr vert="horz" wrap="square" lIns="0" tIns="12065" rIns="0" bIns="0" rtlCol="0">
            <a:spAutoFit/>
          </a:bodyPr>
          <a:lstStyle/>
          <a:p>
            <a:pPr marL="25400">
              <a:lnSpc>
                <a:spcPct val="100000"/>
              </a:lnSpc>
              <a:spcBef>
                <a:spcPts val="95"/>
              </a:spcBef>
            </a:pPr>
            <a:r>
              <a:rPr sz="2000" spc="-5" dirty="0">
                <a:latin typeface="Arial"/>
                <a:cs typeface="Arial"/>
              </a:rPr>
              <a:t>If </a:t>
            </a:r>
            <a:r>
              <a:rPr sz="2000" i="1" spc="-10" dirty="0">
                <a:latin typeface="Times New Roman"/>
                <a:cs typeface="Times New Roman"/>
              </a:rPr>
              <a:t>N</a:t>
            </a:r>
            <a:r>
              <a:rPr sz="1950" spc="-15" baseline="-21367" dirty="0">
                <a:latin typeface="Times New Roman"/>
                <a:cs typeface="Times New Roman"/>
              </a:rPr>
              <a:t>2 </a:t>
            </a:r>
            <a:r>
              <a:rPr sz="2000" i="1" spc="-5" dirty="0">
                <a:latin typeface="Times New Roman"/>
                <a:cs typeface="Times New Roman"/>
              </a:rPr>
              <a:t>&gt;</a:t>
            </a:r>
            <a:r>
              <a:rPr sz="2000" i="1" spc="-195" dirty="0">
                <a:latin typeface="Times New Roman"/>
                <a:cs typeface="Times New Roman"/>
              </a:rPr>
              <a:t> </a:t>
            </a:r>
            <a:r>
              <a:rPr sz="2000" i="1" spc="-5" dirty="0">
                <a:latin typeface="Times New Roman"/>
                <a:cs typeface="Times New Roman"/>
              </a:rPr>
              <a:t>N</a:t>
            </a:r>
            <a:r>
              <a:rPr sz="1950" spc="-7" baseline="-21367" dirty="0">
                <a:latin typeface="Times New Roman"/>
                <a:cs typeface="Times New Roman"/>
              </a:rPr>
              <a:t>1</a:t>
            </a:r>
            <a:r>
              <a:rPr sz="2000" spc="-5" dirty="0">
                <a:latin typeface="Arial"/>
                <a:cs typeface="Arial"/>
              </a:rPr>
              <a:t>:</a:t>
            </a:r>
            <a:endParaRPr sz="2000">
              <a:latin typeface="Arial"/>
              <a:cs typeface="Arial"/>
            </a:endParaRPr>
          </a:p>
        </p:txBody>
      </p:sp>
      <p:sp>
        <p:nvSpPr>
          <p:cNvPr id="13" name="object 13"/>
          <p:cNvSpPr txBox="1"/>
          <p:nvPr/>
        </p:nvSpPr>
        <p:spPr>
          <a:xfrm>
            <a:off x="6092949" y="5943606"/>
            <a:ext cx="1188085" cy="330200"/>
          </a:xfrm>
          <a:prstGeom prst="rect">
            <a:avLst/>
          </a:prstGeom>
        </p:spPr>
        <p:txBody>
          <a:bodyPr vert="horz" wrap="square" lIns="0" tIns="12065" rIns="0" bIns="0" rtlCol="0">
            <a:spAutoFit/>
          </a:bodyPr>
          <a:lstStyle/>
          <a:p>
            <a:pPr marL="25400">
              <a:lnSpc>
                <a:spcPct val="100000"/>
              </a:lnSpc>
              <a:spcBef>
                <a:spcPts val="95"/>
              </a:spcBef>
            </a:pPr>
            <a:r>
              <a:rPr sz="2000" spc="-5" dirty="0">
                <a:latin typeface="Arial"/>
                <a:cs typeface="Arial"/>
              </a:rPr>
              <a:t>If </a:t>
            </a:r>
            <a:r>
              <a:rPr sz="2000" i="1" spc="-10" dirty="0">
                <a:latin typeface="Times New Roman"/>
                <a:cs typeface="Times New Roman"/>
              </a:rPr>
              <a:t>N</a:t>
            </a:r>
            <a:r>
              <a:rPr sz="1950" spc="-15" baseline="-21367" dirty="0">
                <a:latin typeface="Times New Roman"/>
                <a:cs typeface="Times New Roman"/>
              </a:rPr>
              <a:t>2 </a:t>
            </a:r>
            <a:r>
              <a:rPr sz="2000" i="1" spc="-5" dirty="0">
                <a:latin typeface="Times New Roman"/>
                <a:cs typeface="Times New Roman"/>
              </a:rPr>
              <a:t>&lt; N</a:t>
            </a:r>
            <a:r>
              <a:rPr sz="1950" spc="-7" baseline="-21367" dirty="0">
                <a:latin typeface="Times New Roman"/>
                <a:cs typeface="Times New Roman"/>
              </a:rPr>
              <a:t>1</a:t>
            </a:r>
            <a:r>
              <a:rPr sz="1950" spc="-292" baseline="-21367" dirty="0">
                <a:latin typeface="Times New Roman"/>
                <a:cs typeface="Times New Roman"/>
              </a:rPr>
              <a:t> </a:t>
            </a:r>
            <a:r>
              <a:rPr sz="2000" spc="-5" dirty="0">
                <a:latin typeface="Arial"/>
                <a:cs typeface="Arial"/>
              </a:rPr>
              <a:t>:</a:t>
            </a:r>
            <a:endParaRPr sz="2000">
              <a:latin typeface="Arial"/>
              <a:cs typeface="Arial"/>
            </a:endParaRPr>
          </a:p>
        </p:txBody>
      </p:sp>
      <p:sp>
        <p:nvSpPr>
          <p:cNvPr id="14" name="object 14"/>
          <p:cNvSpPr txBox="1"/>
          <p:nvPr/>
        </p:nvSpPr>
        <p:spPr>
          <a:xfrm>
            <a:off x="1368544" y="3681601"/>
            <a:ext cx="7478395" cy="1160145"/>
          </a:xfrm>
          <a:prstGeom prst="rect">
            <a:avLst/>
          </a:prstGeom>
        </p:spPr>
        <p:txBody>
          <a:bodyPr vert="horz" wrap="square" lIns="0" tIns="14604" rIns="0" bIns="0" rtlCol="0">
            <a:spAutoFit/>
          </a:bodyPr>
          <a:lstStyle/>
          <a:p>
            <a:pPr marL="440690">
              <a:lnSpc>
                <a:spcPct val="100000"/>
              </a:lnSpc>
              <a:spcBef>
                <a:spcPts val="114"/>
              </a:spcBef>
            </a:pPr>
            <a:r>
              <a:rPr sz="2150" i="1" spc="10" dirty="0">
                <a:latin typeface="Times New Roman"/>
                <a:cs typeface="Times New Roman"/>
              </a:rPr>
              <a:t>I</a:t>
            </a:r>
            <a:r>
              <a:rPr sz="2150" i="1" spc="-280" dirty="0">
                <a:latin typeface="Times New Roman"/>
                <a:cs typeface="Times New Roman"/>
              </a:rPr>
              <a:t> </a:t>
            </a:r>
            <a:r>
              <a:rPr sz="2150" spc="165" dirty="0">
                <a:latin typeface="Times New Roman"/>
                <a:cs typeface="Times New Roman"/>
              </a:rPr>
              <a:t>(</a:t>
            </a:r>
            <a:r>
              <a:rPr sz="2150" i="1" spc="114" dirty="0">
                <a:latin typeface="Times New Roman"/>
                <a:cs typeface="Times New Roman"/>
              </a:rPr>
              <a:t>z</a:t>
            </a:r>
            <a:r>
              <a:rPr sz="2150" spc="10" dirty="0">
                <a:latin typeface="Times New Roman"/>
                <a:cs typeface="Times New Roman"/>
              </a:rPr>
              <a:t>)</a:t>
            </a:r>
            <a:r>
              <a:rPr sz="2150" spc="-40" dirty="0">
                <a:latin typeface="Times New Roman"/>
                <a:cs typeface="Times New Roman"/>
              </a:rPr>
              <a:t> </a:t>
            </a:r>
            <a:r>
              <a:rPr sz="2150" spc="600" dirty="0">
                <a:latin typeface="Century"/>
                <a:cs typeface="Century"/>
              </a:rPr>
              <a:t> </a:t>
            </a:r>
            <a:r>
              <a:rPr sz="2150" spc="-25" dirty="0">
                <a:latin typeface="Century"/>
                <a:cs typeface="Century"/>
              </a:rPr>
              <a:t> </a:t>
            </a:r>
            <a:r>
              <a:rPr sz="2150" i="1" spc="10" dirty="0">
                <a:latin typeface="Times New Roman"/>
                <a:cs typeface="Times New Roman"/>
              </a:rPr>
              <a:t>I</a:t>
            </a:r>
            <a:r>
              <a:rPr sz="2150" i="1" spc="-280" dirty="0">
                <a:latin typeface="Times New Roman"/>
                <a:cs typeface="Times New Roman"/>
              </a:rPr>
              <a:t> </a:t>
            </a:r>
            <a:r>
              <a:rPr sz="2150" spc="30" dirty="0">
                <a:latin typeface="Times New Roman"/>
                <a:cs typeface="Times New Roman"/>
              </a:rPr>
              <a:t>(</a:t>
            </a:r>
            <a:r>
              <a:rPr sz="2150" spc="10" dirty="0">
                <a:latin typeface="Times New Roman"/>
                <a:cs typeface="Times New Roman"/>
              </a:rPr>
              <a:t>0)</a:t>
            </a:r>
            <a:r>
              <a:rPr sz="2150" spc="-285" dirty="0">
                <a:latin typeface="Times New Roman"/>
                <a:cs typeface="Times New Roman"/>
              </a:rPr>
              <a:t> </a:t>
            </a:r>
            <a:r>
              <a:rPr sz="2150" dirty="0">
                <a:latin typeface="Times New Roman"/>
                <a:cs typeface="Times New Roman"/>
              </a:rPr>
              <a:t>e</a:t>
            </a:r>
            <a:r>
              <a:rPr sz="2150" spc="10" dirty="0">
                <a:latin typeface="Times New Roman"/>
                <a:cs typeface="Times New Roman"/>
              </a:rPr>
              <a:t>x</a:t>
            </a:r>
            <a:r>
              <a:rPr sz="2150" spc="140" dirty="0">
                <a:latin typeface="Times New Roman"/>
                <a:cs typeface="Times New Roman"/>
              </a:rPr>
              <a:t>p</a:t>
            </a:r>
            <a:r>
              <a:rPr sz="4875" spc="-1664" baseline="-4273" dirty="0">
                <a:latin typeface="Century"/>
                <a:cs typeface="Century"/>
              </a:rPr>
              <a:t>^</a:t>
            </a:r>
            <a:r>
              <a:rPr sz="2300" i="1" spc="-5" dirty="0">
                <a:latin typeface="Cambria"/>
                <a:cs typeface="Cambria"/>
              </a:rPr>
              <a:t>V</a:t>
            </a:r>
            <a:r>
              <a:rPr sz="2300" i="1" spc="-15" dirty="0">
                <a:latin typeface="Cambria"/>
                <a:cs typeface="Cambria"/>
              </a:rPr>
              <a:t> </a:t>
            </a:r>
            <a:r>
              <a:rPr sz="4425" spc="-1289" baseline="-2824" dirty="0">
                <a:latin typeface="Century"/>
                <a:cs typeface="Century"/>
              </a:rPr>
              <a:t>&gt;</a:t>
            </a:r>
            <a:r>
              <a:rPr sz="2150" i="1" spc="135" dirty="0">
                <a:latin typeface="Times New Roman"/>
                <a:cs typeface="Times New Roman"/>
              </a:rPr>
              <a:t>N</a:t>
            </a:r>
            <a:r>
              <a:rPr sz="1875" spc="7" baseline="-24444" dirty="0">
                <a:latin typeface="Times New Roman"/>
                <a:cs typeface="Times New Roman"/>
              </a:rPr>
              <a:t>2</a:t>
            </a:r>
            <a:r>
              <a:rPr sz="1875" baseline="-24444" dirty="0">
                <a:latin typeface="Times New Roman"/>
                <a:cs typeface="Times New Roman"/>
              </a:rPr>
              <a:t> </a:t>
            </a:r>
            <a:r>
              <a:rPr sz="1875" spc="-75" baseline="-24444" dirty="0">
                <a:latin typeface="Times New Roman"/>
                <a:cs typeface="Times New Roman"/>
              </a:rPr>
              <a:t> </a:t>
            </a:r>
            <a:r>
              <a:rPr sz="2150" spc="484" dirty="0">
                <a:latin typeface="Century"/>
                <a:cs typeface="Century"/>
              </a:rPr>
              <a:t>-</a:t>
            </a:r>
            <a:r>
              <a:rPr sz="2150" spc="-125" dirty="0">
                <a:latin typeface="Century"/>
                <a:cs typeface="Century"/>
              </a:rPr>
              <a:t> </a:t>
            </a:r>
            <a:r>
              <a:rPr sz="2150" i="1" spc="-5" dirty="0">
                <a:latin typeface="Times New Roman"/>
                <a:cs typeface="Times New Roman"/>
              </a:rPr>
              <a:t>N</a:t>
            </a:r>
            <a:r>
              <a:rPr sz="1875" spc="7" baseline="-24444" dirty="0">
                <a:latin typeface="Times New Roman"/>
                <a:cs typeface="Times New Roman"/>
              </a:rPr>
              <a:t>1</a:t>
            </a:r>
            <a:r>
              <a:rPr sz="1875" spc="-187" baseline="-24444" dirty="0">
                <a:latin typeface="Times New Roman"/>
                <a:cs typeface="Times New Roman"/>
              </a:rPr>
              <a:t> </a:t>
            </a:r>
            <a:r>
              <a:rPr sz="4425" spc="-2190" baseline="-2824" dirty="0">
                <a:latin typeface="Century"/>
                <a:cs typeface="Century"/>
              </a:rPr>
              <a:t>@</a:t>
            </a:r>
            <a:r>
              <a:rPr sz="4425" spc="-772" baseline="-2824" dirty="0">
                <a:latin typeface="Century"/>
                <a:cs typeface="Century"/>
              </a:rPr>
              <a:t> </a:t>
            </a:r>
            <a:r>
              <a:rPr sz="2150" i="1" spc="-10" dirty="0">
                <a:latin typeface="Times New Roman"/>
                <a:cs typeface="Times New Roman"/>
              </a:rPr>
              <a:t>z</a:t>
            </a:r>
            <a:r>
              <a:rPr sz="4875" spc="-75" baseline="-4273" dirty="0">
                <a:latin typeface="Century"/>
                <a:cs typeface="Century"/>
              </a:rPr>
              <a:t>`</a:t>
            </a:r>
            <a:endParaRPr sz="4875" baseline="-4273">
              <a:latin typeface="Century"/>
              <a:cs typeface="Century"/>
            </a:endParaRPr>
          </a:p>
          <a:p>
            <a:pPr marL="101600">
              <a:lnSpc>
                <a:spcPct val="100000"/>
              </a:lnSpc>
              <a:spcBef>
                <a:spcPts val="2620"/>
              </a:spcBef>
              <a:tabLst>
                <a:tab pos="1055370" algn="l"/>
                <a:tab pos="1755775" algn="l"/>
                <a:tab pos="2329815" algn="l"/>
                <a:tab pos="3918585" algn="l"/>
                <a:tab pos="4689475" algn="l"/>
                <a:tab pos="5207000" algn="l"/>
                <a:tab pos="5949315" algn="l"/>
                <a:tab pos="6438900" algn="l"/>
              </a:tabLst>
            </a:pPr>
            <a:r>
              <a:rPr sz="2000" spc="-10" dirty="0">
                <a:latin typeface="Arial"/>
                <a:cs typeface="Arial"/>
              </a:rPr>
              <a:t>There	</a:t>
            </a:r>
            <a:r>
              <a:rPr sz="2000" spc="-5" dirty="0">
                <a:latin typeface="Arial"/>
                <a:cs typeface="Arial"/>
              </a:rPr>
              <a:t>can	be	</a:t>
            </a:r>
            <a:r>
              <a:rPr sz="2000" spc="-10" dirty="0">
                <a:latin typeface="Arial"/>
                <a:cs typeface="Arial"/>
              </a:rPr>
              <a:t>exponential	</a:t>
            </a:r>
            <a:r>
              <a:rPr sz="2000" spc="-5" dirty="0">
                <a:latin typeface="Arial"/>
                <a:cs typeface="Arial"/>
              </a:rPr>
              <a:t>gain	or	loss	in	</a:t>
            </a:r>
            <a:r>
              <a:rPr sz="2000" spc="-10" dirty="0">
                <a:latin typeface="Arial"/>
                <a:cs typeface="Arial"/>
              </a:rPr>
              <a:t>intensity.</a:t>
            </a:r>
            <a:endParaRPr sz="2000">
              <a:latin typeface="Arial"/>
              <a:cs typeface="Arial"/>
            </a:endParaRPr>
          </a:p>
        </p:txBody>
      </p:sp>
      <p:sp>
        <p:nvSpPr>
          <p:cNvPr id="15" name="object 15"/>
          <p:cNvSpPr txBox="1"/>
          <p:nvPr/>
        </p:nvSpPr>
        <p:spPr>
          <a:xfrm>
            <a:off x="1432044" y="4816618"/>
            <a:ext cx="5640705" cy="330200"/>
          </a:xfrm>
          <a:prstGeom prst="rect">
            <a:avLst/>
          </a:prstGeom>
        </p:spPr>
        <p:txBody>
          <a:bodyPr vert="horz" wrap="square" lIns="0" tIns="12065" rIns="0" bIns="0" rtlCol="0">
            <a:spAutoFit/>
          </a:bodyPr>
          <a:lstStyle/>
          <a:p>
            <a:pPr marL="38100">
              <a:lnSpc>
                <a:spcPct val="100000"/>
              </a:lnSpc>
              <a:spcBef>
                <a:spcPts val="95"/>
              </a:spcBef>
            </a:pPr>
            <a:r>
              <a:rPr sz="2000" spc="-5" dirty="0">
                <a:latin typeface="Arial"/>
                <a:cs typeface="Arial"/>
              </a:rPr>
              <a:t>Normally, </a:t>
            </a:r>
            <a:r>
              <a:rPr sz="2000" i="1" spc="-5" dirty="0">
                <a:latin typeface="Arial"/>
                <a:cs typeface="Arial"/>
              </a:rPr>
              <a:t>N</a:t>
            </a:r>
            <a:r>
              <a:rPr sz="1950" spc="-7" baseline="-21367" dirty="0">
                <a:latin typeface="Arial"/>
                <a:cs typeface="Arial"/>
              </a:rPr>
              <a:t>2 </a:t>
            </a:r>
            <a:r>
              <a:rPr sz="2000" i="1" spc="-5" dirty="0">
                <a:latin typeface="Arial"/>
                <a:cs typeface="Arial"/>
              </a:rPr>
              <a:t>&lt; N</a:t>
            </a:r>
            <a:r>
              <a:rPr sz="1950" spc="-7" baseline="-21367" dirty="0">
                <a:latin typeface="Arial"/>
                <a:cs typeface="Arial"/>
              </a:rPr>
              <a:t>1</a:t>
            </a:r>
            <a:r>
              <a:rPr sz="2000" spc="-5" dirty="0">
                <a:latin typeface="Arial"/>
                <a:cs typeface="Arial"/>
              </a:rPr>
              <a:t>, and there is loss</a:t>
            </a:r>
            <a:r>
              <a:rPr sz="2000" spc="130" dirty="0">
                <a:latin typeface="Arial"/>
                <a:cs typeface="Arial"/>
              </a:rPr>
              <a:t> </a:t>
            </a:r>
            <a:r>
              <a:rPr sz="2000" spc="-10" dirty="0">
                <a:latin typeface="Arial"/>
                <a:cs typeface="Arial"/>
              </a:rPr>
              <a:t>(absorption).</a:t>
            </a:r>
            <a:endParaRPr sz="2000">
              <a:latin typeface="Arial"/>
              <a:cs typeface="Arial"/>
            </a:endParaRPr>
          </a:p>
        </p:txBody>
      </p:sp>
      <p:sp>
        <p:nvSpPr>
          <p:cNvPr id="16" name="object 16"/>
          <p:cNvSpPr txBox="1"/>
          <p:nvPr/>
        </p:nvSpPr>
        <p:spPr>
          <a:xfrm>
            <a:off x="7163530" y="4816609"/>
            <a:ext cx="1685289" cy="330200"/>
          </a:xfrm>
          <a:prstGeom prst="rect">
            <a:avLst/>
          </a:prstGeom>
        </p:spPr>
        <p:txBody>
          <a:bodyPr vert="horz" wrap="square" lIns="0" tIns="12065" rIns="0" bIns="0" rtlCol="0">
            <a:spAutoFit/>
          </a:bodyPr>
          <a:lstStyle/>
          <a:p>
            <a:pPr marL="38100">
              <a:lnSpc>
                <a:spcPct val="100000"/>
              </a:lnSpc>
              <a:spcBef>
                <a:spcPts val="95"/>
              </a:spcBef>
            </a:pPr>
            <a:r>
              <a:rPr sz="2000" spc="-5" dirty="0">
                <a:latin typeface="Arial"/>
                <a:cs typeface="Arial"/>
              </a:rPr>
              <a:t>But if </a:t>
            </a:r>
            <a:r>
              <a:rPr sz="2000" i="1" spc="-5" dirty="0">
                <a:latin typeface="Arial"/>
                <a:cs typeface="Arial"/>
              </a:rPr>
              <a:t>N</a:t>
            </a:r>
            <a:r>
              <a:rPr sz="1950" spc="-7" baseline="-21367" dirty="0">
                <a:latin typeface="Arial"/>
                <a:cs typeface="Arial"/>
              </a:rPr>
              <a:t>2 </a:t>
            </a:r>
            <a:r>
              <a:rPr sz="2000" i="1" spc="-5" dirty="0">
                <a:latin typeface="Arial"/>
                <a:cs typeface="Arial"/>
              </a:rPr>
              <a:t>&gt;</a:t>
            </a:r>
            <a:r>
              <a:rPr sz="2000" i="1" spc="190" dirty="0">
                <a:latin typeface="Arial"/>
                <a:cs typeface="Arial"/>
              </a:rPr>
              <a:t> </a:t>
            </a:r>
            <a:r>
              <a:rPr sz="2000" i="1" spc="-10" dirty="0">
                <a:latin typeface="Arial"/>
                <a:cs typeface="Arial"/>
              </a:rPr>
              <a:t>N</a:t>
            </a:r>
            <a:r>
              <a:rPr sz="1950" spc="-15" baseline="-21367" dirty="0">
                <a:latin typeface="Arial"/>
                <a:cs typeface="Arial"/>
              </a:rPr>
              <a:t>1</a:t>
            </a:r>
            <a:r>
              <a:rPr sz="2000" spc="-10" dirty="0">
                <a:latin typeface="Arial"/>
                <a:cs typeface="Arial"/>
              </a:rPr>
              <a:t>,</a:t>
            </a:r>
            <a:endParaRPr sz="2000">
              <a:latin typeface="Arial"/>
              <a:cs typeface="Arial"/>
            </a:endParaRPr>
          </a:p>
        </p:txBody>
      </p:sp>
      <p:sp>
        <p:nvSpPr>
          <p:cNvPr id="17" name="object 17"/>
          <p:cNvSpPr txBox="1"/>
          <p:nvPr/>
        </p:nvSpPr>
        <p:spPr>
          <a:xfrm>
            <a:off x="1457464" y="5121409"/>
            <a:ext cx="4440555" cy="330200"/>
          </a:xfrm>
          <a:prstGeom prst="rect">
            <a:avLst/>
          </a:prstGeom>
        </p:spPr>
        <p:txBody>
          <a:bodyPr vert="horz" wrap="square" lIns="0" tIns="12065" rIns="0" bIns="0" rtlCol="0">
            <a:spAutoFit/>
          </a:bodyPr>
          <a:lstStyle/>
          <a:p>
            <a:pPr marL="12700">
              <a:lnSpc>
                <a:spcPct val="100000"/>
              </a:lnSpc>
              <a:spcBef>
                <a:spcPts val="95"/>
              </a:spcBef>
            </a:pPr>
            <a:r>
              <a:rPr sz="2000" spc="-10" dirty="0">
                <a:latin typeface="Arial"/>
                <a:cs typeface="Arial"/>
              </a:rPr>
              <a:t>there’s </a:t>
            </a:r>
            <a:r>
              <a:rPr sz="2000" spc="-5" dirty="0">
                <a:latin typeface="Arial"/>
                <a:cs typeface="Arial"/>
              </a:rPr>
              <a:t>gain, and we </a:t>
            </a:r>
            <a:r>
              <a:rPr sz="2000" spc="-10" dirty="0">
                <a:latin typeface="Arial"/>
                <a:cs typeface="Arial"/>
              </a:rPr>
              <a:t>define </a:t>
            </a:r>
            <a:r>
              <a:rPr sz="2000" spc="-5" dirty="0">
                <a:latin typeface="Arial"/>
                <a:cs typeface="Arial"/>
              </a:rPr>
              <a:t>the gain,</a:t>
            </a:r>
            <a:r>
              <a:rPr sz="2000" spc="20" dirty="0">
                <a:latin typeface="Arial"/>
                <a:cs typeface="Arial"/>
              </a:rPr>
              <a:t> </a:t>
            </a:r>
            <a:r>
              <a:rPr sz="2000" i="1" spc="-10" dirty="0">
                <a:latin typeface="Arial"/>
                <a:cs typeface="Arial"/>
              </a:rPr>
              <a:t>G</a:t>
            </a:r>
            <a:r>
              <a:rPr sz="2000" spc="-10" dirty="0">
                <a:latin typeface="Arial"/>
                <a:cs typeface="Arial"/>
              </a:rPr>
              <a:t>:</a:t>
            </a:r>
            <a:endParaRPr sz="2000">
              <a:latin typeface="Arial"/>
              <a:cs typeface="Arial"/>
            </a:endParaRPr>
          </a:p>
        </p:txBody>
      </p:sp>
      <p:sp>
        <p:nvSpPr>
          <p:cNvPr id="18" name="object 18"/>
          <p:cNvSpPr txBox="1"/>
          <p:nvPr/>
        </p:nvSpPr>
        <p:spPr>
          <a:xfrm>
            <a:off x="6869176" y="763531"/>
            <a:ext cx="147129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Laser</a:t>
            </a:r>
            <a:r>
              <a:rPr sz="1800" spc="-65" dirty="0">
                <a:latin typeface="Arial"/>
                <a:cs typeface="Arial"/>
              </a:rPr>
              <a:t> </a:t>
            </a:r>
            <a:r>
              <a:rPr sz="1800" spc="-10" dirty="0">
                <a:latin typeface="Arial"/>
                <a:cs typeface="Arial"/>
              </a:rPr>
              <a:t>medium</a:t>
            </a:r>
            <a:endParaRPr sz="1800">
              <a:latin typeface="Arial"/>
              <a:cs typeface="Arial"/>
            </a:endParaRPr>
          </a:p>
        </p:txBody>
      </p:sp>
      <p:sp>
        <p:nvSpPr>
          <p:cNvPr id="19" name="object 19"/>
          <p:cNvSpPr/>
          <p:nvPr/>
        </p:nvSpPr>
        <p:spPr>
          <a:xfrm>
            <a:off x="6936740" y="1145806"/>
            <a:ext cx="1348105" cy="543560"/>
          </a:xfrm>
          <a:custGeom>
            <a:avLst/>
            <a:gdLst/>
            <a:ahLst/>
            <a:cxnLst/>
            <a:rect l="l" t="t" r="r" b="b"/>
            <a:pathLst>
              <a:path w="1348104" h="543560">
                <a:moveTo>
                  <a:pt x="0" y="0"/>
                </a:moveTo>
                <a:lnTo>
                  <a:pt x="0" y="543306"/>
                </a:lnTo>
                <a:lnTo>
                  <a:pt x="1347977" y="543306"/>
                </a:lnTo>
                <a:lnTo>
                  <a:pt x="1347977" y="0"/>
                </a:lnTo>
                <a:lnTo>
                  <a:pt x="0" y="0"/>
                </a:lnTo>
                <a:close/>
              </a:path>
            </a:pathLst>
          </a:custGeom>
          <a:solidFill>
            <a:srgbClr val="BA0260"/>
          </a:solidFill>
        </p:spPr>
        <p:txBody>
          <a:bodyPr wrap="square" lIns="0" tIns="0" rIns="0" bIns="0" rtlCol="0"/>
          <a:lstStyle/>
          <a:p>
            <a:endParaRPr/>
          </a:p>
        </p:txBody>
      </p:sp>
      <p:sp>
        <p:nvSpPr>
          <p:cNvPr id="20" name="object 20"/>
          <p:cNvSpPr/>
          <p:nvPr/>
        </p:nvSpPr>
        <p:spPr>
          <a:xfrm>
            <a:off x="6937502" y="1145806"/>
            <a:ext cx="1348105" cy="543560"/>
          </a:xfrm>
          <a:custGeom>
            <a:avLst/>
            <a:gdLst/>
            <a:ahLst/>
            <a:cxnLst/>
            <a:rect l="l" t="t" r="r" b="b"/>
            <a:pathLst>
              <a:path w="1348104" h="543560">
                <a:moveTo>
                  <a:pt x="1347977" y="543306"/>
                </a:moveTo>
                <a:lnTo>
                  <a:pt x="1347977" y="0"/>
                </a:lnTo>
                <a:lnTo>
                  <a:pt x="0" y="0"/>
                </a:lnTo>
                <a:lnTo>
                  <a:pt x="0" y="543306"/>
                </a:lnTo>
                <a:lnTo>
                  <a:pt x="1347977" y="543306"/>
                </a:lnTo>
                <a:close/>
              </a:path>
            </a:pathLst>
          </a:custGeom>
          <a:ln w="38100">
            <a:solidFill>
              <a:srgbClr val="010101"/>
            </a:solidFill>
          </a:ln>
        </p:spPr>
        <p:txBody>
          <a:bodyPr wrap="square" lIns="0" tIns="0" rIns="0" bIns="0" rtlCol="0"/>
          <a:lstStyle/>
          <a:p>
            <a:endParaRPr/>
          </a:p>
        </p:txBody>
      </p:sp>
      <p:sp>
        <p:nvSpPr>
          <p:cNvPr id="21" name="object 21"/>
          <p:cNvSpPr/>
          <p:nvPr/>
        </p:nvSpPr>
        <p:spPr>
          <a:xfrm>
            <a:off x="8410447" y="1371358"/>
            <a:ext cx="250698" cy="114300"/>
          </a:xfrm>
          <a:prstGeom prst="rect">
            <a:avLst/>
          </a:prstGeom>
          <a:blipFill>
            <a:blip r:embed="rId2" cstate="print"/>
            <a:stretch>
              <a:fillRect/>
            </a:stretch>
          </a:blipFill>
        </p:spPr>
        <p:txBody>
          <a:bodyPr wrap="square" lIns="0" tIns="0" rIns="0" bIns="0" rtlCol="0"/>
          <a:lstStyle/>
          <a:p>
            <a:endParaRPr/>
          </a:p>
        </p:txBody>
      </p:sp>
      <p:sp>
        <p:nvSpPr>
          <p:cNvPr id="22" name="object 22"/>
          <p:cNvSpPr txBox="1"/>
          <p:nvPr/>
        </p:nvSpPr>
        <p:spPr>
          <a:xfrm>
            <a:off x="6029452" y="1213111"/>
            <a:ext cx="405765" cy="330200"/>
          </a:xfrm>
          <a:prstGeom prst="rect">
            <a:avLst/>
          </a:prstGeom>
        </p:spPr>
        <p:txBody>
          <a:bodyPr vert="horz" wrap="square" lIns="0" tIns="12065" rIns="0" bIns="0" rtlCol="0">
            <a:spAutoFit/>
          </a:bodyPr>
          <a:lstStyle/>
          <a:p>
            <a:pPr marL="12700">
              <a:lnSpc>
                <a:spcPct val="100000"/>
              </a:lnSpc>
              <a:spcBef>
                <a:spcPts val="95"/>
              </a:spcBef>
            </a:pPr>
            <a:r>
              <a:rPr sz="2000" i="1" spc="-5" dirty="0">
                <a:latin typeface="Times New Roman"/>
                <a:cs typeface="Times New Roman"/>
              </a:rPr>
              <a:t>I</a:t>
            </a:r>
            <a:r>
              <a:rPr sz="2000" spc="-10" dirty="0">
                <a:latin typeface="Times New Roman"/>
                <a:cs typeface="Times New Roman"/>
              </a:rPr>
              <a:t>(0)</a:t>
            </a:r>
            <a:endParaRPr sz="2000">
              <a:latin typeface="Times New Roman"/>
              <a:cs typeface="Times New Roman"/>
            </a:endParaRPr>
          </a:p>
        </p:txBody>
      </p:sp>
      <p:sp>
        <p:nvSpPr>
          <p:cNvPr id="23" name="object 23"/>
          <p:cNvSpPr/>
          <p:nvPr/>
        </p:nvSpPr>
        <p:spPr>
          <a:xfrm>
            <a:off x="6832345" y="1873516"/>
            <a:ext cx="1940560" cy="76200"/>
          </a:xfrm>
          <a:custGeom>
            <a:avLst/>
            <a:gdLst/>
            <a:ahLst/>
            <a:cxnLst/>
            <a:rect l="l" t="t" r="r" b="b"/>
            <a:pathLst>
              <a:path w="1940559" h="76200">
                <a:moveTo>
                  <a:pt x="1876805" y="47244"/>
                </a:moveTo>
                <a:lnTo>
                  <a:pt x="1876805" y="28194"/>
                </a:lnTo>
                <a:lnTo>
                  <a:pt x="0" y="28194"/>
                </a:lnTo>
                <a:lnTo>
                  <a:pt x="0" y="47244"/>
                </a:lnTo>
                <a:lnTo>
                  <a:pt x="1876805" y="47244"/>
                </a:lnTo>
                <a:close/>
              </a:path>
              <a:path w="1940559" h="76200">
                <a:moveTo>
                  <a:pt x="1940052" y="38100"/>
                </a:moveTo>
                <a:lnTo>
                  <a:pt x="1863852" y="0"/>
                </a:lnTo>
                <a:lnTo>
                  <a:pt x="1863852" y="28194"/>
                </a:lnTo>
                <a:lnTo>
                  <a:pt x="1876805" y="28194"/>
                </a:lnTo>
                <a:lnTo>
                  <a:pt x="1876805" y="69723"/>
                </a:lnTo>
                <a:lnTo>
                  <a:pt x="1940052" y="38100"/>
                </a:lnTo>
                <a:close/>
              </a:path>
              <a:path w="1940559" h="76200">
                <a:moveTo>
                  <a:pt x="1876805" y="69723"/>
                </a:moveTo>
                <a:lnTo>
                  <a:pt x="1876805" y="47244"/>
                </a:lnTo>
                <a:lnTo>
                  <a:pt x="1863852" y="47244"/>
                </a:lnTo>
                <a:lnTo>
                  <a:pt x="1863852" y="76200"/>
                </a:lnTo>
                <a:lnTo>
                  <a:pt x="1876805" y="69723"/>
                </a:lnTo>
                <a:close/>
              </a:path>
            </a:pathLst>
          </a:custGeom>
          <a:solidFill>
            <a:srgbClr val="010101"/>
          </a:solidFill>
        </p:spPr>
        <p:txBody>
          <a:bodyPr wrap="square" lIns="0" tIns="0" rIns="0" bIns="0" rtlCol="0"/>
          <a:lstStyle/>
          <a:p>
            <a:endParaRPr/>
          </a:p>
        </p:txBody>
      </p:sp>
      <p:sp>
        <p:nvSpPr>
          <p:cNvPr id="24" name="object 24"/>
          <p:cNvSpPr/>
          <p:nvPr/>
        </p:nvSpPr>
        <p:spPr>
          <a:xfrm>
            <a:off x="6929119" y="1812556"/>
            <a:ext cx="0" cy="196215"/>
          </a:xfrm>
          <a:custGeom>
            <a:avLst/>
            <a:gdLst/>
            <a:ahLst/>
            <a:cxnLst/>
            <a:rect l="l" t="t" r="r" b="b"/>
            <a:pathLst>
              <a:path h="196214">
                <a:moveTo>
                  <a:pt x="0" y="0"/>
                </a:moveTo>
                <a:lnTo>
                  <a:pt x="0" y="195833"/>
                </a:lnTo>
              </a:path>
            </a:pathLst>
          </a:custGeom>
          <a:ln w="9525">
            <a:solidFill>
              <a:srgbClr val="010101"/>
            </a:solidFill>
          </a:ln>
        </p:spPr>
        <p:txBody>
          <a:bodyPr wrap="square" lIns="0" tIns="0" rIns="0" bIns="0" rtlCol="0"/>
          <a:lstStyle/>
          <a:p>
            <a:endParaRPr/>
          </a:p>
        </p:txBody>
      </p:sp>
      <p:sp>
        <p:nvSpPr>
          <p:cNvPr id="25" name="object 25"/>
          <p:cNvSpPr/>
          <p:nvPr/>
        </p:nvSpPr>
        <p:spPr>
          <a:xfrm>
            <a:off x="8293100" y="1812556"/>
            <a:ext cx="0" cy="196215"/>
          </a:xfrm>
          <a:custGeom>
            <a:avLst/>
            <a:gdLst/>
            <a:ahLst/>
            <a:cxnLst/>
            <a:rect l="l" t="t" r="r" b="b"/>
            <a:pathLst>
              <a:path h="196214">
                <a:moveTo>
                  <a:pt x="0" y="0"/>
                </a:moveTo>
                <a:lnTo>
                  <a:pt x="0" y="195833"/>
                </a:lnTo>
              </a:path>
            </a:pathLst>
          </a:custGeom>
          <a:ln w="9525">
            <a:solidFill>
              <a:srgbClr val="010101"/>
            </a:solidFill>
          </a:ln>
        </p:spPr>
        <p:txBody>
          <a:bodyPr wrap="square" lIns="0" tIns="0" rIns="0" bIns="0" rtlCol="0"/>
          <a:lstStyle/>
          <a:p>
            <a:endParaRPr/>
          </a:p>
        </p:txBody>
      </p:sp>
      <p:sp>
        <p:nvSpPr>
          <p:cNvPr id="26" name="object 26"/>
          <p:cNvSpPr txBox="1"/>
          <p:nvPr/>
        </p:nvSpPr>
        <p:spPr>
          <a:xfrm>
            <a:off x="6866139" y="1991110"/>
            <a:ext cx="1466850" cy="330200"/>
          </a:xfrm>
          <a:prstGeom prst="rect">
            <a:avLst/>
          </a:prstGeom>
        </p:spPr>
        <p:txBody>
          <a:bodyPr vert="horz" wrap="square" lIns="0" tIns="12065" rIns="0" bIns="0" rtlCol="0">
            <a:spAutoFit/>
          </a:bodyPr>
          <a:lstStyle/>
          <a:p>
            <a:pPr marL="12700">
              <a:lnSpc>
                <a:spcPct val="100000"/>
              </a:lnSpc>
              <a:spcBef>
                <a:spcPts val="95"/>
              </a:spcBef>
              <a:tabLst>
                <a:tab pos="1312545" algn="l"/>
              </a:tabLst>
            </a:pPr>
            <a:r>
              <a:rPr sz="2000" spc="-5" dirty="0">
                <a:latin typeface="Times New Roman"/>
                <a:cs typeface="Times New Roman"/>
              </a:rPr>
              <a:t>0	</a:t>
            </a:r>
            <a:r>
              <a:rPr sz="3000" i="1" spc="-7" baseline="1388" dirty="0">
                <a:latin typeface="Times New Roman"/>
                <a:cs typeface="Times New Roman"/>
              </a:rPr>
              <a:t>L</a:t>
            </a:r>
            <a:endParaRPr sz="3000" baseline="1388">
              <a:latin typeface="Times New Roman"/>
              <a:cs typeface="Times New Roman"/>
            </a:endParaRPr>
          </a:p>
        </p:txBody>
      </p:sp>
      <p:sp>
        <p:nvSpPr>
          <p:cNvPr id="27" name="object 27"/>
          <p:cNvSpPr txBox="1"/>
          <p:nvPr/>
        </p:nvSpPr>
        <p:spPr>
          <a:xfrm>
            <a:off x="8715516" y="1047429"/>
            <a:ext cx="420370" cy="965835"/>
          </a:xfrm>
          <a:prstGeom prst="rect">
            <a:avLst/>
          </a:prstGeom>
        </p:spPr>
        <p:txBody>
          <a:bodyPr vert="horz" wrap="square" lIns="0" tIns="177800" rIns="0" bIns="0" rtlCol="0">
            <a:spAutoFit/>
          </a:bodyPr>
          <a:lstStyle/>
          <a:p>
            <a:pPr algn="ctr">
              <a:lnSpc>
                <a:spcPct val="100000"/>
              </a:lnSpc>
              <a:spcBef>
                <a:spcPts val="1400"/>
              </a:spcBef>
            </a:pPr>
            <a:r>
              <a:rPr sz="2000" i="1" spc="-5" dirty="0">
                <a:latin typeface="Times New Roman"/>
                <a:cs typeface="Times New Roman"/>
              </a:rPr>
              <a:t>I</a:t>
            </a:r>
            <a:r>
              <a:rPr sz="2000" spc="-5" dirty="0">
                <a:latin typeface="Times New Roman"/>
                <a:cs typeface="Times New Roman"/>
              </a:rPr>
              <a:t>(</a:t>
            </a:r>
            <a:r>
              <a:rPr sz="2000" i="1" spc="-10" dirty="0">
                <a:latin typeface="Times New Roman"/>
                <a:cs typeface="Times New Roman"/>
              </a:rPr>
              <a:t>L</a:t>
            </a:r>
            <a:r>
              <a:rPr sz="2000" spc="-5" dirty="0">
                <a:latin typeface="Times New Roman"/>
                <a:cs typeface="Times New Roman"/>
              </a:rPr>
              <a:t>)</a:t>
            </a:r>
            <a:endParaRPr sz="2000">
              <a:latin typeface="Times New Roman"/>
              <a:cs typeface="Times New Roman"/>
            </a:endParaRPr>
          </a:p>
          <a:p>
            <a:pPr marL="37465" algn="ctr">
              <a:lnSpc>
                <a:spcPct val="100000"/>
              </a:lnSpc>
              <a:spcBef>
                <a:spcPts val="1305"/>
              </a:spcBef>
            </a:pPr>
            <a:r>
              <a:rPr sz="2000" i="1" spc="-5" dirty="0">
                <a:latin typeface="Times New Roman"/>
                <a:cs typeface="Times New Roman"/>
              </a:rPr>
              <a:t>z</a:t>
            </a:r>
            <a:endParaRPr sz="2000">
              <a:latin typeface="Times New Roman"/>
              <a:cs typeface="Times New Roman"/>
            </a:endParaRPr>
          </a:p>
        </p:txBody>
      </p:sp>
      <p:sp>
        <p:nvSpPr>
          <p:cNvPr id="28" name="object 28"/>
          <p:cNvSpPr/>
          <p:nvPr/>
        </p:nvSpPr>
        <p:spPr>
          <a:xfrm>
            <a:off x="6558026" y="1372882"/>
            <a:ext cx="252222" cy="114300"/>
          </a:xfrm>
          <a:prstGeom prst="rect">
            <a:avLst/>
          </a:prstGeom>
          <a:blipFill>
            <a:blip r:embed="rId3" cstate="print"/>
            <a:stretch>
              <a:fillRect/>
            </a:stretch>
          </a:blipFill>
        </p:spPr>
        <p:txBody>
          <a:bodyPr wrap="square" lIns="0" tIns="0" rIns="0" bIns="0" rtlCol="0"/>
          <a:lstStyle/>
          <a:p>
            <a:endParaRPr/>
          </a:p>
        </p:txBody>
      </p:sp>
      <p:sp>
        <p:nvSpPr>
          <p:cNvPr id="29" name="object 29"/>
          <p:cNvSpPr txBox="1"/>
          <p:nvPr/>
        </p:nvSpPr>
        <p:spPr>
          <a:xfrm>
            <a:off x="5416550" y="3479812"/>
            <a:ext cx="3581400" cy="990600"/>
          </a:xfrm>
          <a:prstGeom prst="rect">
            <a:avLst/>
          </a:prstGeom>
          <a:ln w="38100">
            <a:solidFill>
              <a:srgbClr val="CC0101"/>
            </a:solidFill>
          </a:ln>
        </p:spPr>
        <p:txBody>
          <a:bodyPr vert="horz" wrap="square" lIns="0" tIns="43815" rIns="0" bIns="0" rtlCol="0">
            <a:spAutoFit/>
          </a:bodyPr>
          <a:lstStyle/>
          <a:p>
            <a:pPr marL="130175" marR="114300">
              <a:lnSpc>
                <a:spcPct val="98400"/>
              </a:lnSpc>
              <a:spcBef>
                <a:spcPts val="345"/>
              </a:spcBef>
            </a:pPr>
            <a:r>
              <a:rPr sz="2000" spc="-5" dirty="0">
                <a:latin typeface="Arial"/>
                <a:cs typeface="Arial"/>
              </a:rPr>
              <a:t>Proportionality constant is the  </a:t>
            </a:r>
            <a:r>
              <a:rPr sz="2000" b="1" spc="-5" dirty="0">
                <a:solidFill>
                  <a:srgbClr val="CC0000"/>
                </a:solidFill>
                <a:latin typeface="Arial"/>
                <a:cs typeface="Arial"/>
              </a:rPr>
              <a:t>absorption/gain cross-  section, </a:t>
            </a:r>
            <a:r>
              <a:rPr sz="2100" i="1" spc="-5" dirty="0">
                <a:solidFill>
                  <a:srgbClr val="CC0000"/>
                </a:solidFill>
                <a:latin typeface="Cambria"/>
                <a:cs typeface="Cambria"/>
              </a:rPr>
              <a:t>V</a:t>
            </a:r>
            <a:endParaRPr sz="2100">
              <a:latin typeface="Cambria"/>
              <a:cs typeface="Cambria"/>
            </a:endParaRPr>
          </a:p>
        </p:txBody>
      </p:sp>
      <p:sp>
        <p:nvSpPr>
          <p:cNvPr id="33" name="object 33"/>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08E9D960-DC9A-4B6C-8F6A-CCA3F2837B39}" type="datetime1">
              <a:rPr lang="en-US" spc="-10" smtClean="0"/>
              <a:t>8/7/2021</a:t>
            </a:fld>
            <a:endParaRPr spc="-10" dirty="0"/>
          </a:p>
        </p:txBody>
      </p:sp>
      <p:sp>
        <p:nvSpPr>
          <p:cNvPr id="34" name="object 34"/>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11</a:t>
            </a:r>
            <a:endParaRPr sz="1400">
              <a:latin typeface="Arial"/>
              <a:cs typeface="Arial"/>
            </a:endParaRPr>
          </a:p>
        </p:txBody>
      </p:sp>
      <p:sp>
        <p:nvSpPr>
          <p:cNvPr id="30" name="object 30"/>
          <p:cNvSpPr txBox="1"/>
          <p:nvPr/>
        </p:nvSpPr>
        <p:spPr>
          <a:xfrm>
            <a:off x="2342615" y="2452698"/>
            <a:ext cx="2664460" cy="1092200"/>
          </a:xfrm>
          <a:prstGeom prst="rect">
            <a:avLst/>
          </a:prstGeom>
        </p:spPr>
        <p:txBody>
          <a:bodyPr vert="horz" wrap="square" lIns="0" tIns="136525" rIns="0" bIns="0" rtlCol="0">
            <a:spAutoFit/>
          </a:bodyPr>
          <a:lstStyle/>
          <a:p>
            <a:pPr marR="62230" algn="r">
              <a:lnSpc>
                <a:spcPct val="100000"/>
              </a:lnSpc>
              <a:spcBef>
                <a:spcPts val="1075"/>
              </a:spcBef>
              <a:tabLst>
                <a:tab pos="290195" algn="l"/>
                <a:tab pos="891540" algn="l"/>
                <a:tab pos="1238885" algn="l"/>
              </a:tabLst>
            </a:pPr>
            <a:r>
              <a:rPr sz="2150" spc="600" dirty="0">
                <a:latin typeface="Century"/>
                <a:cs typeface="Century"/>
              </a:rPr>
              <a:t> 	</a:t>
            </a:r>
            <a:r>
              <a:rPr sz="2150" i="1" spc="15" dirty="0">
                <a:latin typeface="Times New Roman"/>
                <a:cs typeface="Times New Roman"/>
              </a:rPr>
              <a:t>c	</a:t>
            </a:r>
            <a:r>
              <a:rPr sz="2150" spc="400" dirty="0">
                <a:latin typeface="Century"/>
                <a:cs typeface="Century"/>
              </a:rPr>
              <a:t>v	</a:t>
            </a:r>
            <a:r>
              <a:rPr sz="2150" i="1" spc="50" dirty="0">
                <a:latin typeface="Times New Roman"/>
                <a:cs typeface="Times New Roman"/>
              </a:rPr>
              <a:t>BN</a:t>
            </a:r>
            <a:r>
              <a:rPr sz="1875" spc="75" baseline="-24444" dirty="0">
                <a:latin typeface="Times New Roman"/>
                <a:cs typeface="Times New Roman"/>
              </a:rPr>
              <a:t>2 </a:t>
            </a:r>
            <a:r>
              <a:rPr sz="2150" i="1" spc="10" dirty="0">
                <a:latin typeface="Times New Roman"/>
                <a:cs typeface="Times New Roman"/>
              </a:rPr>
              <a:t>I -</a:t>
            </a:r>
            <a:r>
              <a:rPr sz="2150" i="1" spc="-360" dirty="0">
                <a:latin typeface="Times New Roman"/>
                <a:cs typeface="Times New Roman"/>
              </a:rPr>
              <a:t> </a:t>
            </a:r>
            <a:r>
              <a:rPr sz="2150" i="1" spc="25" dirty="0">
                <a:latin typeface="Times New Roman"/>
                <a:cs typeface="Times New Roman"/>
              </a:rPr>
              <a:t>BN</a:t>
            </a:r>
            <a:r>
              <a:rPr sz="1875" spc="37" baseline="-24444" dirty="0">
                <a:latin typeface="Times New Roman"/>
                <a:cs typeface="Times New Roman"/>
              </a:rPr>
              <a:t>1</a:t>
            </a:r>
            <a:r>
              <a:rPr sz="2150" i="1" spc="25" dirty="0">
                <a:latin typeface="Times New Roman"/>
                <a:cs typeface="Times New Roman"/>
              </a:rPr>
              <a:t>I</a:t>
            </a:r>
            <a:endParaRPr sz="2150">
              <a:latin typeface="Times New Roman"/>
              <a:cs typeface="Times New Roman"/>
            </a:endParaRPr>
          </a:p>
          <a:p>
            <a:pPr marR="43180" algn="r">
              <a:lnSpc>
                <a:spcPct val="100000"/>
              </a:lnSpc>
              <a:spcBef>
                <a:spcPts val="1300"/>
              </a:spcBef>
              <a:tabLst>
                <a:tab pos="346710" algn="l"/>
              </a:tabLst>
            </a:pPr>
            <a:r>
              <a:rPr sz="2150" spc="400" dirty="0">
                <a:latin typeface="Century"/>
                <a:cs typeface="Century"/>
              </a:rPr>
              <a:t>v	</a:t>
            </a:r>
            <a:r>
              <a:rPr sz="2150" i="1" spc="20" dirty="0">
                <a:latin typeface="Times New Roman"/>
                <a:cs typeface="Times New Roman"/>
              </a:rPr>
              <a:t>B</a:t>
            </a:r>
            <a:r>
              <a:rPr sz="2150" i="1" spc="-340" dirty="0">
                <a:latin typeface="Times New Roman"/>
                <a:cs typeface="Times New Roman"/>
              </a:rPr>
              <a:t> </a:t>
            </a:r>
            <a:r>
              <a:rPr sz="4425" spc="-1282" baseline="-3766" dirty="0">
                <a:latin typeface="Century"/>
                <a:cs typeface="Century"/>
              </a:rPr>
              <a:t>&gt;</a:t>
            </a:r>
            <a:r>
              <a:rPr sz="2150" i="1" spc="130" dirty="0">
                <a:latin typeface="Times New Roman"/>
                <a:cs typeface="Times New Roman"/>
              </a:rPr>
              <a:t>N</a:t>
            </a:r>
            <a:r>
              <a:rPr sz="1875" spc="7" baseline="-24444" dirty="0">
                <a:latin typeface="Times New Roman"/>
                <a:cs typeface="Times New Roman"/>
              </a:rPr>
              <a:t>2</a:t>
            </a:r>
            <a:r>
              <a:rPr sz="1875" baseline="-24444" dirty="0">
                <a:latin typeface="Times New Roman"/>
                <a:cs typeface="Times New Roman"/>
              </a:rPr>
              <a:t> </a:t>
            </a:r>
            <a:r>
              <a:rPr sz="1875" spc="-112" baseline="-24444" dirty="0">
                <a:latin typeface="Times New Roman"/>
                <a:cs typeface="Times New Roman"/>
              </a:rPr>
              <a:t> </a:t>
            </a:r>
            <a:r>
              <a:rPr sz="2150" i="1" spc="10" dirty="0">
                <a:latin typeface="Times New Roman"/>
                <a:cs typeface="Times New Roman"/>
              </a:rPr>
              <a:t>-</a:t>
            </a:r>
            <a:r>
              <a:rPr sz="2150" i="1" spc="-75" dirty="0">
                <a:latin typeface="Times New Roman"/>
                <a:cs typeface="Times New Roman"/>
              </a:rPr>
              <a:t> </a:t>
            </a:r>
            <a:r>
              <a:rPr sz="2150" i="1" spc="-5" dirty="0">
                <a:latin typeface="Times New Roman"/>
                <a:cs typeface="Times New Roman"/>
              </a:rPr>
              <a:t>N</a:t>
            </a:r>
            <a:r>
              <a:rPr sz="1875" spc="7" baseline="-24444" dirty="0">
                <a:latin typeface="Times New Roman"/>
                <a:cs typeface="Times New Roman"/>
              </a:rPr>
              <a:t>1</a:t>
            </a:r>
            <a:r>
              <a:rPr sz="1875" spc="-179" baseline="-24444" dirty="0">
                <a:latin typeface="Times New Roman"/>
                <a:cs typeface="Times New Roman"/>
              </a:rPr>
              <a:t> </a:t>
            </a:r>
            <a:r>
              <a:rPr sz="4425" spc="-2190" baseline="-3766" dirty="0">
                <a:latin typeface="Century"/>
                <a:cs typeface="Century"/>
              </a:rPr>
              <a:t>@</a:t>
            </a:r>
            <a:r>
              <a:rPr sz="4425" spc="-825" baseline="-3766" dirty="0">
                <a:latin typeface="Century"/>
                <a:cs typeface="Century"/>
              </a:rPr>
              <a:t> </a:t>
            </a:r>
            <a:r>
              <a:rPr sz="2150" i="1" spc="10" dirty="0">
                <a:latin typeface="Times New Roman"/>
                <a:cs typeface="Times New Roman"/>
              </a:rPr>
              <a:t>I</a:t>
            </a:r>
            <a:endParaRPr sz="2150">
              <a:latin typeface="Times New Roman"/>
              <a:cs typeface="Times New Roman"/>
            </a:endParaRPr>
          </a:p>
        </p:txBody>
      </p:sp>
      <p:sp>
        <p:nvSpPr>
          <p:cNvPr id="31" name="object 31"/>
          <p:cNvSpPr txBox="1"/>
          <p:nvPr/>
        </p:nvSpPr>
        <p:spPr>
          <a:xfrm>
            <a:off x="5115052" y="2592331"/>
            <a:ext cx="4440555"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[Stimulated emission minus</a:t>
            </a:r>
            <a:r>
              <a:rPr sz="2000" spc="40" dirty="0">
                <a:latin typeface="Arial"/>
                <a:cs typeface="Arial"/>
              </a:rPr>
              <a:t> </a:t>
            </a:r>
            <a:r>
              <a:rPr sz="2000" spc="-5" dirty="0">
                <a:latin typeface="Arial"/>
                <a:cs typeface="Arial"/>
              </a:rPr>
              <a:t>absorption]</a:t>
            </a:r>
            <a:endParaRPr sz="20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E395F3F3-D6A5-4BAA-8CBD-9FA3A556D804}" type="datetime1">
              <a:rPr lang="en-US" spc="-10" smtClean="0"/>
              <a:t>8/7/2021</a:t>
            </a:fld>
            <a:endParaRPr spc="-10" dirty="0"/>
          </a:p>
        </p:txBody>
      </p:sp>
      <p:sp>
        <p:nvSpPr>
          <p:cNvPr id="8" name="object 8"/>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12</a:t>
            </a:r>
            <a:endParaRPr sz="1400">
              <a:latin typeface="Arial"/>
              <a:cs typeface="Arial"/>
            </a:endParaRPr>
          </a:p>
        </p:txBody>
      </p:sp>
      <p:sp>
        <p:nvSpPr>
          <p:cNvPr id="2" name="object 2"/>
          <p:cNvSpPr txBox="1">
            <a:spLocks noGrp="1"/>
          </p:cNvSpPr>
          <p:nvPr>
            <p:ph type="title"/>
          </p:nvPr>
        </p:nvSpPr>
        <p:spPr>
          <a:xfrm>
            <a:off x="1300480" y="678949"/>
            <a:ext cx="4165600" cy="574040"/>
          </a:xfrm>
          <a:prstGeom prst="rect">
            <a:avLst/>
          </a:prstGeom>
        </p:spPr>
        <p:txBody>
          <a:bodyPr vert="horz" wrap="square" lIns="0" tIns="12700" rIns="0" bIns="0" rtlCol="0">
            <a:spAutoFit/>
          </a:bodyPr>
          <a:lstStyle/>
          <a:p>
            <a:pPr marL="12700">
              <a:lnSpc>
                <a:spcPct val="100000"/>
              </a:lnSpc>
              <a:spcBef>
                <a:spcPts val="100"/>
              </a:spcBef>
            </a:pPr>
            <a:r>
              <a:rPr spc="-5" dirty="0"/>
              <a:t>Population</a:t>
            </a:r>
            <a:r>
              <a:rPr spc="-50" dirty="0"/>
              <a:t> </a:t>
            </a:r>
            <a:r>
              <a:rPr spc="-10" dirty="0"/>
              <a:t>Inversion</a:t>
            </a:r>
          </a:p>
        </p:txBody>
      </p:sp>
      <p:sp>
        <p:nvSpPr>
          <p:cNvPr id="3" name="object 3"/>
          <p:cNvSpPr txBox="1"/>
          <p:nvPr/>
        </p:nvSpPr>
        <p:spPr>
          <a:xfrm>
            <a:off x="1279651" y="1752607"/>
            <a:ext cx="8199120" cy="1276350"/>
          </a:xfrm>
          <a:prstGeom prst="rect">
            <a:avLst/>
          </a:prstGeom>
        </p:spPr>
        <p:txBody>
          <a:bodyPr vert="horz" wrap="square" lIns="0" tIns="10795" rIns="0" bIns="0" rtlCol="0">
            <a:spAutoFit/>
          </a:bodyPr>
          <a:lstStyle/>
          <a:p>
            <a:pPr marL="38100" marR="30480">
              <a:lnSpc>
                <a:spcPct val="100499"/>
              </a:lnSpc>
              <a:spcBef>
                <a:spcPts val="85"/>
              </a:spcBef>
            </a:pPr>
            <a:r>
              <a:rPr sz="2000" spc="-5" dirty="0">
                <a:latin typeface="Arial"/>
                <a:cs typeface="Arial"/>
              </a:rPr>
              <a:t>In </a:t>
            </a:r>
            <a:r>
              <a:rPr sz="2000" spc="-10" dirty="0">
                <a:latin typeface="Arial"/>
                <a:cs typeface="Arial"/>
              </a:rPr>
              <a:t>order </a:t>
            </a:r>
            <a:r>
              <a:rPr sz="2000" spc="-5" dirty="0">
                <a:latin typeface="Arial"/>
                <a:cs typeface="Arial"/>
              </a:rPr>
              <a:t>to achieve </a:t>
            </a:r>
            <a:r>
              <a:rPr sz="2000" i="1" spc="-5" dirty="0">
                <a:latin typeface="Times New Roman"/>
                <a:cs typeface="Times New Roman"/>
              </a:rPr>
              <a:t>G </a:t>
            </a:r>
            <a:r>
              <a:rPr sz="2000" spc="-5" dirty="0">
                <a:latin typeface="Times New Roman"/>
                <a:cs typeface="Times New Roman"/>
              </a:rPr>
              <a:t>&gt; 1</a:t>
            </a:r>
            <a:r>
              <a:rPr sz="2000" spc="-5" dirty="0">
                <a:latin typeface="Arial"/>
                <a:cs typeface="Arial"/>
              </a:rPr>
              <a:t>, that is, </a:t>
            </a:r>
            <a:r>
              <a:rPr sz="2000" spc="-10" dirty="0">
                <a:latin typeface="Arial"/>
                <a:cs typeface="Arial"/>
              </a:rPr>
              <a:t>stimulated emission </a:t>
            </a:r>
            <a:r>
              <a:rPr sz="2000" spc="-5" dirty="0">
                <a:latin typeface="Arial"/>
                <a:cs typeface="Arial"/>
              </a:rPr>
              <a:t>must </a:t>
            </a:r>
            <a:r>
              <a:rPr sz="2000" spc="-10" dirty="0">
                <a:latin typeface="Arial"/>
                <a:cs typeface="Arial"/>
              </a:rPr>
              <a:t>exceed  </a:t>
            </a:r>
            <a:r>
              <a:rPr sz="2000" spc="-5" dirty="0">
                <a:latin typeface="Arial"/>
                <a:cs typeface="Arial"/>
              </a:rPr>
              <a:t>absorption:</a:t>
            </a:r>
            <a:endParaRPr sz="2000">
              <a:latin typeface="Arial"/>
              <a:cs typeface="Arial"/>
            </a:endParaRPr>
          </a:p>
          <a:p>
            <a:pPr marR="758190" algn="ctr">
              <a:lnSpc>
                <a:spcPct val="100000"/>
              </a:lnSpc>
              <a:tabLst>
                <a:tab pos="808990" algn="l"/>
                <a:tab pos="1097280" algn="l"/>
              </a:tabLst>
            </a:pPr>
            <a:r>
              <a:rPr sz="2000" b="1" i="1" spc="-5" dirty="0">
                <a:solidFill>
                  <a:srgbClr val="CC0000"/>
                </a:solidFill>
                <a:latin typeface="Arial"/>
                <a:cs typeface="Arial"/>
              </a:rPr>
              <a:t>B</a:t>
            </a:r>
            <a:r>
              <a:rPr sz="2000" b="1" i="1" spc="-15" dirty="0">
                <a:solidFill>
                  <a:srgbClr val="CC0000"/>
                </a:solidFill>
                <a:latin typeface="Arial"/>
                <a:cs typeface="Arial"/>
              </a:rPr>
              <a:t> </a:t>
            </a:r>
            <a:r>
              <a:rPr sz="2000" b="1" i="1" spc="-5" dirty="0">
                <a:solidFill>
                  <a:srgbClr val="CC0000"/>
                </a:solidFill>
                <a:latin typeface="Arial"/>
                <a:cs typeface="Arial"/>
              </a:rPr>
              <a:t>N</a:t>
            </a:r>
            <a:r>
              <a:rPr sz="1950" b="1" spc="-7" baseline="-21367" dirty="0">
                <a:solidFill>
                  <a:srgbClr val="CC0000"/>
                </a:solidFill>
                <a:latin typeface="Arial"/>
                <a:cs typeface="Arial"/>
              </a:rPr>
              <a:t>2</a:t>
            </a:r>
            <a:r>
              <a:rPr sz="1950" b="1" spc="292" baseline="-21367" dirty="0">
                <a:solidFill>
                  <a:srgbClr val="CC0000"/>
                </a:solidFill>
                <a:latin typeface="Arial"/>
                <a:cs typeface="Arial"/>
              </a:rPr>
              <a:t> </a:t>
            </a:r>
            <a:r>
              <a:rPr sz="2000" b="1" i="1" spc="-5" dirty="0">
                <a:solidFill>
                  <a:srgbClr val="CC0000"/>
                </a:solidFill>
                <a:latin typeface="Arial"/>
                <a:cs typeface="Arial"/>
              </a:rPr>
              <a:t>I	&gt;	B </a:t>
            </a:r>
            <a:r>
              <a:rPr sz="2000" b="1" i="1" spc="-10" dirty="0">
                <a:solidFill>
                  <a:srgbClr val="CC0000"/>
                </a:solidFill>
                <a:latin typeface="Arial"/>
                <a:cs typeface="Arial"/>
              </a:rPr>
              <a:t>N</a:t>
            </a:r>
            <a:r>
              <a:rPr sz="1950" b="1" spc="-15" baseline="-21367" dirty="0">
                <a:solidFill>
                  <a:srgbClr val="CC0000"/>
                </a:solidFill>
                <a:latin typeface="Arial"/>
                <a:cs typeface="Arial"/>
              </a:rPr>
              <a:t>1</a:t>
            </a:r>
            <a:r>
              <a:rPr sz="1950" b="1" spc="284" baseline="-21367" dirty="0">
                <a:solidFill>
                  <a:srgbClr val="CC0000"/>
                </a:solidFill>
                <a:latin typeface="Arial"/>
                <a:cs typeface="Arial"/>
              </a:rPr>
              <a:t> </a:t>
            </a:r>
            <a:r>
              <a:rPr sz="2000" b="1" i="1" spc="-5" dirty="0">
                <a:solidFill>
                  <a:srgbClr val="CC0000"/>
                </a:solidFill>
                <a:latin typeface="Arial"/>
                <a:cs typeface="Arial"/>
              </a:rPr>
              <a:t>I</a:t>
            </a:r>
            <a:endParaRPr sz="2000">
              <a:latin typeface="Arial"/>
              <a:cs typeface="Arial"/>
            </a:endParaRPr>
          </a:p>
          <a:p>
            <a:pPr marL="38100">
              <a:lnSpc>
                <a:spcPct val="100000"/>
              </a:lnSpc>
              <a:spcBef>
                <a:spcPts val="240"/>
              </a:spcBef>
            </a:pPr>
            <a:r>
              <a:rPr sz="2000" spc="-5" dirty="0">
                <a:latin typeface="Arial"/>
                <a:cs typeface="Arial"/>
              </a:rPr>
              <a:t>Equivalently,</a:t>
            </a:r>
            <a:endParaRPr sz="2000">
              <a:latin typeface="Arial"/>
              <a:cs typeface="Arial"/>
            </a:endParaRPr>
          </a:p>
        </p:txBody>
      </p:sp>
      <p:sp>
        <p:nvSpPr>
          <p:cNvPr id="4" name="object 4"/>
          <p:cNvSpPr txBox="1"/>
          <p:nvPr/>
        </p:nvSpPr>
        <p:spPr>
          <a:xfrm>
            <a:off x="1305051" y="4038607"/>
            <a:ext cx="8147684" cy="2280285"/>
          </a:xfrm>
          <a:prstGeom prst="rect">
            <a:avLst/>
          </a:prstGeom>
        </p:spPr>
        <p:txBody>
          <a:bodyPr vert="horz" wrap="square" lIns="0" tIns="12065" rIns="0" bIns="0" rtlCol="0">
            <a:spAutoFit/>
          </a:bodyPr>
          <a:lstStyle/>
          <a:p>
            <a:pPr marL="12700" marR="5080">
              <a:lnSpc>
                <a:spcPct val="100000"/>
              </a:lnSpc>
              <a:spcBef>
                <a:spcPts val="95"/>
              </a:spcBef>
              <a:tabLst>
                <a:tab pos="672465" algn="l"/>
                <a:tab pos="1870075" algn="l"/>
                <a:tab pos="2233930" algn="l"/>
                <a:tab pos="3079115" algn="l"/>
                <a:tab pos="4556125" algn="l"/>
                <a:tab pos="5934710" algn="l"/>
                <a:tab pos="6254750" algn="l"/>
                <a:tab pos="6983730" algn="l"/>
                <a:tab pos="7515225" algn="l"/>
              </a:tabLst>
            </a:pPr>
            <a:r>
              <a:rPr sz="2000" spc="-5" dirty="0">
                <a:latin typeface="Arial"/>
                <a:cs typeface="Arial"/>
              </a:rPr>
              <a:t>This	condition	is	called	</a:t>
            </a:r>
            <a:r>
              <a:rPr sz="2000" b="1" i="1" spc="-5" dirty="0">
                <a:solidFill>
                  <a:srgbClr val="CC0000"/>
                </a:solidFill>
                <a:latin typeface="Arial"/>
                <a:cs typeface="Arial"/>
              </a:rPr>
              <a:t>population	inversio</a:t>
            </a:r>
            <a:r>
              <a:rPr sz="2000" b="1" i="1" spc="-10" dirty="0">
                <a:solidFill>
                  <a:srgbClr val="CC0000"/>
                </a:solidFill>
                <a:latin typeface="Arial"/>
                <a:cs typeface="Arial"/>
              </a:rPr>
              <a:t>n</a:t>
            </a:r>
            <a:r>
              <a:rPr sz="2000" spc="-5" dirty="0">
                <a:latin typeface="Arial"/>
                <a:cs typeface="Arial"/>
              </a:rPr>
              <a:t>.</a:t>
            </a:r>
            <a:r>
              <a:rPr sz="2000" dirty="0">
                <a:latin typeface="Arial"/>
                <a:cs typeface="Arial"/>
              </a:rPr>
              <a:t>	</a:t>
            </a:r>
            <a:r>
              <a:rPr sz="2000" spc="-10" dirty="0">
                <a:latin typeface="Arial"/>
                <a:cs typeface="Arial"/>
              </a:rPr>
              <a:t>I</a:t>
            </a:r>
            <a:r>
              <a:rPr sz="2000" spc="-5" dirty="0">
                <a:latin typeface="Arial"/>
                <a:cs typeface="Arial"/>
              </a:rPr>
              <a:t>t</a:t>
            </a:r>
            <a:r>
              <a:rPr sz="2000" dirty="0">
                <a:latin typeface="Arial"/>
                <a:cs typeface="Arial"/>
              </a:rPr>
              <a:t>	</a:t>
            </a:r>
            <a:r>
              <a:rPr sz="2000" spc="-10" dirty="0">
                <a:latin typeface="Arial"/>
                <a:cs typeface="Arial"/>
              </a:rPr>
              <a:t>doe</a:t>
            </a:r>
            <a:r>
              <a:rPr sz="2000" spc="-5" dirty="0">
                <a:latin typeface="Arial"/>
                <a:cs typeface="Arial"/>
              </a:rPr>
              <a:t>s</a:t>
            </a:r>
            <a:r>
              <a:rPr sz="2000" dirty="0">
                <a:latin typeface="Arial"/>
                <a:cs typeface="Arial"/>
              </a:rPr>
              <a:t>	</a:t>
            </a:r>
            <a:r>
              <a:rPr sz="2000" spc="-10" dirty="0">
                <a:latin typeface="Arial"/>
                <a:cs typeface="Arial"/>
              </a:rPr>
              <a:t>no</a:t>
            </a:r>
            <a:r>
              <a:rPr sz="2000" spc="-5" dirty="0">
                <a:latin typeface="Arial"/>
                <a:cs typeface="Arial"/>
              </a:rPr>
              <a:t>t</a:t>
            </a:r>
            <a:r>
              <a:rPr sz="2000" dirty="0">
                <a:latin typeface="Arial"/>
                <a:cs typeface="Arial"/>
              </a:rPr>
              <a:t>	</a:t>
            </a:r>
            <a:r>
              <a:rPr sz="2000" spc="-10" dirty="0">
                <a:latin typeface="Arial"/>
                <a:cs typeface="Arial"/>
              </a:rPr>
              <a:t>occur  </a:t>
            </a:r>
            <a:r>
              <a:rPr sz="2000" spc="-5" dirty="0">
                <a:latin typeface="Arial"/>
                <a:cs typeface="Arial"/>
              </a:rPr>
              <a:t>naturally. It is inherently a non-equilibrium</a:t>
            </a:r>
            <a:r>
              <a:rPr sz="2000" spc="35" dirty="0">
                <a:latin typeface="Arial"/>
                <a:cs typeface="Arial"/>
              </a:rPr>
              <a:t> </a:t>
            </a:r>
            <a:r>
              <a:rPr sz="2000" spc="-5" dirty="0">
                <a:latin typeface="Arial"/>
                <a:cs typeface="Arial"/>
              </a:rPr>
              <a:t>state.</a:t>
            </a:r>
            <a:endParaRPr sz="2000">
              <a:latin typeface="Arial"/>
              <a:cs typeface="Arial"/>
            </a:endParaRPr>
          </a:p>
          <a:p>
            <a:pPr>
              <a:lnSpc>
                <a:spcPct val="100000"/>
              </a:lnSpc>
              <a:spcBef>
                <a:spcPts val="5"/>
              </a:spcBef>
            </a:pPr>
            <a:endParaRPr sz="2500">
              <a:latin typeface="Arial"/>
              <a:cs typeface="Arial"/>
            </a:endParaRPr>
          </a:p>
          <a:p>
            <a:pPr marL="12700" marR="6985">
              <a:lnSpc>
                <a:spcPct val="100000"/>
              </a:lnSpc>
            </a:pPr>
            <a:r>
              <a:rPr sz="2000" spc="-5" dirty="0">
                <a:latin typeface="Arial"/>
                <a:cs typeface="Arial"/>
              </a:rPr>
              <a:t>In </a:t>
            </a:r>
            <a:r>
              <a:rPr sz="2000" spc="-10" dirty="0">
                <a:latin typeface="Arial"/>
                <a:cs typeface="Arial"/>
              </a:rPr>
              <a:t>order </a:t>
            </a:r>
            <a:r>
              <a:rPr sz="2000" spc="-5" dirty="0">
                <a:latin typeface="Arial"/>
                <a:cs typeface="Arial"/>
              </a:rPr>
              <a:t>to </a:t>
            </a:r>
            <a:r>
              <a:rPr sz="2000" spc="-10" dirty="0">
                <a:latin typeface="Arial"/>
                <a:cs typeface="Arial"/>
              </a:rPr>
              <a:t>achieve inversion, </a:t>
            </a:r>
            <a:r>
              <a:rPr sz="2000" spc="-5" dirty="0">
                <a:latin typeface="Arial"/>
                <a:cs typeface="Arial"/>
              </a:rPr>
              <a:t>we must </a:t>
            </a:r>
            <a:r>
              <a:rPr sz="2000" spc="-10" dirty="0">
                <a:latin typeface="Arial"/>
                <a:cs typeface="Arial"/>
              </a:rPr>
              <a:t>pump </a:t>
            </a:r>
            <a:r>
              <a:rPr sz="2000" spc="-5" dirty="0">
                <a:latin typeface="Arial"/>
                <a:cs typeface="Arial"/>
              </a:rPr>
              <a:t>the </a:t>
            </a:r>
            <a:r>
              <a:rPr sz="2000" spc="-10" dirty="0">
                <a:latin typeface="Arial"/>
                <a:cs typeface="Arial"/>
              </a:rPr>
              <a:t>laser medium </a:t>
            </a:r>
            <a:r>
              <a:rPr sz="2000" spc="-5" dirty="0">
                <a:latin typeface="Arial"/>
                <a:cs typeface="Arial"/>
              </a:rPr>
              <a:t>in </a:t>
            </a:r>
            <a:r>
              <a:rPr sz="2000" spc="-10" dirty="0">
                <a:latin typeface="Arial"/>
                <a:cs typeface="Arial"/>
              </a:rPr>
              <a:t>some  </a:t>
            </a:r>
            <a:r>
              <a:rPr sz="2000" spc="-5" dirty="0">
                <a:latin typeface="Arial"/>
                <a:cs typeface="Arial"/>
              </a:rPr>
              <a:t>way and choose our medium</a:t>
            </a:r>
            <a:r>
              <a:rPr sz="2000" spc="20" dirty="0">
                <a:latin typeface="Arial"/>
                <a:cs typeface="Arial"/>
              </a:rPr>
              <a:t> </a:t>
            </a:r>
            <a:r>
              <a:rPr sz="2000" spc="-5" dirty="0">
                <a:latin typeface="Arial"/>
                <a:cs typeface="Arial"/>
              </a:rPr>
              <a:t>correctly.</a:t>
            </a:r>
            <a:endParaRPr sz="2000">
              <a:latin typeface="Arial"/>
              <a:cs typeface="Arial"/>
            </a:endParaRPr>
          </a:p>
          <a:p>
            <a:pPr>
              <a:lnSpc>
                <a:spcPct val="100000"/>
              </a:lnSpc>
            </a:pPr>
            <a:endParaRPr sz="2500">
              <a:latin typeface="Arial"/>
              <a:cs typeface="Arial"/>
            </a:endParaRPr>
          </a:p>
          <a:p>
            <a:pPr marL="12700">
              <a:lnSpc>
                <a:spcPct val="100000"/>
              </a:lnSpc>
            </a:pPr>
            <a:r>
              <a:rPr sz="2000" spc="-5" dirty="0">
                <a:latin typeface="Arial"/>
                <a:cs typeface="Arial"/>
              </a:rPr>
              <a:t>Population inversion is the </a:t>
            </a:r>
            <a:r>
              <a:rPr sz="2000" dirty="0">
                <a:latin typeface="Arial"/>
                <a:cs typeface="Arial"/>
              </a:rPr>
              <a:t>necessary </a:t>
            </a:r>
            <a:r>
              <a:rPr sz="2000" spc="-5" dirty="0">
                <a:latin typeface="Arial"/>
                <a:cs typeface="Arial"/>
              </a:rPr>
              <a:t>condition for laser</a:t>
            </a:r>
            <a:r>
              <a:rPr sz="2000" spc="20" dirty="0">
                <a:latin typeface="Arial"/>
                <a:cs typeface="Arial"/>
              </a:rPr>
              <a:t> </a:t>
            </a:r>
            <a:r>
              <a:rPr sz="2000" spc="-5" dirty="0">
                <a:latin typeface="Arial"/>
                <a:cs typeface="Arial"/>
              </a:rPr>
              <a:t>action.</a:t>
            </a:r>
            <a:endParaRPr sz="2000">
              <a:latin typeface="Arial"/>
              <a:cs typeface="Arial"/>
            </a:endParaRPr>
          </a:p>
        </p:txBody>
      </p:sp>
      <p:sp>
        <p:nvSpPr>
          <p:cNvPr id="5" name="object 5"/>
          <p:cNvSpPr txBox="1"/>
          <p:nvPr/>
        </p:nvSpPr>
        <p:spPr>
          <a:xfrm>
            <a:off x="4425950" y="3175012"/>
            <a:ext cx="1423035" cy="478155"/>
          </a:xfrm>
          <a:prstGeom prst="rect">
            <a:avLst/>
          </a:prstGeom>
          <a:ln w="57150">
            <a:solidFill>
              <a:srgbClr val="34CC34"/>
            </a:solidFill>
          </a:ln>
        </p:spPr>
        <p:txBody>
          <a:bodyPr vert="horz" wrap="square" lIns="0" tIns="34925" rIns="0" bIns="0" rtlCol="0">
            <a:spAutoFit/>
          </a:bodyPr>
          <a:lstStyle/>
          <a:p>
            <a:pPr marL="120014">
              <a:lnSpc>
                <a:spcPct val="100000"/>
              </a:lnSpc>
              <a:spcBef>
                <a:spcPts val="275"/>
              </a:spcBef>
              <a:tabLst>
                <a:tab pos="622300" algn="l"/>
                <a:tab pos="968375" algn="l"/>
              </a:tabLst>
            </a:pPr>
            <a:r>
              <a:rPr sz="2400" i="1" dirty="0">
                <a:solidFill>
                  <a:srgbClr val="9A00CC"/>
                </a:solidFill>
                <a:latin typeface="Arial"/>
                <a:cs typeface="Arial"/>
              </a:rPr>
              <a:t>N</a:t>
            </a:r>
            <a:r>
              <a:rPr sz="2400" baseline="-20833" dirty="0">
                <a:solidFill>
                  <a:srgbClr val="9A00CC"/>
                </a:solidFill>
                <a:latin typeface="Arial"/>
                <a:cs typeface="Arial"/>
              </a:rPr>
              <a:t>2	</a:t>
            </a:r>
            <a:r>
              <a:rPr sz="2400" i="1" dirty="0">
                <a:latin typeface="Arial"/>
                <a:cs typeface="Arial"/>
              </a:rPr>
              <a:t>&gt;	</a:t>
            </a:r>
            <a:r>
              <a:rPr sz="2400" i="1" dirty="0">
                <a:solidFill>
                  <a:srgbClr val="0065CC"/>
                </a:solidFill>
                <a:latin typeface="Arial"/>
                <a:cs typeface="Arial"/>
              </a:rPr>
              <a:t>N</a:t>
            </a:r>
            <a:r>
              <a:rPr sz="2400" baseline="-20833" dirty="0">
                <a:solidFill>
                  <a:srgbClr val="0065CC"/>
                </a:solidFill>
                <a:latin typeface="Arial"/>
                <a:cs typeface="Arial"/>
              </a:rPr>
              <a:t>1</a:t>
            </a:r>
            <a:endParaRPr sz="2400" baseline="-20833">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28852" y="801631"/>
            <a:ext cx="7851140" cy="574040"/>
          </a:xfrm>
          <a:prstGeom prst="rect">
            <a:avLst/>
          </a:prstGeom>
        </p:spPr>
        <p:txBody>
          <a:bodyPr vert="horz" wrap="square" lIns="0" tIns="12700" rIns="0" bIns="0" rtlCol="0">
            <a:spAutoFit/>
          </a:bodyPr>
          <a:lstStyle/>
          <a:p>
            <a:pPr marL="12700">
              <a:lnSpc>
                <a:spcPct val="100000"/>
              </a:lnSpc>
              <a:spcBef>
                <a:spcPts val="100"/>
              </a:spcBef>
            </a:pPr>
            <a:r>
              <a:rPr dirty="0"/>
              <a:t>Two-, Three-, </a:t>
            </a:r>
            <a:r>
              <a:rPr spc="-5" dirty="0"/>
              <a:t>and Four-Level</a:t>
            </a:r>
            <a:r>
              <a:rPr spc="-35" dirty="0"/>
              <a:t> </a:t>
            </a:r>
            <a:r>
              <a:rPr dirty="0"/>
              <a:t>Systems</a:t>
            </a:r>
          </a:p>
        </p:txBody>
      </p:sp>
      <p:sp>
        <p:nvSpPr>
          <p:cNvPr id="3" name="object 3"/>
          <p:cNvSpPr txBox="1"/>
          <p:nvPr/>
        </p:nvSpPr>
        <p:spPr>
          <a:xfrm>
            <a:off x="2017522" y="1906531"/>
            <a:ext cx="1113790" cy="635000"/>
          </a:xfrm>
          <a:prstGeom prst="rect">
            <a:avLst/>
          </a:prstGeom>
        </p:spPr>
        <p:txBody>
          <a:bodyPr vert="horz" wrap="square" lIns="0" tIns="12065" rIns="0" bIns="0" rtlCol="0">
            <a:spAutoFit/>
          </a:bodyPr>
          <a:lstStyle/>
          <a:p>
            <a:pPr marL="154940" marR="5080" indent="-142875">
              <a:lnSpc>
                <a:spcPct val="100000"/>
              </a:lnSpc>
              <a:spcBef>
                <a:spcPts val="95"/>
              </a:spcBef>
            </a:pPr>
            <a:r>
              <a:rPr sz="2000" spc="-5" dirty="0">
                <a:latin typeface="Arial"/>
                <a:cs typeface="Arial"/>
              </a:rPr>
              <a:t>Two-level  system</a:t>
            </a:r>
            <a:endParaRPr sz="2000">
              <a:latin typeface="Arial"/>
              <a:cs typeface="Arial"/>
            </a:endParaRPr>
          </a:p>
        </p:txBody>
      </p:sp>
      <p:sp>
        <p:nvSpPr>
          <p:cNvPr id="4" name="object 4"/>
          <p:cNvSpPr/>
          <p:nvPr/>
        </p:nvSpPr>
        <p:spPr>
          <a:xfrm>
            <a:off x="1928876" y="4546612"/>
            <a:ext cx="1292860" cy="0"/>
          </a:xfrm>
          <a:custGeom>
            <a:avLst/>
            <a:gdLst/>
            <a:ahLst/>
            <a:cxnLst/>
            <a:rect l="l" t="t" r="r" b="b"/>
            <a:pathLst>
              <a:path w="1292860">
                <a:moveTo>
                  <a:pt x="0" y="0"/>
                </a:moveTo>
                <a:lnTo>
                  <a:pt x="1292352" y="0"/>
                </a:lnTo>
              </a:path>
            </a:pathLst>
          </a:custGeom>
          <a:ln w="57150">
            <a:solidFill>
              <a:srgbClr val="010101"/>
            </a:solidFill>
          </a:ln>
        </p:spPr>
        <p:txBody>
          <a:bodyPr wrap="square" lIns="0" tIns="0" rIns="0" bIns="0" rtlCol="0"/>
          <a:lstStyle/>
          <a:p>
            <a:endParaRPr/>
          </a:p>
        </p:txBody>
      </p:sp>
      <p:sp>
        <p:nvSpPr>
          <p:cNvPr id="5" name="object 5"/>
          <p:cNvSpPr/>
          <p:nvPr/>
        </p:nvSpPr>
        <p:spPr>
          <a:xfrm>
            <a:off x="1928876" y="2890786"/>
            <a:ext cx="1292860" cy="0"/>
          </a:xfrm>
          <a:custGeom>
            <a:avLst/>
            <a:gdLst/>
            <a:ahLst/>
            <a:cxnLst/>
            <a:rect l="l" t="t" r="r" b="b"/>
            <a:pathLst>
              <a:path w="1292860">
                <a:moveTo>
                  <a:pt x="0" y="0"/>
                </a:moveTo>
                <a:lnTo>
                  <a:pt x="1292352" y="0"/>
                </a:lnTo>
              </a:path>
            </a:pathLst>
          </a:custGeom>
          <a:ln w="57150">
            <a:solidFill>
              <a:srgbClr val="010101"/>
            </a:solidFill>
          </a:ln>
        </p:spPr>
        <p:txBody>
          <a:bodyPr wrap="square" lIns="0" tIns="0" rIns="0" bIns="0" rtlCol="0"/>
          <a:lstStyle/>
          <a:p>
            <a:endParaRPr/>
          </a:p>
        </p:txBody>
      </p:sp>
      <p:sp>
        <p:nvSpPr>
          <p:cNvPr id="6" name="object 6"/>
          <p:cNvSpPr/>
          <p:nvPr/>
        </p:nvSpPr>
        <p:spPr>
          <a:xfrm>
            <a:off x="2191004" y="2946412"/>
            <a:ext cx="228600" cy="1567180"/>
          </a:xfrm>
          <a:custGeom>
            <a:avLst/>
            <a:gdLst/>
            <a:ahLst/>
            <a:cxnLst/>
            <a:rect l="l" t="t" r="r" b="b"/>
            <a:pathLst>
              <a:path w="228600" h="1567179">
                <a:moveTo>
                  <a:pt x="228600" y="228600"/>
                </a:moveTo>
                <a:lnTo>
                  <a:pt x="114299" y="0"/>
                </a:lnTo>
                <a:lnTo>
                  <a:pt x="0" y="228600"/>
                </a:lnTo>
                <a:lnTo>
                  <a:pt x="76200" y="228600"/>
                </a:lnTo>
                <a:lnTo>
                  <a:pt x="76200" y="190500"/>
                </a:lnTo>
                <a:lnTo>
                  <a:pt x="152400" y="190500"/>
                </a:lnTo>
                <a:lnTo>
                  <a:pt x="152400" y="228600"/>
                </a:lnTo>
                <a:lnTo>
                  <a:pt x="228600" y="228600"/>
                </a:lnTo>
                <a:close/>
              </a:path>
              <a:path w="228600" h="1567179">
                <a:moveTo>
                  <a:pt x="152400" y="228600"/>
                </a:moveTo>
                <a:lnTo>
                  <a:pt x="152400" y="190500"/>
                </a:lnTo>
                <a:lnTo>
                  <a:pt x="76200" y="190500"/>
                </a:lnTo>
                <a:lnTo>
                  <a:pt x="76200" y="228600"/>
                </a:lnTo>
                <a:lnTo>
                  <a:pt x="152400" y="228600"/>
                </a:lnTo>
                <a:close/>
              </a:path>
              <a:path w="228600" h="1567179">
                <a:moveTo>
                  <a:pt x="152400" y="1566672"/>
                </a:moveTo>
                <a:lnTo>
                  <a:pt x="152400" y="228600"/>
                </a:lnTo>
                <a:lnTo>
                  <a:pt x="76200" y="228600"/>
                </a:lnTo>
                <a:lnTo>
                  <a:pt x="76200" y="1566672"/>
                </a:lnTo>
                <a:lnTo>
                  <a:pt x="152400" y="1566672"/>
                </a:lnTo>
                <a:close/>
              </a:path>
            </a:pathLst>
          </a:custGeom>
          <a:solidFill>
            <a:srgbClr val="34CC34"/>
          </a:solidFill>
        </p:spPr>
        <p:txBody>
          <a:bodyPr wrap="square" lIns="0" tIns="0" rIns="0" bIns="0" rtlCol="0"/>
          <a:lstStyle/>
          <a:p>
            <a:endParaRPr/>
          </a:p>
        </p:txBody>
      </p:sp>
      <p:sp>
        <p:nvSpPr>
          <p:cNvPr id="7" name="object 7"/>
          <p:cNvSpPr/>
          <p:nvPr/>
        </p:nvSpPr>
        <p:spPr>
          <a:xfrm>
            <a:off x="2728976" y="2946412"/>
            <a:ext cx="228600" cy="1567180"/>
          </a:xfrm>
          <a:custGeom>
            <a:avLst/>
            <a:gdLst/>
            <a:ahLst/>
            <a:cxnLst/>
            <a:rect l="l" t="t" r="r" b="b"/>
            <a:pathLst>
              <a:path w="228600" h="1567179">
                <a:moveTo>
                  <a:pt x="228600" y="1338072"/>
                </a:moveTo>
                <a:lnTo>
                  <a:pt x="0" y="1338072"/>
                </a:lnTo>
                <a:lnTo>
                  <a:pt x="76200" y="1490472"/>
                </a:lnTo>
                <a:lnTo>
                  <a:pt x="76200" y="1376172"/>
                </a:lnTo>
                <a:lnTo>
                  <a:pt x="152400" y="1376172"/>
                </a:lnTo>
                <a:lnTo>
                  <a:pt x="152400" y="1490472"/>
                </a:lnTo>
                <a:lnTo>
                  <a:pt x="228600" y="1338072"/>
                </a:lnTo>
                <a:close/>
              </a:path>
              <a:path w="228600" h="1567179">
                <a:moveTo>
                  <a:pt x="152400" y="1338072"/>
                </a:moveTo>
                <a:lnTo>
                  <a:pt x="152399" y="0"/>
                </a:lnTo>
                <a:lnTo>
                  <a:pt x="76199" y="0"/>
                </a:lnTo>
                <a:lnTo>
                  <a:pt x="76200" y="1338072"/>
                </a:lnTo>
                <a:lnTo>
                  <a:pt x="152400" y="1338072"/>
                </a:lnTo>
                <a:close/>
              </a:path>
              <a:path w="228600" h="1567179">
                <a:moveTo>
                  <a:pt x="152400" y="1490472"/>
                </a:moveTo>
                <a:lnTo>
                  <a:pt x="152400" y="1376172"/>
                </a:lnTo>
                <a:lnTo>
                  <a:pt x="76200" y="1376172"/>
                </a:lnTo>
                <a:lnTo>
                  <a:pt x="76200" y="1490472"/>
                </a:lnTo>
                <a:lnTo>
                  <a:pt x="114300" y="1566672"/>
                </a:lnTo>
                <a:lnTo>
                  <a:pt x="152400" y="1490472"/>
                </a:lnTo>
                <a:close/>
              </a:path>
            </a:pathLst>
          </a:custGeom>
          <a:solidFill>
            <a:srgbClr val="34CC34"/>
          </a:solidFill>
        </p:spPr>
        <p:txBody>
          <a:bodyPr wrap="square" lIns="0" tIns="0" rIns="0" bIns="0" rtlCol="0"/>
          <a:lstStyle/>
          <a:p>
            <a:endParaRPr/>
          </a:p>
        </p:txBody>
      </p:sp>
      <p:sp>
        <p:nvSpPr>
          <p:cNvPr id="8" name="object 8"/>
          <p:cNvSpPr txBox="1"/>
          <p:nvPr/>
        </p:nvSpPr>
        <p:spPr>
          <a:xfrm>
            <a:off x="3041650" y="3430531"/>
            <a:ext cx="1141730" cy="635000"/>
          </a:xfrm>
          <a:prstGeom prst="rect">
            <a:avLst/>
          </a:prstGeom>
        </p:spPr>
        <p:txBody>
          <a:bodyPr vert="horz" wrap="square" lIns="0" tIns="12065" rIns="0" bIns="0" rtlCol="0">
            <a:spAutoFit/>
          </a:bodyPr>
          <a:lstStyle/>
          <a:p>
            <a:pPr marL="12700" marR="5080">
              <a:lnSpc>
                <a:spcPct val="100000"/>
              </a:lnSpc>
              <a:spcBef>
                <a:spcPts val="95"/>
              </a:spcBef>
            </a:pPr>
            <a:r>
              <a:rPr sz="2000" spc="-5" dirty="0">
                <a:latin typeface="Arial"/>
                <a:cs typeface="Arial"/>
              </a:rPr>
              <a:t>Laser  Transition</a:t>
            </a:r>
            <a:endParaRPr sz="2000">
              <a:latin typeface="Arial"/>
              <a:cs typeface="Arial"/>
            </a:endParaRPr>
          </a:p>
        </p:txBody>
      </p:sp>
      <p:sp>
        <p:nvSpPr>
          <p:cNvPr id="9" name="object 9"/>
          <p:cNvSpPr txBox="1"/>
          <p:nvPr/>
        </p:nvSpPr>
        <p:spPr>
          <a:xfrm>
            <a:off x="1076463" y="3506731"/>
            <a:ext cx="1141730" cy="635000"/>
          </a:xfrm>
          <a:prstGeom prst="rect">
            <a:avLst/>
          </a:prstGeom>
        </p:spPr>
        <p:txBody>
          <a:bodyPr vert="horz" wrap="square" lIns="0" tIns="12065" rIns="0" bIns="0" rtlCol="0">
            <a:spAutoFit/>
          </a:bodyPr>
          <a:lstStyle/>
          <a:p>
            <a:pPr marL="12700" marR="5080">
              <a:lnSpc>
                <a:spcPct val="100000"/>
              </a:lnSpc>
              <a:spcBef>
                <a:spcPts val="95"/>
              </a:spcBef>
            </a:pPr>
            <a:r>
              <a:rPr sz="2000" spc="-5" dirty="0">
                <a:latin typeface="Arial"/>
                <a:cs typeface="Arial"/>
              </a:rPr>
              <a:t>Pump  Transition</a:t>
            </a:r>
            <a:endParaRPr sz="2000">
              <a:latin typeface="Arial"/>
              <a:cs typeface="Arial"/>
            </a:endParaRPr>
          </a:p>
        </p:txBody>
      </p:sp>
      <p:sp>
        <p:nvSpPr>
          <p:cNvPr id="10" name="object 10"/>
          <p:cNvSpPr txBox="1"/>
          <p:nvPr/>
        </p:nvSpPr>
        <p:spPr>
          <a:xfrm>
            <a:off x="1580910" y="5030730"/>
            <a:ext cx="2086610" cy="939800"/>
          </a:xfrm>
          <a:prstGeom prst="rect">
            <a:avLst/>
          </a:prstGeom>
        </p:spPr>
        <p:txBody>
          <a:bodyPr vert="horz" wrap="square" lIns="0" tIns="12065" rIns="0" bIns="0" rtlCol="0">
            <a:spAutoFit/>
          </a:bodyPr>
          <a:lstStyle/>
          <a:p>
            <a:pPr marL="12700" marR="5080" indent="635" algn="ctr">
              <a:lnSpc>
                <a:spcPct val="100000"/>
              </a:lnSpc>
              <a:spcBef>
                <a:spcPts val="95"/>
              </a:spcBef>
            </a:pPr>
            <a:r>
              <a:rPr sz="2000" spc="-5" dirty="0">
                <a:latin typeface="Arial"/>
                <a:cs typeface="Arial"/>
              </a:rPr>
              <a:t>At best, you </a:t>
            </a:r>
            <a:r>
              <a:rPr sz="2000" spc="-10" dirty="0">
                <a:latin typeface="Arial"/>
                <a:cs typeface="Arial"/>
              </a:rPr>
              <a:t>get  </a:t>
            </a:r>
            <a:r>
              <a:rPr sz="2000" spc="-5" dirty="0">
                <a:latin typeface="Arial"/>
                <a:cs typeface="Arial"/>
              </a:rPr>
              <a:t>equal</a:t>
            </a:r>
            <a:r>
              <a:rPr sz="2000" spc="-40" dirty="0">
                <a:latin typeface="Arial"/>
                <a:cs typeface="Arial"/>
              </a:rPr>
              <a:t> </a:t>
            </a:r>
            <a:r>
              <a:rPr sz="2000" spc="-5" dirty="0">
                <a:latin typeface="Arial"/>
                <a:cs typeface="Arial"/>
              </a:rPr>
              <a:t>populations.</a:t>
            </a:r>
            <a:endParaRPr sz="2000">
              <a:latin typeface="Arial"/>
              <a:cs typeface="Arial"/>
            </a:endParaRPr>
          </a:p>
          <a:p>
            <a:pPr marL="635" algn="ctr">
              <a:lnSpc>
                <a:spcPct val="100000"/>
              </a:lnSpc>
            </a:pPr>
            <a:r>
              <a:rPr sz="2000" spc="-5" dirty="0">
                <a:latin typeface="Arial"/>
                <a:cs typeface="Arial"/>
              </a:rPr>
              <a:t>No</a:t>
            </a:r>
            <a:r>
              <a:rPr sz="2000" spc="-10" dirty="0">
                <a:latin typeface="Arial"/>
                <a:cs typeface="Arial"/>
              </a:rPr>
              <a:t> </a:t>
            </a:r>
            <a:r>
              <a:rPr sz="2000" spc="-5" dirty="0">
                <a:latin typeface="Arial"/>
                <a:cs typeface="Arial"/>
              </a:rPr>
              <a:t>lasing.</a:t>
            </a:r>
            <a:endParaRPr sz="2000">
              <a:latin typeface="Arial"/>
              <a:cs typeface="Arial"/>
            </a:endParaRPr>
          </a:p>
        </p:txBody>
      </p:sp>
      <p:sp>
        <p:nvSpPr>
          <p:cNvPr id="11" name="object 11"/>
          <p:cNvSpPr txBox="1"/>
          <p:nvPr/>
        </p:nvSpPr>
        <p:spPr>
          <a:xfrm>
            <a:off x="4628139" y="1906534"/>
            <a:ext cx="1296670" cy="635000"/>
          </a:xfrm>
          <a:prstGeom prst="rect">
            <a:avLst/>
          </a:prstGeom>
        </p:spPr>
        <p:txBody>
          <a:bodyPr vert="horz" wrap="square" lIns="0" tIns="12065" rIns="0" bIns="0" rtlCol="0">
            <a:spAutoFit/>
          </a:bodyPr>
          <a:lstStyle/>
          <a:p>
            <a:pPr marL="246379" marR="5080" indent="-234315">
              <a:lnSpc>
                <a:spcPct val="100000"/>
              </a:lnSpc>
              <a:spcBef>
                <a:spcPts val="95"/>
              </a:spcBef>
            </a:pPr>
            <a:r>
              <a:rPr sz="2000" spc="-5" dirty="0">
                <a:latin typeface="Arial"/>
                <a:cs typeface="Arial"/>
              </a:rPr>
              <a:t>Three-level  system</a:t>
            </a:r>
            <a:endParaRPr sz="2000">
              <a:latin typeface="Arial"/>
              <a:cs typeface="Arial"/>
            </a:endParaRPr>
          </a:p>
        </p:txBody>
      </p:sp>
      <p:sp>
        <p:nvSpPr>
          <p:cNvPr id="12" name="object 12"/>
          <p:cNvSpPr txBox="1"/>
          <p:nvPr/>
        </p:nvSpPr>
        <p:spPr>
          <a:xfrm>
            <a:off x="4545088" y="5335530"/>
            <a:ext cx="1828164" cy="635000"/>
          </a:xfrm>
          <a:prstGeom prst="rect">
            <a:avLst/>
          </a:prstGeom>
        </p:spPr>
        <p:txBody>
          <a:bodyPr vert="horz" wrap="square" lIns="0" tIns="12065" rIns="0" bIns="0" rtlCol="0">
            <a:spAutoFit/>
          </a:bodyPr>
          <a:lstStyle/>
          <a:p>
            <a:pPr marL="94615" marR="5080" indent="-82550">
              <a:lnSpc>
                <a:spcPct val="100000"/>
              </a:lnSpc>
              <a:spcBef>
                <a:spcPts val="95"/>
              </a:spcBef>
            </a:pPr>
            <a:r>
              <a:rPr sz="2000" spc="-5" dirty="0">
                <a:latin typeface="Arial"/>
                <a:cs typeface="Arial"/>
              </a:rPr>
              <a:t>If you hit it</a:t>
            </a:r>
            <a:r>
              <a:rPr sz="2000" spc="-75" dirty="0">
                <a:latin typeface="Arial"/>
                <a:cs typeface="Arial"/>
              </a:rPr>
              <a:t> </a:t>
            </a:r>
            <a:r>
              <a:rPr sz="2000" spc="-10" dirty="0">
                <a:latin typeface="Arial"/>
                <a:cs typeface="Arial"/>
              </a:rPr>
              <a:t>hard,  </a:t>
            </a:r>
            <a:r>
              <a:rPr sz="2000" spc="-5" dirty="0">
                <a:latin typeface="Arial"/>
                <a:cs typeface="Arial"/>
              </a:rPr>
              <a:t>you get</a:t>
            </a:r>
            <a:r>
              <a:rPr sz="2000" spc="-30" dirty="0">
                <a:latin typeface="Arial"/>
                <a:cs typeface="Arial"/>
              </a:rPr>
              <a:t> </a:t>
            </a:r>
            <a:r>
              <a:rPr sz="2000" spc="-5" dirty="0">
                <a:latin typeface="Arial"/>
                <a:cs typeface="Arial"/>
              </a:rPr>
              <a:t>lasing.</a:t>
            </a:r>
            <a:endParaRPr sz="2000">
              <a:latin typeface="Arial"/>
              <a:cs typeface="Arial"/>
            </a:endParaRPr>
          </a:p>
        </p:txBody>
      </p:sp>
      <p:sp>
        <p:nvSpPr>
          <p:cNvPr id="13" name="object 13"/>
          <p:cNvSpPr/>
          <p:nvPr/>
        </p:nvSpPr>
        <p:spPr>
          <a:xfrm>
            <a:off x="4676647" y="4910086"/>
            <a:ext cx="1292860" cy="0"/>
          </a:xfrm>
          <a:custGeom>
            <a:avLst/>
            <a:gdLst/>
            <a:ahLst/>
            <a:cxnLst/>
            <a:rect l="l" t="t" r="r" b="b"/>
            <a:pathLst>
              <a:path w="1292860">
                <a:moveTo>
                  <a:pt x="0" y="0"/>
                </a:moveTo>
                <a:lnTo>
                  <a:pt x="1292352" y="0"/>
                </a:lnTo>
              </a:path>
            </a:pathLst>
          </a:custGeom>
          <a:ln w="57150">
            <a:solidFill>
              <a:srgbClr val="010101"/>
            </a:solidFill>
          </a:ln>
        </p:spPr>
        <p:txBody>
          <a:bodyPr wrap="square" lIns="0" tIns="0" rIns="0" bIns="0" rtlCol="0"/>
          <a:lstStyle/>
          <a:p>
            <a:endParaRPr/>
          </a:p>
        </p:txBody>
      </p:sp>
      <p:sp>
        <p:nvSpPr>
          <p:cNvPr id="14" name="object 14"/>
          <p:cNvSpPr/>
          <p:nvPr/>
        </p:nvSpPr>
        <p:spPr>
          <a:xfrm>
            <a:off x="4676647" y="2870212"/>
            <a:ext cx="1292860" cy="0"/>
          </a:xfrm>
          <a:custGeom>
            <a:avLst/>
            <a:gdLst/>
            <a:ahLst/>
            <a:cxnLst/>
            <a:rect l="l" t="t" r="r" b="b"/>
            <a:pathLst>
              <a:path w="1292860">
                <a:moveTo>
                  <a:pt x="0" y="0"/>
                </a:moveTo>
                <a:lnTo>
                  <a:pt x="1292352" y="0"/>
                </a:lnTo>
              </a:path>
            </a:pathLst>
          </a:custGeom>
          <a:ln w="57150">
            <a:solidFill>
              <a:srgbClr val="010101"/>
            </a:solidFill>
          </a:ln>
        </p:spPr>
        <p:txBody>
          <a:bodyPr wrap="square" lIns="0" tIns="0" rIns="0" bIns="0" rtlCol="0"/>
          <a:lstStyle/>
          <a:p>
            <a:endParaRPr/>
          </a:p>
        </p:txBody>
      </p:sp>
      <p:sp>
        <p:nvSpPr>
          <p:cNvPr id="15" name="object 15"/>
          <p:cNvSpPr/>
          <p:nvPr/>
        </p:nvSpPr>
        <p:spPr>
          <a:xfrm>
            <a:off x="4676647" y="3312934"/>
            <a:ext cx="1292860" cy="0"/>
          </a:xfrm>
          <a:custGeom>
            <a:avLst/>
            <a:gdLst/>
            <a:ahLst/>
            <a:cxnLst/>
            <a:rect l="l" t="t" r="r" b="b"/>
            <a:pathLst>
              <a:path w="1292860">
                <a:moveTo>
                  <a:pt x="0" y="0"/>
                </a:moveTo>
                <a:lnTo>
                  <a:pt x="1292352" y="0"/>
                </a:lnTo>
              </a:path>
            </a:pathLst>
          </a:custGeom>
          <a:ln w="57150">
            <a:solidFill>
              <a:srgbClr val="010101"/>
            </a:solidFill>
          </a:ln>
        </p:spPr>
        <p:txBody>
          <a:bodyPr wrap="square" lIns="0" tIns="0" rIns="0" bIns="0" rtlCol="0"/>
          <a:lstStyle/>
          <a:p>
            <a:endParaRPr/>
          </a:p>
        </p:txBody>
      </p:sp>
      <p:sp>
        <p:nvSpPr>
          <p:cNvPr id="16" name="object 16"/>
          <p:cNvSpPr/>
          <p:nvPr/>
        </p:nvSpPr>
        <p:spPr>
          <a:xfrm>
            <a:off x="4962397" y="2892310"/>
            <a:ext cx="228600" cy="2002155"/>
          </a:xfrm>
          <a:custGeom>
            <a:avLst/>
            <a:gdLst/>
            <a:ahLst/>
            <a:cxnLst/>
            <a:rect l="l" t="t" r="r" b="b"/>
            <a:pathLst>
              <a:path w="228600" h="2002154">
                <a:moveTo>
                  <a:pt x="228600" y="228600"/>
                </a:moveTo>
                <a:lnTo>
                  <a:pt x="114300" y="0"/>
                </a:lnTo>
                <a:lnTo>
                  <a:pt x="0" y="228600"/>
                </a:lnTo>
                <a:lnTo>
                  <a:pt x="76200" y="228600"/>
                </a:lnTo>
                <a:lnTo>
                  <a:pt x="76200" y="190499"/>
                </a:lnTo>
                <a:lnTo>
                  <a:pt x="152400" y="190499"/>
                </a:lnTo>
                <a:lnTo>
                  <a:pt x="152400" y="228600"/>
                </a:lnTo>
                <a:lnTo>
                  <a:pt x="228600" y="228600"/>
                </a:lnTo>
                <a:close/>
              </a:path>
              <a:path w="228600" h="2002154">
                <a:moveTo>
                  <a:pt x="152400" y="228600"/>
                </a:moveTo>
                <a:lnTo>
                  <a:pt x="152400" y="190499"/>
                </a:lnTo>
                <a:lnTo>
                  <a:pt x="76200" y="190499"/>
                </a:lnTo>
                <a:lnTo>
                  <a:pt x="76200" y="228600"/>
                </a:lnTo>
                <a:lnTo>
                  <a:pt x="152400" y="228600"/>
                </a:lnTo>
                <a:close/>
              </a:path>
              <a:path w="228600" h="2002154">
                <a:moveTo>
                  <a:pt x="152400" y="2001774"/>
                </a:moveTo>
                <a:lnTo>
                  <a:pt x="152400" y="228600"/>
                </a:lnTo>
                <a:lnTo>
                  <a:pt x="76200" y="228600"/>
                </a:lnTo>
                <a:lnTo>
                  <a:pt x="76200" y="2001774"/>
                </a:lnTo>
                <a:lnTo>
                  <a:pt x="152400" y="2001774"/>
                </a:lnTo>
                <a:close/>
              </a:path>
            </a:pathLst>
          </a:custGeom>
          <a:solidFill>
            <a:srgbClr val="01FFFF"/>
          </a:solidFill>
        </p:spPr>
        <p:txBody>
          <a:bodyPr wrap="square" lIns="0" tIns="0" rIns="0" bIns="0" rtlCol="0"/>
          <a:lstStyle/>
          <a:p>
            <a:endParaRPr/>
          </a:p>
        </p:txBody>
      </p:sp>
      <p:sp>
        <p:nvSpPr>
          <p:cNvPr id="17" name="object 17"/>
          <p:cNvSpPr/>
          <p:nvPr/>
        </p:nvSpPr>
        <p:spPr>
          <a:xfrm>
            <a:off x="5500370" y="3322840"/>
            <a:ext cx="228600" cy="1567180"/>
          </a:xfrm>
          <a:custGeom>
            <a:avLst/>
            <a:gdLst/>
            <a:ahLst/>
            <a:cxnLst/>
            <a:rect l="l" t="t" r="r" b="b"/>
            <a:pathLst>
              <a:path w="228600" h="1567179">
                <a:moveTo>
                  <a:pt x="228600" y="1338071"/>
                </a:moveTo>
                <a:lnTo>
                  <a:pt x="0" y="1338071"/>
                </a:lnTo>
                <a:lnTo>
                  <a:pt x="76200" y="1490471"/>
                </a:lnTo>
                <a:lnTo>
                  <a:pt x="76200" y="1376172"/>
                </a:lnTo>
                <a:lnTo>
                  <a:pt x="152400" y="1376172"/>
                </a:lnTo>
                <a:lnTo>
                  <a:pt x="152400" y="1490471"/>
                </a:lnTo>
                <a:lnTo>
                  <a:pt x="228600" y="1338071"/>
                </a:lnTo>
                <a:close/>
              </a:path>
              <a:path w="228600" h="1567179">
                <a:moveTo>
                  <a:pt x="152400" y="1338071"/>
                </a:moveTo>
                <a:lnTo>
                  <a:pt x="152400" y="0"/>
                </a:lnTo>
                <a:lnTo>
                  <a:pt x="76200" y="0"/>
                </a:lnTo>
                <a:lnTo>
                  <a:pt x="76200" y="1338071"/>
                </a:lnTo>
                <a:lnTo>
                  <a:pt x="152400" y="1338071"/>
                </a:lnTo>
                <a:close/>
              </a:path>
              <a:path w="228600" h="1567179">
                <a:moveTo>
                  <a:pt x="152400" y="1490471"/>
                </a:moveTo>
                <a:lnTo>
                  <a:pt x="152400" y="1376172"/>
                </a:lnTo>
                <a:lnTo>
                  <a:pt x="76200" y="1376172"/>
                </a:lnTo>
                <a:lnTo>
                  <a:pt x="76200" y="1490471"/>
                </a:lnTo>
                <a:lnTo>
                  <a:pt x="114300" y="1566671"/>
                </a:lnTo>
                <a:lnTo>
                  <a:pt x="152400" y="1490471"/>
                </a:lnTo>
                <a:close/>
              </a:path>
            </a:pathLst>
          </a:custGeom>
          <a:solidFill>
            <a:srgbClr val="34CC34"/>
          </a:solidFill>
        </p:spPr>
        <p:txBody>
          <a:bodyPr wrap="square" lIns="0" tIns="0" rIns="0" bIns="0" rtlCol="0"/>
          <a:lstStyle/>
          <a:p>
            <a:endParaRPr/>
          </a:p>
        </p:txBody>
      </p:sp>
      <p:sp>
        <p:nvSpPr>
          <p:cNvPr id="18" name="object 18"/>
          <p:cNvSpPr/>
          <p:nvPr/>
        </p:nvSpPr>
        <p:spPr>
          <a:xfrm>
            <a:off x="5107178" y="2904502"/>
            <a:ext cx="514350" cy="351790"/>
          </a:xfrm>
          <a:custGeom>
            <a:avLst/>
            <a:gdLst/>
            <a:ahLst/>
            <a:cxnLst/>
            <a:rect l="l" t="t" r="r" b="b"/>
            <a:pathLst>
              <a:path w="514350" h="351789">
                <a:moveTo>
                  <a:pt x="342454" y="195367"/>
                </a:moveTo>
                <a:lnTo>
                  <a:pt x="41148" y="0"/>
                </a:lnTo>
                <a:lnTo>
                  <a:pt x="0" y="64008"/>
                </a:lnTo>
                <a:lnTo>
                  <a:pt x="301127" y="259259"/>
                </a:lnTo>
                <a:lnTo>
                  <a:pt x="342454" y="195367"/>
                </a:lnTo>
                <a:close/>
              </a:path>
              <a:path w="514350" h="351789">
                <a:moveTo>
                  <a:pt x="374904" y="335834"/>
                </a:moveTo>
                <a:lnTo>
                  <a:pt x="374904" y="216408"/>
                </a:lnTo>
                <a:lnTo>
                  <a:pt x="333756" y="280416"/>
                </a:lnTo>
                <a:lnTo>
                  <a:pt x="301127" y="259259"/>
                </a:lnTo>
                <a:lnTo>
                  <a:pt x="259842" y="323088"/>
                </a:lnTo>
                <a:lnTo>
                  <a:pt x="374904" y="335834"/>
                </a:lnTo>
                <a:close/>
              </a:path>
              <a:path w="514350" h="351789">
                <a:moveTo>
                  <a:pt x="374904" y="216408"/>
                </a:moveTo>
                <a:lnTo>
                  <a:pt x="342454" y="195367"/>
                </a:lnTo>
                <a:lnTo>
                  <a:pt x="301127" y="259259"/>
                </a:lnTo>
                <a:lnTo>
                  <a:pt x="333756" y="280416"/>
                </a:lnTo>
                <a:lnTo>
                  <a:pt x="374904" y="216408"/>
                </a:lnTo>
                <a:close/>
              </a:path>
              <a:path w="514350" h="351789">
                <a:moveTo>
                  <a:pt x="514350" y="351282"/>
                </a:moveTo>
                <a:lnTo>
                  <a:pt x="384048" y="131063"/>
                </a:lnTo>
                <a:lnTo>
                  <a:pt x="342454" y="195367"/>
                </a:lnTo>
                <a:lnTo>
                  <a:pt x="374904" y="216408"/>
                </a:lnTo>
                <a:lnTo>
                  <a:pt x="374904" y="335834"/>
                </a:lnTo>
                <a:lnTo>
                  <a:pt x="514350" y="351282"/>
                </a:lnTo>
                <a:close/>
              </a:path>
            </a:pathLst>
          </a:custGeom>
          <a:solidFill>
            <a:srgbClr val="FF0101"/>
          </a:solidFill>
        </p:spPr>
        <p:txBody>
          <a:bodyPr wrap="square" lIns="0" tIns="0" rIns="0" bIns="0" rtlCol="0"/>
          <a:lstStyle/>
          <a:p>
            <a:endParaRPr/>
          </a:p>
        </p:txBody>
      </p:sp>
      <p:sp>
        <p:nvSpPr>
          <p:cNvPr id="19" name="object 19"/>
          <p:cNvSpPr txBox="1"/>
          <p:nvPr/>
        </p:nvSpPr>
        <p:spPr>
          <a:xfrm>
            <a:off x="7255502" y="1906543"/>
            <a:ext cx="1155700" cy="635000"/>
          </a:xfrm>
          <a:prstGeom prst="rect">
            <a:avLst/>
          </a:prstGeom>
        </p:spPr>
        <p:txBody>
          <a:bodyPr vert="horz" wrap="square" lIns="0" tIns="12065" rIns="0" bIns="0" rtlCol="0">
            <a:spAutoFit/>
          </a:bodyPr>
          <a:lstStyle/>
          <a:p>
            <a:pPr marL="175895" marR="5080" indent="-163830">
              <a:lnSpc>
                <a:spcPct val="100000"/>
              </a:lnSpc>
              <a:spcBef>
                <a:spcPts val="95"/>
              </a:spcBef>
            </a:pPr>
            <a:r>
              <a:rPr sz="2000" spc="-5" dirty="0">
                <a:latin typeface="Arial"/>
                <a:cs typeface="Arial"/>
              </a:rPr>
              <a:t>Four-level  system</a:t>
            </a:r>
            <a:endParaRPr sz="2000">
              <a:latin typeface="Arial"/>
              <a:cs typeface="Arial"/>
            </a:endParaRPr>
          </a:p>
        </p:txBody>
      </p:sp>
      <p:sp>
        <p:nvSpPr>
          <p:cNvPr id="20" name="object 20"/>
          <p:cNvSpPr txBox="1"/>
          <p:nvPr/>
        </p:nvSpPr>
        <p:spPr>
          <a:xfrm>
            <a:off x="7035276" y="5487939"/>
            <a:ext cx="170561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Lasing is</a:t>
            </a:r>
            <a:r>
              <a:rPr sz="2000" spc="-40" dirty="0">
                <a:latin typeface="Arial"/>
                <a:cs typeface="Arial"/>
              </a:rPr>
              <a:t> </a:t>
            </a:r>
            <a:r>
              <a:rPr sz="2000" spc="-5" dirty="0">
                <a:latin typeface="Arial"/>
                <a:cs typeface="Arial"/>
              </a:rPr>
              <a:t>easy!</a:t>
            </a:r>
            <a:endParaRPr sz="2000">
              <a:latin typeface="Arial"/>
              <a:cs typeface="Arial"/>
            </a:endParaRPr>
          </a:p>
        </p:txBody>
      </p:sp>
      <p:sp>
        <p:nvSpPr>
          <p:cNvPr id="21" name="object 21"/>
          <p:cNvSpPr txBox="1"/>
          <p:nvPr/>
        </p:nvSpPr>
        <p:spPr>
          <a:xfrm>
            <a:off x="8467824" y="3582941"/>
            <a:ext cx="1141730" cy="635000"/>
          </a:xfrm>
          <a:prstGeom prst="rect">
            <a:avLst/>
          </a:prstGeom>
        </p:spPr>
        <p:txBody>
          <a:bodyPr vert="horz" wrap="square" lIns="0" tIns="12065" rIns="0" bIns="0" rtlCol="0">
            <a:spAutoFit/>
          </a:bodyPr>
          <a:lstStyle/>
          <a:p>
            <a:pPr marL="12700" marR="5080">
              <a:lnSpc>
                <a:spcPct val="100000"/>
              </a:lnSpc>
              <a:spcBef>
                <a:spcPts val="95"/>
              </a:spcBef>
            </a:pPr>
            <a:r>
              <a:rPr sz="2000" spc="-5" dirty="0">
                <a:latin typeface="Arial"/>
                <a:cs typeface="Arial"/>
              </a:rPr>
              <a:t>Laser  Transition</a:t>
            </a:r>
            <a:endParaRPr sz="2000">
              <a:latin typeface="Arial"/>
              <a:cs typeface="Arial"/>
            </a:endParaRPr>
          </a:p>
        </p:txBody>
      </p:sp>
      <p:sp>
        <p:nvSpPr>
          <p:cNvPr id="22" name="object 22"/>
          <p:cNvSpPr/>
          <p:nvPr/>
        </p:nvSpPr>
        <p:spPr>
          <a:xfrm>
            <a:off x="7169150" y="2870212"/>
            <a:ext cx="1292860" cy="0"/>
          </a:xfrm>
          <a:custGeom>
            <a:avLst/>
            <a:gdLst/>
            <a:ahLst/>
            <a:cxnLst/>
            <a:rect l="l" t="t" r="r" b="b"/>
            <a:pathLst>
              <a:path w="1292859">
                <a:moveTo>
                  <a:pt x="0" y="0"/>
                </a:moveTo>
                <a:lnTo>
                  <a:pt x="1292352" y="0"/>
                </a:lnTo>
              </a:path>
            </a:pathLst>
          </a:custGeom>
          <a:ln w="57150">
            <a:solidFill>
              <a:srgbClr val="010101"/>
            </a:solidFill>
          </a:ln>
        </p:spPr>
        <p:txBody>
          <a:bodyPr wrap="square" lIns="0" tIns="0" rIns="0" bIns="0" rtlCol="0"/>
          <a:lstStyle/>
          <a:p>
            <a:endParaRPr/>
          </a:p>
        </p:txBody>
      </p:sp>
      <p:sp>
        <p:nvSpPr>
          <p:cNvPr id="23" name="object 23"/>
          <p:cNvSpPr/>
          <p:nvPr/>
        </p:nvSpPr>
        <p:spPr>
          <a:xfrm>
            <a:off x="7169150" y="3328936"/>
            <a:ext cx="1292860" cy="0"/>
          </a:xfrm>
          <a:custGeom>
            <a:avLst/>
            <a:gdLst/>
            <a:ahLst/>
            <a:cxnLst/>
            <a:rect l="l" t="t" r="r" b="b"/>
            <a:pathLst>
              <a:path w="1292859">
                <a:moveTo>
                  <a:pt x="0" y="0"/>
                </a:moveTo>
                <a:lnTo>
                  <a:pt x="1292352" y="0"/>
                </a:lnTo>
              </a:path>
            </a:pathLst>
          </a:custGeom>
          <a:ln w="57150">
            <a:solidFill>
              <a:srgbClr val="010101"/>
            </a:solidFill>
          </a:ln>
        </p:spPr>
        <p:txBody>
          <a:bodyPr wrap="square" lIns="0" tIns="0" rIns="0" bIns="0" rtlCol="0"/>
          <a:lstStyle/>
          <a:p>
            <a:endParaRPr/>
          </a:p>
        </p:txBody>
      </p:sp>
      <p:sp>
        <p:nvSpPr>
          <p:cNvPr id="24" name="object 24"/>
          <p:cNvSpPr/>
          <p:nvPr/>
        </p:nvSpPr>
        <p:spPr>
          <a:xfrm>
            <a:off x="7169150" y="4721110"/>
            <a:ext cx="1292860" cy="0"/>
          </a:xfrm>
          <a:custGeom>
            <a:avLst/>
            <a:gdLst/>
            <a:ahLst/>
            <a:cxnLst/>
            <a:rect l="l" t="t" r="r" b="b"/>
            <a:pathLst>
              <a:path w="1292859">
                <a:moveTo>
                  <a:pt x="0" y="0"/>
                </a:moveTo>
                <a:lnTo>
                  <a:pt x="1292352" y="0"/>
                </a:lnTo>
              </a:path>
            </a:pathLst>
          </a:custGeom>
          <a:ln w="57150">
            <a:solidFill>
              <a:srgbClr val="010101"/>
            </a:solidFill>
          </a:ln>
        </p:spPr>
        <p:txBody>
          <a:bodyPr wrap="square" lIns="0" tIns="0" rIns="0" bIns="0" rtlCol="0"/>
          <a:lstStyle/>
          <a:p>
            <a:endParaRPr/>
          </a:p>
        </p:txBody>
      </p:sp>
      <p:sp>
        <p:nvSpPr>
          <p:cNvPr id="25" name="object 25"/>
          <p:cNvSpPr/>
          <p:nvPr/>
        </p:nvSpPr>
        <p:spPr>
          <a:xfrm>
            <a:off x="7169150" y="5091442"/>
            <a:ext cx="1292860" cy="0"/>
          </a:xfrm>
          <a:custGeom>
            <a:avLst/>
            <a:gdLst/>
            <a:ahLst/>
            <a:cxnLst/>
            <a:rect l="l" t="t" r="r" b="b"/>
            <a:pathLst>
              <a:path w="1292859">
                <a:moveTo>
                  <a:pt x="0" y="0"/>
                </a:moveTo>
                <a:lnTo>
                  <a:pt x="1292352" y="0"/>
                </a:lnTo>
              </a:path>
            </a:pathLst>
          </a:custGeom>
          <a:ln w="57150">
            <a:solidFill>
              <a:srgbClr val="010101"/>
            </a:solidFill>
          </a:ln>
        </p:spPr>
        <p:txBody>
          <a:bodyPr wrap="square" lIns="0" tIns="0" rIns="0" bIns="0" rtlCol="0"/>
          <a:lstStyle/>
          <a:p>
            <a:endParaRPr/>
          </a:p>
        </p:txBody>
      </p:sp>
      <p:sp>
        <p:nvSpPr>
          <p:cNvPr id="26" name="object 26"/>
          <p:cNvSpPr/>
          <p:nvPr/>
        </p:nvSpPr>
        <p:spPr>
          <a:xfrm>
            <a:off x="7438897" y="2906788"/>
            <a:ext cx="228600" cy="2174875"/>
          </a:xfrm>
          <a:custGeom>
            <a:avLst/>
            <a:gdLst/>
            <a:ahLst/>
            <a:cxnLst/>
            <a:rect l="l" t="t" r="r" b="b"/>
            <a:pathLst>
              <a:path w="228600" h="2174875">
                <a:moveTo>
                  <a:pt x="228600" y="228600"/>
                </a:moveTo>
                <a:lnTo>
                  <a:pt x="114300" y="0"/>
                </a:lnTo>
                <a:lnTo>
                  <a:pt x="0" y="228600"/>
                </a:lnTo>
                <a:lnTo>
                  <a:pt x="76200" y="228600"/>
                </a:lnTo>
                <a:lnTo>
                  <a:pt x="76200" y="190499"/>
                </a:lnTo>
                <a:lnTo>
                  <a:pt x="152400" y="190499"/>
                </a:lnTo>
                <a:lnTo>
                  <a:pt x="152400" y="228600"/>
                </a:lnTo>
                <a:lnTo>
                  <a:pt x="228600" y="228600"/>
                </a:lnTo>
                <a:close/>
              </a:path>
              <a:path w="228600" h="2174875">
                <a:moveTo>
                  <a:pt x="152400" y="228600"/>
                </a:moveTo>
                <a:lnTo>
                  <a:pt x="152400" y="190499"/>
                </a:lnTo>
                <a:lnTo>
                  <a:pt x="76200" y="190499"/>
                </a:lnTo>
                <a:lnTo>
                  <a:pt x="76200" y="228600"/>
                </a:lnTo>
                <a:lnTo>
                  <a:pt x="152400" y="228600"/>
                </a:lnTo>
                <a:close/>
              </a:path>
              <a:path w="228600" h="2174875">
                <a:moveTo>
                  <a:pt x="152400" y="2174747"/>
                </a:moveTo>
                <a:lnTo>
                  <a:pt x="152400" y="228600"/>
                </a:lnTo>
                <a:lnTo>
                  <a:pt x="76200" y="228600"/>
                </a:lnTo>
                <a:lnTo>
                  <a:pt x="76200" y="2174747"/>
                </a:lnTo>
                <a:lnTo>
                  <a:pt x="152400" y="2174747"/>
                </a:lnTo>
                <a:close/>
              </a:path>
            </a:pathLst>
          </a:custGeom>
          <a:solidFill>
            <a:srgbClr val="CC01CC"/>
          </a:solidFill>
        </p:spPr>
        <p:txBody>
          <a:bodyPr wrap="square" lIns="0" tIns="0" rIns="0" bIns="0" rtlCol="0"/>
          <a:lstStyle/>
          <a:p>
            <a:endParaRPr/>
          </a:p>
        </p:txBody>
      </p:sp>
      <p:sp>
        <p:nvSpPr>
          <p:cNvPr id="27" name="object 27"/>
          <p:cNvSpPr/>
          <p:nvPr/>
        </p:nvSpPr>
        <p:spPr>
          <a:xfrm>
            <a:off x="7582154" y="2904502"/>
            <a:ext cx="487045" cy="364490"/>
          </a:xfrm>
          <a:custGeom>
            <a:avLst/>
            <a:gdLst/>
            <a:ahLst/>
            <a:cxnLst/>
            <a:rect l="l" t="t" r="r" b="b"/>
            <a:pathLst>
              <a:path w="487045" h="364489">
                <a:moveTo>
                  <a:pt x="323332" y="200265"/>
                </a:moveTo>
                <a:lnTo>
                  <a:pt x="44196" y="0"/>
                </a:lnTo>
                <a:lnTo>
                  <a:pt x="0" y="61722"/>
                </a:lnTo>
                <a:lnTo>
                  <a:pt x="279089" y="261953"/>
                </a:lnTo>
                <a:lnTo>
                  <a:pt x="323332" y="200265"/>
                </a:lnTo>
                <a:close/>
              </a:path>
              <a:path w="487045" h="364489">
                <a:moveTo>
                  <a:pt x="354329" y="343005"/>
                </a:moveTo>
                <a:lnTo>
                  <a:pt x="354329" y="222504"/>
                </a:lnTo>
                <a:lnTo>
                  <a:pt x="310134" y="284225"/>
                </a:lnTo>
                <a:lnTo>
                  <a:pt x="279089" y="261953"/>
                </a:lnTo>
                <a:lnTo>
                  <a:pt x="234696" y="323850"/>
                </a:lnTo>
                <a:lnTo>
                  <a:pt x="354329" y="343005"/>
                </a:lnTo>
                <a:close/>
              </a:path>
              <a:path w="487045" h="364489">
                <a:moveTo>
                  <a:pt x="354329" y="222504"/>
                </a:moveTo>
                <a:lnTo>
                  <a:pt x="323332" y="200265"/>
                </a:lnTo>
                <a:lnTo>
                  <a:pt x="279089" y="261953"/>
                </a:lnTo>
                <a:lnTo>
                  <a:pt x="310134" y="284225"/>
                </a:lnTo>
                <a:lnTo>
                  <a:pt x="354329" y="222504"/>
                </a:lnTo>
                <a:close/>
              </a:path>
              <a:path w="487045" h="364489">
                <a:moveTo>
                  <a:pt x="486918" y="364235"/>
                </a:moveTo>
                <a:lnTo>
                  <a:pt x="368046" y="137922"/>
                </a:lnTo>
                <a:lnTo>
                  <a:pt x="323332" y="200265"/>
                </a:lnTo>
                <a:lnTo>
                  <a:pt x="354329" y="222504"/>
                </a:lnTo>
                <a:lnTo>
                  <a:pt x="354329" y="343005"/>
                </a:lnTo>
                <a:lnTo>
                  <a:pt x="486918" y="364235"/>
                </a:lnTo>
                <a:close/>
              </a:path>
            </a:pathLst>
          </a:custGeom>
          <a:solidFill>
            <a:srgbClr val="FF0101"/>
          </a:solidFill>
        </p:spPr>
        <p:txBody>
          <a:bodyPr wrap="square" lIns="0" tIns="0" rIns="0" bIns="0" rtlCol="0"/>
          <a:lstStyle/>
          <a:p>
            <a:endParaRPr/>
          </a:p>
        </p:txBody>
      </p:sp>
      <p:sp>
        <p:nvSpPr>
          <p:cNvPr id="28" name="object 28"/>
          <p:cNvSpPr/>
          <p:nvPr/>
        </p:nvSpPr>
        <p:spPr>
          <a:xfrm>
            <a:off x="7976869" y="3333508"/>
            <a:ext cx="228600" cy="1335405"/>
          </a:xfrm>
          <a:custGeom>
            <a:avLst/>
            <a:gdLst/>
            <a:ahLst/>
            <a:cxnLst/>
            <a:rect l="l" t="t" r="r" b="b"/>
            <a:pathLst>
              <a:path w="228600" h="1335404">
                <a:moveTo>
                  <a:pt x="228600" y="1106424"/>
                </a:moveTo>
                <a:lnTo>
                  <a:pt x="0" y="1106424"/>
                </a:lnTo>
                <a:lnTo>
                  <a:pt x="76200" y="1258824"/>
                </a:lnTo>
                <a:lnTo>
                  <a:pt x="76200" y="1144524"/>
                </a:lnTo>
                <a:lnTo>
                  <a:pt x="152400" y="1144524"/>
                </a:lnTo>
                <a:lnTo>
                  <a:pt x="152400" y="1258824"/>
                </a:lnTo>
                <a:lnTo>
                  <a:pt x="228600" y="1106424"/>
                </a:lnTo>
                <a:close/>
              </a:path>
              <a:path w="228600" h="1335404">
                <a:moveTo>
                  <a:pt x="152400" y="1106424"/>
                </a:moveTo>
                <a:lnTo>
                  <a:pt x="152400" y="0"/>
                </a:lnTo>
                <a:lnTo>
                  <a:pt x="76200" y="0"/>
                </a:lnTo>
                <a:lnTo>
                  <a:pt x="76200" y="1106424"/>
                </a:lnTo>
                <a:lnTo>
                  <a:pt x="152400" y="1106424"/>
                </a:lnTo>
                <a:close/>
              </a:path>
              <a:path w="228600" h="1335404">
                <a:moveTo>
                  <a:pt x="152400" y="1258824"/>
                </a:moveTo>
                <a:lnTo>
                  <a:pt x="152400" y="1144524"/>
                </a:lnTo>
                <a:lnTo>
                  <a:pt x="76200" y="1144524"/>
                </a:lnTo>
                <a:lnTo>
                  <a:pt x="76200" y="1258824"/>
                </a:lnTo>
                <a:lnTo>
                  <a:pt x="114300" y="1335024"/>
                </a:lnTo>
                <a:lnTo>
                  <a:pt x="152400" y="1258824"/>
                </a:lnTo>
                <a:close/>
              </a:path>
            </a:pathLst>
          </a:custGeom>
          <a:solidFill>
            <a:srgbClr val="FFFF01"/>
          </a:solidFill>
        </p:spPr>
        <p:txBody>
          <a:bodyPr wrap="square" lIns="0" tIns="0" rIns="0" bIns="0" rtlCol="0"/>
          <a:lstStyle/>
          <a:p>
            <a:endParaRPr/>
          </a:p>
        </p:txBody>
      </p:sp>
      <p:sp>
        <p:nvSpPr>
          <p:cNvPr id="29" name="object 29"/>
          <p:cNvSpPr/>
          <p:nvPr/>
        </p:nvSpPr>
        <p:spPr>
          <a:xfrm>
            <a:off x="7643876" y="4724920"/>
            <a:ext cx="497840" cy="321945"/>
          </a:xfrm>
          <a:custGeom>
            <a:avLst/>
            <a:gdLst/>
            <a:ahLst/>
            <a:cxnLst/>
            <a:rect l="l" t="t" r="r" b="b"/>
            <a:pathLst>
              <a:path w="497840" h="321945">
                <a:moveTo>
                  <a:pt x="175713" y="170852"/>
                </a:moveTo>
                <a:lnTo>
                  <a:pt x="136398" y="105917"/>
                </a:lnTo>
                <a:lnTo>
                  <a:pt x="0" y="321563"/>
                </a:lnTo>
                <a:lnTo>
                  <a:pt x="143255" y="309983"/>
                </a:lnTo>
                <a:lnTo>
                  <a:pt x="143255" y="190500"/>
                </a:lnTo>
                <a:lnTo>
                  <a:pt x="175713" y="170852"/>
                </a:lnTo>
                <a:close/>
              </a:path>
              <a:path w="497840" h="321945">
                <a:moveTo>
                  <a:pt x="215376" y="236360"/>
                </a:moveTo>
                <a:lnTo>
                  <a:pt x="175713" y="170852"/>
                </a:lnTo>
                <a:lnTo>
                  <a:pt x="143255" y="190500"/>
                </a:lnTo>
                <a:lnTo>
                  <a:pt x="182879" y="256032"/>
                </a:lnTo>
                <a:lnTo>
                  <a:pt x="215376" y="236360"/>
                </a:lnTo>
                <a:close/>
              </a:path>
              <a:path w="497840" h="321945">
                <a:moveTo>
                  <a:pt x="254507" y="300989"/>
                </a:moveTo>
                <a:lnTo>
                  <a:pt x="215376" y="236360"/>
                </a:lnTo>
                <a:lnTo>
                  <a:pt x="182879" y="256032"/>
                </a:lnTo>
                <a:lnTo>
                  <a:pt x="143255" y="190500"/>
                </a:lnTo>
                <a:lnTo>
                  <a:pt x="143255" y="309983"/>
                </a:lnTo>
                <a:lnTo>
                  <a:pt x="254507" y="300989"/>
                </a:lnTo>
                <a:close/>
              </a:path>
              <a:path w="497840" h="321945">
                <a:moveTo>
                  <a:pt x="497585" y="65532"/>
                </a:moveTo>
                <a:lnTo>
                  <a:pt x="457962" y="0"/>
                </a:lnTo>
                <a:lnTo>
                  <a:pt x="175713" y="170852"/>
                </a:lnTo>
                <a:lnTo>
                  <a:pt x="215376" y="236360"/>
                </a:lnTo>
                <a:lnTo>
                  <a:pt x="497585" y="65532"/>
                </a:lnTo>
                <a:close/>
              </a:path>
            </a:pathLst>
          </a:custGeom>
          <a:solidFill>
            <a:srgbClr val="FF0101"/>
          </a:solidFill>
        </p:spPr>
        <p:txBody>
          <a:bodyPr wrap="square" lIns="0" tIns="0" rIns="0" bIns="0" rtlCol="0"/>
          <a:lstStyle/>
          <a:p>
            <a:endParaRPr/>
          </a:p>
        </p:txBody>
      </p:sp>
      <p:sp>
        <p:nvSpPr>
          <p:cNvPr id="30" name="object 30"/>
          <p:cNvSpPr txBox="1"/>
          <p:nvPr/>
        </p:nvSpPr>
        <p:spPr>
          <a:xfrm>
            <a:off x="8391652" y="4725931"/>
            <a:ext cx="1266825"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Fast</a:t>
            </a:r>
            <a:r>
              <a:rPr sz="2000" spc="-55" dirty="0">
                <a:latin typeface="Arial"/>
                <a:cs typeface="Arial"/>
              </a:rPr>
              <a:t> </a:t>
            </a:r>
            <a:r>
              <a:rPr sz="2000" spc="-5" dirty="0">
                <a:latin typeface="Arial"/>
                <a:cs typeface="Arial"/>
              </a:rPr>
              <a:t>decay</a:t>
            </a:r>
            <a:endParaRPr sz="2000">
              <a:latin typeface="Arial"/>
              <a:cs typeface="Arial"/>
            </a:endParaRPr>
          </a:p>
        </p:txBody>
      </p:sp>
      <p:sp>
        <p:nvSpPr>
          <p:cNvPr id="34" name="object 34"/>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2D52403F-A7BA-4C78-AE9F-4B7C36E3EFD7}" type="datetime1">
              <a:rPr lang="en-US" spc="-10" smtClean="0"/>
              <a:t>8/7/2021</a:t>
            </a:fld>
            <a:endParaRPr spc="-10" dirty="0"/>
          </a:p>
        </p:txBody>
      </p:sp>
      <p:sp>
        <p:nvSpPr>
          <p:cNvPr id="35" name="object 35"/>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13</a:t>
            </a:r>
            <a:endParaRPr sz="1400">
              <a:latin typeface="Arial"/>
              <a:cs typeface="Arial"/>
            </a:endParaRPr>
          </a:p>
        </p:txBody>
      </p:sp>
      <p:sp>
        <p:nvSpPr>
          <p:cNvPr id="31" name="object 31"/>
          <p:cNvSpPr txBox="1"/>
          <p:nvPr/>
        </p:nvSpPr>
        <p:spPr>
          <a:xfrm>
            <a:off x="8391652" y="2948187"/>
            <a:ext cx="1266825"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Fast</a:t>
            </a:r>
            <a:r>
              <a:rPr sz="2000" spc="-55" dirty="0">
                <a:latin typeface="Arial"/>
                <a:cs typeface="Arial"/>
              </a:rPr>
              <a:t> </a:t>
            </a:r>
            <a:r>
              <a:rPr sz="2000" spc="-5" dirty="0">
                <a:latin typeface="Arial"/>
                <a:cs typeface="Arial"/>
              </a:rPr>
              <a:t>decay</a:t>
            </a:r>
            <a:endParaRPr sz="2000">
              <a:latin typeface="Arial"/>
              <a:cs typeface="Arial"/>
            </a:endParaRPr>
          </a:p>
        </p:txBody>
      </p:sp>
      <p:sp>
        <p:nvSpPr>
          <p:cNvPr id="32" name="object 32"/>
          <p:cNvSpPr txBox="1"/>
          <p:nvPr/>
        </p:nvSpPr>
        <p:spPr>
          <a:xfrm>
            <a:off x="5544820" y="3567691"/>
            <a:ext cx="1931035" cy="635000"/>
          </a:xfrm>
          <a:prstGeom prst="rect">
            <a:avLst/>
          </a:prstGeom>
        </p:spPr>
        <p:txBody>
          <a:bodyPr vert="horz" wrap="square" lIns="0" tIns="12065" rIns="0" bIns="0" rtlCol="0">
            <a:spAutoFit/>
          </a:bodyPr>
          <a:lstStyle/>
          <a:p>
            <a:pPr marL="12700">
              <a:lnSpc>
                <a:spcPct val="100000"/>
              </a:lnSpc>
              <a:spcBef>
                <a:spcPts val="95"/>
              </a:spcBef>
            </a:pPr>
            <a:r>
              <a:rPr sz="2700" spc="-7" baseline="3086" dirty="0">
                <a:solidFill>
                  <a:srgbClr val="FFFFFF"/>
                </a:solidFill>
                <a:latin typeface="Arial"/>
                <a:cs typeface="Arial"/>
              </a:rPr>
              <a:t>Fast</a:t>
            </a:r>
            <a:r>
              <a:rPr sz="2700" spc="-22" baseline="3086" dirty="0">
                <a:solidFill>
                  <a:srgbClr val="FFFFFF"/>
                </a:solidFill>
                <a:latin typeface="Arial"/>
                <a:cs typeface="Arial"/>
              </a:rPr>
              <a:t> </a:t>
            </a:r>
            <a:r>
              <a:rPr sz="2700" spc="-442" baseline="3086" dirty="0">
                <a:solidFill>
                  <a:srgbClr val="FFFFFF"/>
                </a:solidFill>
                <a:latin typeface="Arial"/>
                <a:cs typeface="Arial"/>
              </a:rPr>
              <a:t>dec</a:t>
            </a:r>
            <a:r>
              <a:rPr sz="2000" spc="-295" dirty="0">
                <a:latin typeface="Arial"/>
                <a:cs typeface="Arial"/>
              </a:rPr>
              <a:t>P</a:t>
            </a:r>
            <a:r>
              <a:rPr sz="2700" spc="-442" baseline="3086" dirty="0">
                <a:solidFill>
                  <a:srgbClr val="FFFFFF"/>
                </a:solidFill>
                <a:latin typeface="Arial"/>
                <a:cs typeface="Arial"/>
              </a:rPr>
              <a:t>a</a:t>
            </a:r>
            <a:r>
              <a:rPr sz="2000" spc="-295" dirty="0">
                <a:latin typeface="Arial"/>
                <a:cs typeface="Arial"/>
              </a:rPr>
              <a:t>u</a:t>
            </a:r>
            <a:r>
              <a:rPr sz="2700" spc="-442" baseline="3086" dirty="0">
                <a:solidFill>
                  <a:srgbClr val="FFFFFF"/>
                </a:solidFill>
                <a:latin typeface="Arial"/>
                <a:cs typeface="Arial"/>
              </a:rPr>
              <a:t>y</a:t>
            </a:r>
            <a:r>
              <a:rPr sz="2000" spc="-295" dirty="0">
                <a:latin typeface="Arial"/>
                <a:cs typeface="Arial"/>
              </a:rPr>
              <a:t>mp</a:t>
            </a:r>
            <a:endParaRPr sz="2000">
              <a:latin typeface="Arial"/>
              <a:cs typeface="Arial"/>
            </a:endParaRPr>
          </a:p>
          <a:p>
            <a:pPr marL="802005">
              <a:lnSpc>
                <a:spcPct val="100000"/>
              </a:lnSpc>
            </a:pPr>
            <a:r>
              <a:rPr sz="2000" spc="-5" dirty="0">
                <a:latin typeface="Arial"/>
                <a:cs typeface="Arial"/>
              </a:rPr>
              <a:t>Transition</a:t>
            </a:r>
            <a:endParaRPr sz="20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object 11"/>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D6FA2A57-4881-45E5-9225-424225901F1D}" type="datetime1">
              <a:rPr lang="en-US" spc="-10" smtClean="0"/>
              <a:t>8/7/2021</a:t>
            </a:fld>
            <a:endParaRPr spc="-10" dirty="0"/>
          </a:p>
        </p:txBody>
      </p:sp>
      <p:sp>
        <p:nvSpPr>
          <p:cNvPr id="12" name="object 12"/>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14</a:t>
            </a:r>
            <a:endParaRPr sz="1400">
              <a:latin typeface="Arial"/>
              <a:cs typeface="Arial"/>
            </a:endParaRPr>
          </a:p>
        </p:txBody>
      </p:sp>
      <p:sp>
        <p:nvSpPr>
          <p:cNvPr id="2" name="object 2"/>
          <p:cNvSpPr txBox="1">
            <a:spLocks noGrp="1"/>
          </p:cNvSpPr>
          <p:nvPr>
            <p:ph type="title"/>
          </p:nvPr>
        </p:nvSpPr>
        <p:spPr>
          <a:xfrm>
            <a:off x="1305052" y="901453"/>
            <a:ext cx="8030845" cy="574040"/>
          </a:xfrm>
          <a:prstGeom prst="rect">
            <a:avLst/>
          </a:prstGeom>
        </p:spPr>
        <p:txBody>
          <a:bodyPr vert="horz" wrap="square" lIns="0" tIns="12700" rIns="0" bIns="0" rtlCol="0">
            <a:spAutoFit/>
          </a:bodyPr>
          <a:lstStyle/>
          <a:p>
            <a:pPr marL="12700">
              <a:lnSpc>
                <a:spcPct val="100000"/>
              </a:lnSpc>
              <a:spcBef>
                <a:spcPts val="100"/>
              </a:spcBef>
              <a:tabLst>
                <a:tab pos="7763509" algn="l"/>
              </a:tabLst>
            </a:pPr>
            <a:r>
              <a:rPr spc="-5" dirty="0"/>
              <a:t>Three Level Laser System	1</a:t>
            </a:r>
          </a:p>
        </p:txBody>
      </p:sp>
      <p:sp>
        <p:nvSpPr>
          <p:cNvPr id="3" name="object 3"/>
          <p:cNvSpPr txBox="1"/>
          <p:nvPr/>
        </p:nvSpPr>
        <p:spPr>
          <a:xfrm>
            <a:off x="1305052" y="2804185"/>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4" name="object 4"/>
          <p:cNvSpPr txBox="1"/>
          <p:nvPr/>
        </p:nvSpPr>
        <p:spPr>
          <a:xfrm>
            <a:off x="1305052" y="3353596"/>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5" name="object 5"/>
          <p:cNvSpPr txBox="1"/>
          <p:nvPr/>
        </p:nvSpPr>
        <p:spPr>
          <a:xfrm>
            <a:off x="1305052" y="3903006"/>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6" name="object 6"/>
          <p:cNvSpPr txBox="1"/>
          <p:nvPr/>
        </p:nvSpPr>
        <p:spPr>
          <a:xfrm>
            <a:off x="1305052" y="4696267"/>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7" name="object 7"/>
          <p:cNvSpPr txBox="1"/>
          <p:nvPr/>
        </p:nvSpPr>
        <p:spPr>
          <a:xfrm>
            <a:off x="1305052" y="5490289"/>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8" name="object 8"/>
          <p:cNvSpPr txBox="1"/>
          <p:nvPr/>
        </p:nvSpPr>
        <p:spPr>
          <a:xfrm>
            <a:off x="1305052" y="6039700"/>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9" name="object 9"/>
          <p:cNvSpPr txBox="1">
            <a:spLocks noGrp="1"/>
          </p:cNvSpPr>
          <p:nvPr>
            <p:ph type="body" idx="1"/>
          </p:nvPr>
        </p:nvSpPr>
        <p:spPr>
          <a:prstGeom prst="rect">
            <a:avLst/>
          </a:prstGeom>
        </p:spPr>
        <p:txBody>
          <a:bodyPr vert="horz" wrap="square" lIns="0" tIns="69850" rIns="0" bIns="0" rtlCol="0">
            <a:spAutoFit/>
          </a:bodyPr>
          <a:lstStyle/>
          <a:p>
            <a:pPr marL="621665" marR="7620" indent="-609600" algn="just">
              <a:lnSpc>
                <a:spcPts val="1930"/>
              </a:lnSpc>
              <a:spcBef>
                <a:spcPts val="550"/>
              </a:spcBef>
              <a:buChar char="•"/>
              <a:tabLst>
                <a:tab pos="622300" algn="l"/>
              </a:tabLst>
            </a:pPr>
            <a:r>
              <a:rPr spc="-5" dirty="0"/>
              <a:t>Energy is applied to a medium raising electrons to an unstable  energy level.</a:t>
            </a:r>
          </a:p>
          <a:p>
            <a:pPr marL="621665" marR="5715" indent="-609600" algn="just">
              <a:lnSpc>
                <a:spcPts val="1930"/>
              </a:lnSpc>
              <a:spcBef>
                <a:spcPts val="470"/>
              </a:spcBef>
              <a:buChar char="•"/>
              <a:tabLst>
                <a:tab pos="622300" algn="l"/>
              </a:tabLst>
            </a:pPr>
            <a:r>
              <a:rPr spc="-5" dirty="0"/>
              <a:t>These atoms spontaneously decay to a relatively long-lived, lower  </a:t>
            </a:r>
            <a:r>
              <a:rPr spc="-10" dirty="0"/>
              <a:t>energy, metastable</a:t>
            </a:r>
            <a:r>
              <a:rPr dirty="0"/>
              <a:t> </a:t>
            </a:r>
            <a:r>
              <a:rPr spc="-10" dirty="0"/>
              <a:t>state.</a:t>
            </a:r>
          </a:p>
          <a:p>
            <a:pPr marL="621665" marR="5080" indent="-635" algn="just">
              <a:lnSpc>
                <a:spcPts val="1930"/>
              </a:lnSpc>
              <a:spcBef>
                <a:spcPts val="465"/>
              </a:spcBef>
            </a:pPr>
            <a:r>
              <a:rPr spc="-5" dirty="0"/>
              <a:t>A </a:t>
            </a:r>
            <a:r>
              <a:rPr spc="-10" dirty="0"/>
              <a:t>population inversion </a:t>
            </a:r>
            <a:r>
              <a:rPr spc="-5" dirty="0"/>
              <a:t>is </a:t>
            </a:r>
            <a:r>
              <a:rPr spc="-10" dirty="0"/>
              <a:t>achieved when </a:t>
            </a:r>
            <a:r>
              <a:rPr spc="-5" dirty="0"/>
              <a:t>the </a:t>
            </a:r>
            <a:r>
              <a:rPr spc="-10" dirty="0"/>
              <a:t>majority </a:t>
            </a:r>
            <a:r>
              <a:rPr spc="-5" dirty="0"/>
              <a:t>of </a:t>
            </a:r>
            <a:r>
              <a:rPr spc="-10" dirty="0"/>
              <a:t>atoms  have reached </a:t>
            </a:r>
            <a:r>
              <a:rPr spc="-5" dirty="0"/>
              <a:t>this </a:t>
            </a:r>
            <a:r>
              <a:rPr spc="-10" dirty="0"/>
              <a:t>metastable</a:t>
            </a:r>
            <a:r>
              <a:rPr spc="5" dirty="0"/>
              <a:t> </a:t>
            </a:r>
            <a:r>
              <a:rPr spc="-10" dirty="0"/>
              <a:t>state.</a:t>
            </a:r>
          </a:p>
          <a:p>
            <a:pPr marL="621665" marR="5715" indent="-635" algn="just">
              <a:lnSpc>
                <a:spcPts val="1930"/>
              </a:lnSpc>
              <a:spcBef>
                <a:spcPts val="465"/>
              </a:spcBef>
            </a:pPr>
            <a:r>
              <a:rPr spc="-10" dirty="0"/>
              <a:t>Lasing action occurs when </a:t>
            </a:r>
            <a:r>
              <a:rPr spc="-5" dirty="0"/>
              <a:t>an </a:t>
            </a:r>
            <a:r>
              <a:rPr spc="-10" dirty="0"/>
              <a:t>electron spontaneously returns to  </a:t>
            </a:r>
            <a:r>
              <a:rPr spc="-5" dirty="0"/>
              <a:t>its </a:t>
            </a:r>
            <a:r>
              <a:rPr spc="-10" dirty="0"/>
              <a:t>ground </a:t>
            </a:r>
            <a:r>
              <a:rPr spc="-5" dirty="0"/>
              <a:t>state and </a:t>
            </a:r>
            <a:r>
              <a:rPr spc="-10" dirty="0"/>
              <a:t>produces </a:t>
            </a:r>
            <a:r>
              <a:rPr spc="-5" dirty="0"/>
              <a:t>a</a:t>
            </a:r>
            <a:r>
              <a:rPr spc="30" dirty="0"/>
              <a:t> </a:t>
            </a:r>
            <a:r>
              <a:rPr spc="-10" dirty="0"/>
              <a:t>photon.</a:t>
            </a:r>
          </a:p>
          <a:p>
            <a:pPr marL="621665" marR="5080" indent="-635" algn="just">
              <a:lnSpc>
                <a:spcPct val="80100"/>
              </a:lnSpc>
              <a:spcBef>
                <a:spcPts val="489"/>
              </a:spcBef>
            </a:pPr>
            <a:r>
              <a:rPr spc="-5" dirty="0"/>
              <a:t>If the </a:t>
            </a:r>
            <a:r>
              <a:rPr spc="-10" dirty="0"/>
              <a:t>energy </a:t>
            </a:r>
            <a:r>
              <a:rPr spc="-5" dirty="0"/>
              <a:t>from this </a:t>
            </a:r>
            <a:r>
              <a:rPr spc="-10" dirty="0"/>
              <a:t>photon </a:t>
            </a:r>
            <a:r>
              <a:rPr spc="-5" dirty="0"/>
              <a:t>is of the </a:t>
            </a:r>
            <a:r>
              <a:rPr spc="-10" dirty="0"/>
              <a:t>precise wavelength, </a:t>
            </a:r>
            <a:r>
              <a:rPr spc="-5" dirty="0"/>
              <a:t>it </a:t>
            </a:r>
            <a:r>
              <a:rPr spc="-10" dirty="0"/>
              <a:t>will  stimulate </a:t>
            </a:r>
            <a:r>
              <a:rPr spc="-5" dirty="0"/>
              <a:t>the </a:t>
            </a:r>
            <a:r>
              <a:rPr spc="-10" dirty="0"/>
              <a:t>production </a:t>
            </a:r>
            <a:r>
              <a:rPr spc="-5" dirty="0"/>
              <a:t>of </a:t>
            </a:r>
            <a:r>
              <a:rPr spc="-10" dirty="0"/>
              <a:t>another photon </a:t>
            </a:r>
            <a:r>
              <a:rPr spc="-5" dirty="0"/>
              <a:t>of the </a:t>
            </a:r>
            <a:r>
              <a:rPr spc="-10" dirty="0"/>
              <a:t>same  </a:t>
            </a:r>
            <a:r>
              <a:rPr spc="-5" dirty="0"/>
              <a:t>wavelength and resulting in a cascading</a:t>
            </a:r>
            <a:r>
              <a:rPr spc="30" dirty="0"/>
              <a:t> </a:t>
            </a:r>
            <a:r>
              <a:rPr spc="-5" dirty="0"/>
              <a:t>effect.</a:t>
            </a:r>
          </a:p>
          <a:p>
            <a:pPr marL="621665" marR="6350" indent="-635" algn="just">
              <a:lnSpc>
                <a:spcPts val="1930"/>
              </a:lnSpc>
              <a:spcBef>
                <a:spcPts val="455"/>
              </a:spcBef>
            </a:pPr>
            <a:r>
              <a:rPr spc="-5" dirty="0"/>
              <a:t>The </a:t>
            </a:r>
            <a:r>
              <a:rPr spc="-10" dirty="0"/>
              <a:t>highly reflective mirror </a:t>
            </a:r>
            <a:r>
              <a:rPr spc="-5" dirty="0"/>
              <a:t>and </a:t>
            </a:r>
            <a:r>
              <a:rPr spc="-10" dirty="0"/>
              <a:t>partially reflective mirror continue  </a:t>
            </a:r>
            <a:r>
              <a:rPr spc="-5" dirty="0"/>
              <a:t>the </a:t>
            </a:r>
            <a:r>
              <a:rPr spc="-10" dirty="0"/>
              <a:t>reaction </a:t>
            </a:r>
            <a:r>
              <a:rPr spc="-5" dirty="0"/>
              <a:t>by </a:t>
            </a:r>
            <a:r>
              <a:rPr spc="-10" dirty="0"/>
              <a:t>directing photons </a:t>
            </a:r>
            <a:r>
              <a:rPr spc="-5" dirty="0"/>
              <a:t>back </a:t>
            </a:r>
            <a:r>
              <a:rPr spc="-10" dirty="0"/>
              <a:t>through </a:t>
            </a:r>
            <a:r>
              <a:rPr spc="-5" dirty="0"/>
              <a:t>the </a:t>
            </a:r>
            <a:r>
              <a:rPr spc="-10" dirty="0"/>
              <a:t>medium along  </a:t>
            </a:r>
            <a:r>
              <a:rPr spc="-5" dirty="0"/>
              <a:t>the long axis of the</a:t>
            </a:r>
            <a:r>
              <a:rPr spc="-10" dirty="0"/>
              <a:t> laser.</a:t>
            </a:r>
          </a:p>
          <a:p>
            <a:pPr marL="621665" marR="6985" indent="-635" algn="just">
              <a:lnSpc>
                <a:spcPts val="1930"/>
              </a:lnSpc>
              <a:spcBef>
                <a:spcPts val="459"/>
              </a:spcBef>
            </a:pPr>
            <a:r>
              <a:rPr spc="-5" dirty="0"/>
              <a:t>The </a:t>
            </a:r>
            <a:r>
              <a:rPr spc="-10" dirty="0"/>
              <a:t>partially reflective mirror </a:t>
            </a:r>
            <a:r>
              <a:rPr spc="-5" dirty="0"/>
              <a:t>allows the </a:t>
            </a:r>
            <a:r>
              <a:rPr spc="-10" dirty="0"/>
              <a:t>transmission </a:t>
            </a:r>
            <a:r>
              <a:rPr spc="-5" dirty="0"/>
              <a:t>of a </a:t>
            </a:r>
            <a:r>
              <a:rPr spc="-10" dirty="0"/>
              <a:t>small  amount </a:t>
            </a:r>
            <a:r>
              <a:rPr spc="-5" dirty="0"/>
              <a:t>of </a:t>
            </a:r>
            <a:r>
              <a:rPr spc="-10" dirty="0"/>
              <a:t>coherent radiation </a:t>
            </a:r>
            <a:r>
              <a:rPr spc="-5" dirty="0"/>
              <a:t>that we </a:t>
            </a:r>
            <a:r>
              <a:rPr spc="-10" dirty="0"/>
              <a:t>observe </a:t>
            </a:r>
            <a:r>
              <a:rPr spc="-5" dirty="0"/>
              <a:t>as the</a:t>
            </a:r>
            <a:r>
              <a:rPr spc="50" dirty="0"/>
              <a:t> </a:t>
            </a:r>
            <a:r>
              <a:rPr spc="-10" dirty="0"/>
              <a:t>“beam”.</a:t>
            </a:r>
          </a:p>
          <a:p>
            <a:pPr marL="621665" marR="5080" indent="-635" algn="just">
              <a:lnSpc>
                <a:spcPts val="1930"/>
              </a:lnSpc>
              <a:spcBef>
                <a:spcPts val="470"/>
              </a:spcBef>
            </a:pPr>
            <a:r>
              <a:rPr spc="-5" dirty="0"/>
              <a:t>Laser radiation will continue as long as energy is applied to the  lasing medium.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73180" y="3388782"/>
            <a:ext cx="584200" cy="1506220"/>
          </a:xfrm>
          <a:prstGeom prst="rect">
            <a:avLst/>
          </a:prstGeom>
        </p:spPr>
        <p:txBody>
          <a:bodyPr vert="vert270" wrap="square" lIns="0" tIns="0" rIns="0" bIns="0" rtlCol="0">
            <a:spAutoFit/>
          </a:bodyPr>
          <a:lstStyle/>
          <a:p>
            <a:pPr marL="12700">
              <a:lnSpc>
                <a:spcPts val="2050"/>
              </a:lnSpc>
            </a:pPr>
            <a:r>
              <a:rPr sz="2000" b="1" spc="-5" dirty="0">
                <a:solidFill>
                  <a:srgbClr val="CC0000"/>
                </a:solidFill>
                <a:latin typeface="Arial"/>
                <a:cs typeface="Arial"/>
              </a:rPr>
              <a:t>Energy</a:t>
            </a:r>
            <a:endParaRPr sz="2000">
              <a:latin typeface="Arial"/>
              <a:cs typeface="Arial"/>
            </a:endParaRPr>
          </a:p>
          <a:p>
            <a:pPr marL="12700">
              <a:lnSpc>
                <a:spcPct val="100000"/>
              </a:lnSpc>
            </a:pPr>
            <a:r>
              <a:rPr sz="2000" b="1" spc="-5" dirty="0">
                <a:solidFill>
                  <a:srgbClr val="CC0000"/>
                </a:solidFill>
                <a:latin typeface="Arial"/>
                <a:cs typeface="Arial"/>
              </a:rPr>
              <a:t>Introduction</a:t>
            </a:r>
            <a:endParaRPr sz="2000">
              <a:latin typeface="Arial"/>
              <a:cs typeface="Arial"/>
            </a:endParaRPr>
          </a:p>
        </p:txBody>
      </p:sp>
      <p:sp>
        <p:nvSpPr>
          <p:cNvPr id="3" name="object 3"/>
          <p:cNvSpPr/>
          <p:nvPr/>
        </p:nvSpPr>
        <p:spPr>
          <a:xfrm>
            <a:off x="1511704" y="2032774"/>
            <a:ext cx="342265" cy="4114165"/>
          </a:xfrm>
          <a:custGeom>
            <a:avLst/>
            <a:gdLst/>
            <a:ahLst/>
            <a:cxnLst/>
            <a:rect l="l" t="t" r="r" b="b"/>
            <a:pathLst>
              <a:path w="342264" h="4114165">
                <a:moveTo>
                  <a:pt x="342090" y="299299"/>
                </a:moveTo>
                <a:lnTo>
                  <a:pt x="337161" y="284987"/>
                </a:lnTo>
                <a:lnTo>
                  <a:pt x="171045" y="0"/>
                </a:lnTo>
                <a:lnTo>
                  <a:pt x="4929" y="284987"/>
                </a:lnTo>
                <a:lnTo>
                  <a:pt x="0" y="299299"/>
                </a:lnTo>
                <a:lnTo>
                  <a:pt x="928" y="313753"/>
                </a:lnTo>
                <a:lnTo>
                  <a:pt x="7286" y="326778"/>
                </a:lnTo>
                <a:lnTo>
                  <a:pt x="18645" y="336803"/>
                </a:lnTo>
                <a:lnTo>
                  <a:pt x="32956" y="341733"/>
                </a:lnTo>
                <a:lnTo>
                  <a:pt x="47410" y="340804"/>
                </a:lnTo>
                <a:lnTo>
                  <a:pt x="60436" y="334446"/>
                </a:lnTo>
                <a:lnTo>
                  <a:pt x="70461" y="323087"/>
                </a:lnTo>
                <a:lnTo>
                  <a:pt x="132945" y="215972"/>
                </a:lnTo>
                <a:lnTo>
                  <a:pt x="132945" y="75437"/>
                </a:lnTo>
                <a:lnTo>
                  <a:pt x="209145" y="75437"/>
                </a:lnTo>
                <a:lnTo>
                  <a:pt x="209145" y="215972"/>
                </a:lnTo>
                <a:lnTo>
                  <a:pt x="271629" y="323087"/>
                </a:lnTo>
                <a:lnTo>
                  <a:pt x="281654" y="334446"/>
                </a:lnTo>
                <a:lnTo>
                  <a:pt x="294679" y="340804"/>
                </a:lnTo>
                <a:lnTo>
                  <a:pt x="309133" y="341733"/>
                </a:lnTo>
                <a:lnTo>
                  <a:pt x="323445" y="336803"/>
                </a:lnTo>
                <a:lnTo>
                  <a:pt x="334803" y="326778"/>
                </a:lnTo>
                <a:lnTo>
                  <a:pt x="341161" y="313753"/>
                </a:lnTo>
                <a:lnTo>
                  <a:pt x="342090" y="299299"/>
                </a:lnTo>
                <a:close/>
              </a:path>
              <a:path w="342264" h="4114165">
                <a:moveTo>
                  <a:pt x="209145" y="215972"/>
                </a:moveTo>
                <a:lnTo>
                  <a:pt x="209145" y="75437"/>
                </a:lnTo>
                <a:lnTo>
                  <a:pt x="132945" y="75437"/>
                </a:lnTo>
                <a:lnTo>
                  <a:pt x="132945" y="215972"/>
                </a:lnTo>
                <a:lnTo>
                  <a:pt x="138279" y="206828"/>
                </a:lnTo>
                <a:lnTo>
                  <a:pt x="138279" y="94487"/>
                </a:lnTo>
                <a:lnTo>
                  <a:pt x="203811" y="94487"/>
                </a:lnTo>
                <a:lnTo>
                  <a:pt x="203811" y="206828"/>
                </a:lnTo>
                <a:lnTo>
                  <a:pt x="209145" y="215972"/>
                </a:lnTo>
                <a:close/>
              </a:path>
              <a:path w="342264" h="4114165">
                <a:moveTo>
                  <a:pt x="209145" y="4114037"/>
                </a:moveTo>
                <a:lnTo>
                  <a:pt x="209145" y="215972"/>
                </a:lnTo>
                <a:lnTo>
                  <a:pt x="171045" y="150658"/>
                </a:lnTo>
                <a:lnTo>
                  <a:pt x="132945" y="215972"/>
                </a:lnTo>
                <a:lnTo>
                  <a:pt x="132945" y="4114037"/>
                </a:lnTo>
                <a:lnTo>
                  <a:pt x="209145" y="4114037"/>
                </a:lnTo>
                <a:close/>
              </a:path>
              <a:path w="342264" h="4114165">
                <a:moveTo>
                  <a:pt x="203811" y="94487"/>
                </a:moveTo>
                <a:lnTo>
                  <a:pt x="138279" y="94487"/>
                </a:lnTo>
                <a:lnTo>
                  <a:pt x="171045" y="150658"/>
                </a:lnTo>
                <a:lnTo>
                  <a:pt x="203811" y="94487"/>
                </a:lnTo>
                <a:close/>
              </a:path>
              <a:path w="342264" h="4114165">
                <a:moveTo>
                  <a:pt x="171045" y="150658"/>
                </a:moveTo>
                <a:lnTo>
                  <a:pt x="138279" y="94487"/>
                </a:lnTo>
                <a:lnTo>
                  <a:pt x="138279" y="206828"/>
                </a:lnTo>
                <a:lnTo>
                  <a:pt x="171045" y="150658"/>
                </a:lnTo>
                <a:close/>
              </a:path>
              <a:path w="342264" h="4114165">
                <a:moveTo>
                  <a:pt x="203811" y="206828"/>
                </a:moveTo>
                <a:lnTo>
                  <a:pt x="203811" y="94487"/>
                </a:lnTo>
                <a:lnTo>
                  <a:pt x="171045" y="150658"/>
                </a:lnTo>
                <a:lnTo>
                  <a:pt x="203811" y="206828"/>
                </a:lnTo>
                <a:close/>
              </a:path>
            </a:pathLst>
          </a:custGeom>
          <a:solidFill>
            <a:srgbClr val="010101"/>
          </a:solidFill>
        </p:spPr>
        <p:txBody>
          <a:bodyPr wrap="square" lIns="0" tIns="0" rIns="0" bIns="0" rtlCol="0"/>
          <a:lstStyle/>
          <a:p>
            <a:endParaRPr/>
          </a:p>
        </p:txBody>
      </p:sp>
      <p:sp>
        <p:nvSpPr>
          <p:cNvPr id="4" name="object 4"/>
          <p:cNvSpPr/>
          <p:nvPr/>
        </p:nvSpPr>
        <p:spPr>
          <a:xfrm>
            <a:off x="1682750" y="6146812"/>
            <a:ext cx="5562600" cy="0"/>
          </a:xfrm>
          <a:custGeom>
            <a:avLst/>
            <a:gdLst/>
            <a:ahLst/>
            <a:cxnLst/>
            <a:rect l="l" t="t" r="r" b="b"/>
            <a:pathLst>
              <a:path w="5562600">
                <a:moveTo>
                  <a:pt x="0" y="0"/>
                </a:moveTo>
                <a:lnTo>
                  <a:pt x="5562600" y="0"/>
                </a:lnTo>
              </a:path>
            </a:pathLst>
          </a:custGeom>
          <a:ln w="76200">
            <a:solidFill>
              <a:srgbClr val="010101"/>
            </a:solidFill>
          </a:ln>
        </p:spPr>
        <p:txBody>
          <a:bodyPr wrap="square" lIns="0" tIns="0" rIns="0" bIns="0" rtlCol="0"/>
          <a:lstStyle/>
          <a:p>
            <a:endParaRPr/>
          </a:p>
        </p:txBody>
      </p:sp>
      <p:sp>
        <p:nvSpPr>
          <p:cNvPr id="5" name="object 5"/>
          <p:cNvSpPr txBox="1"/>
          <p:nvPr/>
        </p:nvSpPr>
        <p:spPr>
          <a:xfrm>
            <a:off x="2829051" y="5716531"/>
            <a:ext cx="1633855" cy="330200"/>
          </a:xfrm>
          <a:prstGeom prst="rect">
            <a:avLst/>
          </a:prstGeom>
        </p:spPr>
        <p:txBody>
          <a:bodyPr vert="horz" wrap="square" lIns="0" tIns="12065" rIns="0" bIns="0" rtlCol="0">
            <a:spAutoFit/>
          </a:bodyPr>
          <a:lstStyle/>
          <a:p>
            <a:pPr marL="12700">
              <a:lnSpc>
                <a:spcPct val="100000"/>
              </a:lnSpc>
              <a:spcBef>
                <a:spcPts val="95"/>
              </a:spcBef>
            </a:pPr>
            <a:r>
              <a:rPr sz="2000" b="1" spc="-5" dirty="0">
                <a:solidFill>
                  <a:srgbClr val="CC0000"/>
                </a:solidFill>
                <a:latin typeface="Arial"/>
                <a:cs typeface="Arial"/>
              </a:rPr>
              <a:t>Ground</a:t>
            </a:r>
            <a:r>
              <a:rPr sz="2000" b="1" spc="-50" dirty="0">
                <a:solidFill>
                  <a:srgbClr val="CC0000"/>
                </a:solidFill>
                <a:latin typeface="Arial"/>
                <a:cs typeface="Arial"/>
              </a:rPr>
              <a:t> </a:t>
            </a:r>
            <a:r>
              <a:rPr sz="2000" b="1" spc="-5" dirty="0">
                <a:solidFill>
                  <a:srgbClr val="CC0000"/>
                </a:solidFill>
                <a:latin typeface="Arial"/>
                <a:cs typeface="Arial"/>
              </a:rPr>
              <a:t>State</a:t>
            </a:r>
            <a:endParaRPr sz="2000">
              <a:latin typeface="Arial"/>
              <a:cs typeface="Arial"/>
            </a:endParaRPr>
          </a:p>
        </p:txBody>
      </p:sp>
      <p:sp>
        <p:nvSpPr>
          <p:cNvPr id="6" name="object 6"/>
          <p:cNvSpPr/>
          <p:nvPr/>
        </p:nvSpPr>
        <p:spPr>
          <a:xfrm>
            <a:off x="1682750" y="2032012"/>
            <a:ext cx="5562600" cy="0"/>
          </a:xfrm>
          <a:custGeom>
            <a:avLst/>
            <a:gdLst/>
            <a:ahLst/>
            <a:cxnLst/>
            <a:rect l="l" t="t" r="r" b="b"/>
            <a:pathLst>
              <a:path w="5562600">
                <a:moveTo>
                  <a:pt x="0" y="0"/>
                </a:moveTo>
                <a:lnTo>
                  <a:pt x="5562600" y="0"/>
                </a:lnTo>
              </a:path>
            </a:pathLst>
          </a:custGeom>
          <a:ln w="76200">
            <a:solidFill>
              <a:srgbClr val="010101"/>
            </a:solidFill>
          </a:ln>
        </p:spPr>
        <p:txBody>
          <a:bodyPr wrap="square" lIns="0" tIns="0" rIns="0" bIns="0" rtlCol="0"/>
          <a:lstStyle/>
          <a:p>
            <a:endParaRPr/>
          </a:p>
        </p:txBody>
      </p:sp>
      <p:sp>
        <p:nvSpPr>
          <p:cNvPr id="7" name="object 7"/>
          <p:cNvSpPr txBox="1"/>
          <p:nvPr/>
        </p:nvSpPr>
        <p:spPr>
          <a:xfrm>
            <a:off x="3057651" y="1601731"/>
            <a:ext cx="1619250" cy="330200"/>
          </a:xfrm>
          <a:prstGeom prst="rect">
            <a:avLst/>
          </a:prstGeom>
        </p:spPr>
        <p:txBody>
          <a:bodyPr vert="horz" wrap="square" lIns="0" tIns="12065" rIns="0" bIns="0" rtlCol="0">
            <a:spAutoFit/>
          </a:bodyPr>
          <a:lstStyle/>
          <a:p>
            <a:pPr marL="12700">
              <a:lnSpc>
                <a:spcPct val="100000"/>
              </a:lnSpc>
              <a:spcBef>
                <a:spcPts val="95"/>
              </a:spcBef>
            </a:pPr>
            <a:r>
              <a:rPr sz="2000" b="1" spc="-10" dirty="0">
                <a:solidFill>
                  <a:srgbClr val="CC0000"/>
                </a:solidFill>
                <a:latin typeface="Arial"/>
                <a:cs typeface="Arial"/>
              </a:rPr>
              <a:t>Excited</a:t>
            </a:r>
            <a:r>
              <a:rPr sz="2000" b="1" spc="-40" dirty="0">
                <a:solidFill>
                  <a:srgbClr val="CC0000"/>
                </a:solidFill>
                <a:latin typeface="Arial"/>
                <a:cs typeface="Arial"/>
              </a:rPr>
              <a:t> </a:t>
            </a:r>
            <a:r>
              <a:rPr sz="2000" b="1" spc="-10" dirty="0">
                <a:solidFill>
                  <a:srgbClr val="CC0000"/>
                </a:solidFill>
                <a:latin typeface="Arial"/>
                <a:cs typeface="Arial"/>
              </a:rPr>
              <a:t>State</a:t>
            </a:r>
            <a:endParaRPr sz="2000">
              <a:latin typeface="Arial"/>
              <a:cs typeface="Arial"/>
            </a:endParaRPr>
          </a:p>
        </p:txBody>
      </p:sp>
      <p:sp>
        <p:nvSpPr>
          <p:cNvPr id="8" name="object 8"/>
          <p:cNvSpPr/>
          <p:nvPr/>
        </p:nvSpPr>
        <p:spPr>
          <a:xfrm>
            <a:off x="2597150" y="3556012"/>
            <a:ext cx="4648200" cy="0"/>
          </a:xfrm>
          <a:custGeom>
            <a:avLst/>
            <a:gdLst/>
            <a:ahLst/>
            <a:cxnLst/>
            <a:rect l="l" t="t" r="r" b="b"/>
            <a:pathLst>
              <a:path w="4648200">
                <a:moveTo>
                  <a:pt x="0" y="0"/>
                </a:moveTo>
                <a:lnTo>
                  <a:pt x="4648200" y="0"/>
                </a:lnTo>
              </a:path>
            </a:pathLst>
          </a:custGeom>
          <a:ln w="76200">
            <a:solidFill>
              <a:srgbClr val="010101"/>
            </a:solidFill>
          </a:ln>
        </p:spPr>
        <p:txBody>
          <a:bodyPr wrap="square" lIns="0" tIns="0" rIns="0" bIns="0" rtlCol="0"/>
          <a:lstStyle/>
          <a:p>
            <a:endParaRPr/>
          </a:p>
        </p:txBody>
      </p:sp>
      <p:sp>
        <p:nvSpPr>
          <p:cNvPr id="9" name="object 9"/>
          <p:cNvSpPr txBox="1"/>
          <p:nvPr/>
        </p:nvSpPr>
        <p:spPr>
          <a:xfrm>
            <a:off x="3819652" y="3125731"/>
            <a:ext cx="2026285" cy="330200"/>
          </a:xfrm>
          <a:prstGeom prst="rect">
            <a:avLst/>
          </a:prstGeom>
        </p:spPr>
        <p:txBody>
          <a:bodyPr vert="horz" wrap="square" lIns="0" tIns="12065" rIns="0" bIns="0" rtlCol="0">
            <a:spAutoFit/>
          </a:bodyPr>
          <a:lstStyle/>
          <a:p>
            <a:pPr marL="12700">
              <a:lnSpc>
                <a:spcPct val="100000"/>
              </a:lnSpc>
              <a:spcBef>
                <a:spcPts val="95"/>
              </a:spcBef>
            </a:pPr>
            <a:r>
              <a:rPr sz="2000" b="1" spc="-10" dirty="0">
                <a:solidFill>
                  <a:srgbClr val="CC0000"/>
                </a:solidFill>
                <a:latin typeface="Arial"/>
                <a:cs typeface="Arial"/>
              </a:rPr>
              <a:t>Metastable</a:t>
            </a:r>
            <a:r>
              <a:rPr sz="2000" b="1" spc="-35" dirty="0">
                <a:solidFill>
                  <a:srgbClr val="CC0000"/>
                </a:solidFill>
                <a:latin typeface="Arial"/>
                <a:cs typeface="Arial"/>
              </a:rPr>
              <a:t> </a:t>
            </a:r>
            <a:r>
              <a:rPr sz="2000" b="1" spc="-10" dirty="0">
                <a:solidFill>
                  <a:srgbClr val="CC0000"/>
                </a:solidFill>
                <a:latin typeface="Arial"/>
                <a:cs typeface="Arial"/>
              </a:rPr>
              <a:t>State</a:t>
            </a:r>
            <a:endParaRPr sz="2000">
              <a:latin typeface="Arial"/>
              <a:cs typeface="Arial"/>
            </a:endParaRPr>
          </a:p>
        </p:txBody>
      </p:sp>
      <p:sp>
        <p:nvSpPr>
          <p:cNvPr id="10" name="object 10"/>
          <p:cNvSpPr/>
          <p:nvPr/>
        </p:nvSpPr>
        <p:spPr>
          <a:xfrm>
            <a:off x="4865838" y="3623068"/>
            <a:ext cx="739775" cy="2447290"/>
          </a:xfrm>
          <a:custGeom>
            <a:avLst/>
            <a:gdLst/>
            <a:ahLst/>
            <a:cxnLst/>
            <a:rect l="l" t="t" r="r" b="b"/>
            <a:pathLst>
              <a:path w="739775" h="2447290">
                <a:moveTo>
                  <a:pt x="109196" y="2228461"/>
                </a:moveTo>
                <a:lnTo>
                  <a:pt x="74461" y="2109216"/>
                </a:lnTo>
                <a:lnTo>
                  <a:pt x="67722" y="2095619"/>
                </a:lnTo>
                <a:lnTo>
                  <a:pt x="56554" y="2086165"/>
                </a:lnTo>
                <a:lnTo>
                  <a:pt x="42529" y="2081569"/>
                </a:lnTo>
                <a:lnTo>
                  <a:pt x="27217" y="2082546"/>
                </a:lnTo>
                <a:lnTo>
                  <a:pt x="13954" y="2089713"/>
                </a:lnTo>
                <a:lnTo>
                  <a:pt x="4548" y="2101024"/>
                </a:lnTo>
                <a:lnTo>
                  <a:pt x="0" y="2114907"/>
                </a:lnTo>
                <a:lnTo>
                  <a:pt x="1309" y="2129790"/>
                </a:lnTo>
                <a:lnTo>
                  <a:pt x="75223" y="2383907"/>
                </a:lnTo>
                <a:lnTo>
                  <a:pt x="75223" y="2364486"/>
                </a:lnTo>
                <a:lnTo>
                  <a:pt x="109196" y="2228461"/>
                </a:lnTo>
                <a:close/>
              </a:path>
              <a:path w="739775" h="2447290">
                <a:moveTo>
                  <a:pt x="130072" y="2300126"/>
                </a:moveTo>
                <a:lnTo>
                  <a:pt x="109196" y="2228461"/>
                </a:lnTo>
                <a:lnTo>
                  <a:pt x="75223" y="2364486"/>
                </a:lnTo>
                <a:lnTo>
                  <a:pt x="84367" y="2366748"/>
                </a:lnTo>
                <a:lnTo>
                  <a:pt x="84367" y="2346960"/>
                </a:lnTo>
                <a:lnTo>
                  <a:pt x="130072" y="2300126"/>
                </a:lnTo>
                <a:close/>
              </a:path>
              <a:path w="739775" h="2447290">
                <a:moveTo>
                  <a:pt x="334875" y="2183892"/>
                </a:moveTo>
                <a:lnTo>
                  <a:pt x="331898" y="2169628"/>
                </a:lnTo>
                <a:lnTo>
                  <a:pt x="323635" y="2157222"/>
                </a:lnTo>
                <a:lnTo>
                  <a:pt x="310788" y="2148756"/>
                </a:lnTo>
                <a:lnTo>
                  <a:pt x="296298" y="2146077"/>
                </a:lnTo>
                <a:lnTo>
                  <a:pt x="281951" y="2148970"/>
                </a:lnTo>
                <a:lnTo>
                  <a:pt x="269533" y="2157222"/>
                </a:lnTo>
                <a:lnTo>
                  <a:pt x="183436" y="2245444"/>
                </a:lnTo>
                <a:lnTo>
                  <a:pt x="149137" y="2382774"/>
                </a:lnTo>
                <a:lnTo>
                  <a:pt x="75223" y="2364486"/>
                </a:lnTo>
                <a:lnTo>
                  <a:pt x="75223" y="2383907"/>
                </a:lnTo>
                <a:lnTo>
                  <a:pt x="93511" y="2446781"/>
                </a:lnTo>
                <a:lnTo>
                  <a:pt x="324397" y="2210562"/>
                </a:lnTo>
                <a:lnTo>
                  <a:pt x="332422" y="2198155"/>
                </a:lnTo>
                <a:lnTo>
                  <a:pt x="334875" y="2183892"/>
                </a:lnTo>
                <a:close/>
              </a:path>
              <a:path w="739775" h="2447290">
                <a:moveTo>
                  <a:pt x="148375" y="2362962"/>
                </a:moveTo>
                <a:lnTo>
                  <a:pt x="130072" y="2300126"/>
                </a:lnTo>
                <a:lnTo>
                  <a:pt x="84367" y="2346960"/>
                </a:lnTo>
                <a:lnTo>
                  <a:pt x="148375" y="2362962"/>
                </a:lnTo>
                <a:close/>
              </a:path>
              <a:path w="739775" h="2447290">
                <a:moveTo>
                  <a:pt x="148375" y="2382585"/>
                </a:moveTo>
                <a:lnTo>
                  <a:pt x="148375" y="2362962"/>
                </a:lnTo>
                <a:lnTo>
                  <a:pt x="84367" y="2346960"/>
                </a:lnTo>
                <a:lnTo>
                  <a:pt x="84367" y="2366748"/>
                </a:lnTo>
                <a:lnTo>
                  <a:pt x="148375" y="2382585"/>
                </a:lnTo>
                <a:close/>
              </a:path>
              <a:path w="739775" h="2447290">
                <a:moveTo>
                  <a:pt x="739687" y="18287"/>
                </a:moveTo>
                <a:lnTo>
                  <a:pt x="665773" y="0"/>
                </a:lnTo>
                <a:lnTo>
                  <a:pt x="109196" y="2228461"/>
                </a:lnTo>
                <a:lnTo>
                  <a:pt x="130072" y="2300126"/>
                </a:lnTo>
                <a:lnTo>
                  <a:pt x="183436" y="2245444"/>
                </a:lnTo>
                <a:lnTo>
                  <a:pt x="739687" y="18287"/>
                </a:lnTo>
                <a:close/>
              </a:path>
              <a:path w="739775" h="2447290">
                <a:moveTo>
                  <a:pt x="183436" y="2245444"/>
                </a:moveTo>
                <a:lnTo>
                  <a:pt x="130072" y="2300126"/>
                </a:lnTo>
                <a:lnTo>
                  <a:pt x="148375" y="2362962"/>
                </a:lnTo>
                <a:lnTo>
                  <a:pt x="148375" y="2382585"/>
                </a:lnTo>
                <a:lnTo>
                  <a:pt x="149137" y="2382774"/>
                </a:lnTo>
                <a:lnTo>
                  <a:pt x="183436" y="2245444"/>
                </a:lnTo>
                <a:close/>
              </a:path>
            </a:pathLst>
          </a:custGeom>
          <a:solidFill>
            <a:srgbClr val="010101"/>
          </a:solidFill>
        </p:spPr>
        <p:txBody>
          <a:bodyPr wrap="square" lIns="0" tIns="0" rIns="0" bIns="0" rtlCol="0"/>
          <a:lstStyle/>
          <a:p>
            <a:endParaRPr/>
          </a:p>
        </p:txBody>
      </p:sp>
      <p:sp>
        <p:nvSpPr>
          <p:cNvPr id="11" name="object 11"/>
          <p:cNvSpPr/>
          <p:nvPr/>
        </p:nvSpPr>
        <p:spPr>
          <a:xfrm>
            <a:off x="6373621" y="5118869"/>
            <a:ext cx="12953" cy="25907"/>
          </a:xfrm>
          <a:prstGeom prst="rect">
            <a:avLst/>
          </a:prstGeom>
          <a:blipFill>
            <a:blip r:embed="rId2" cstate="print"/>
            <a:stretch>
              <a:fillRect/>
            </a:stretch>
          </a:blipFill>
        </p:spPr>
        <p:txBody>
          <a:bodyPr wrap="square" lIns="0" tIns="0" rIns="0" bIns="0" rtlCol="0"/>
          <a:lstStyle/>
          <a:p>
            <a:endParaRPr/>
          </a:p>
        </p:txBody>
      </p:sp>
      <p:sp>
        <p:nvSpPr>
          <p:cNvPr id="12" name="object 12"/>
          <p:cNvSpPr/>
          <p:nvPr/>
        </p:nvSpPr>
        <p:spPr>
          <a:xfrm>
            <a:off x="6360667" y="5151254"/>
            <a:ext cx="13335" cy="0"/>
          </a:xfrm>
          <a:custGeom>
            <a:avLst/>
            <a:gdLst/>
            <a:ahLst/>
            <a:cxnLst/>
            <a:rect l="l" t="t" r="r" b="b"/>
            <a:pathLst>
              <a:path w="13335">
                <a:moveTo>
                  <a:pt x="0" y="0"/>
                </a:moveTo>
                <a:lnTo>
                  <a:pt x="12953" y="0"/>
                </a:lnTo>
              </a:path>
            </a:pathLst>
          </a:custGeom>
          <a:ln w="12953">
            <a:solidFill>
              <a:srgbClr val="FCFDFD"/>
            </a:solidFill>
          </a:ln>
        </p:spPr>
        <p:txBody>
          <a:bodyPr wrap="square" lIns="0" tIns="0" rIns="0" bIns="0" rtlCol="0"/>
          <a:lstStyle/>
          <a:p>
            <a:endParaRPr/>
          </a:p>
        </p:txBody>
      </p:sp>
      <p:sp>
        <p:nvSpPr>
          <p:cNvPr id="13" name="object 13"/>
          <p:cNvSpPr/>
          <p:nvPr/>
        </p:nvSpPr>
        <p:spPr>
          <a:xfrm>
            <a:off x="6995413" y="5177162"/>
            <a:ext cx="78105" cy="0"/>
          </a:xfrm>
          <a:custGeom>
            <a:avLst/>
            <a:gdLst/>
            <a:ahLst/>
            <a:cxnLst/>
            <a:rect l="l" t="t" r="r" b="b"/>
            <a:pathLst>
              <a:path w="78104">
                <a:moveTo>
                  <a:pt x="0" y="0"/>
                </a:moveTo>
                <a:lnTo>
                  <a:pt x="77723" y="0"/>
                </a:lnTo>
              </a:path>
            </a:pathLst>
          </a:custGeom>
          <a:ln w="12953">
            <a:solidFill>
              <a:srgbClr val="FEFEFE"/>
            </a:solidFill>
          </a:ln>
        </p:spPr>
        <p:txBody>
          <a:bodyPr wrap="square" lIns="0" tIns="0" rIns="0" bIns="0" rtlCol="0"/>
          <a:lstStyle/>
          <a:p>
            <a:endParaRPr/>
          </a:p>
        </p:txBody>
      </p:sp>
      <p:sp>
        <p:nvSpPr>
          <p:cNvPr id="14" name="object 14"/>
          <p:cNvSpPr/>
          <p:nvPr/>
        </p:nvSpPr>
        <p:spPr>
          <a:xfrm>
            <a:off x="6114541" y="5196593"/>
            <a:ext cx="25907" cy="12953"/>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7306309" y="5203070"/>
            <a:ext cx="13335" cy="0"/>
          </a:xfrm>
          <a:custGeom>
            <a:avLst/>
            <a:gdLst/>
            <a:ahLst/>
            <a:cxnLst/>
            <a:rect l="l" t="t" r="r" b="b"/>
            <a:pathLst>
              <a:path w="13334">
                <a:moveTo>
                  <a:pt x="0" y="0"/>
                </a:moveTo>
                <a:lnTo>
                  <a:pt x="12953" y="0"/>
                </a:lnTo>
              </a:path>
            </a:pathLst>
          </a:custGeom>
          <a:ln w="12953">
            <a:solidFill>
              <a:srgbClr val="FAFCFD"/>
            </a:solidFill>
          </a:ln>
        </p:spPr>
        <p:txBody>
          <a:bodyPr wrap="square" lIns="0" tIns="0" rIns="0" bIns="0" rtlCol="0"/>
          <a:lstStyle/>
          <a:p>
            <a:endParaRPr/>
          </a:p>
        </p:txBody>
      </p:sp>
      <p:sp>
        <p:nvSpPr>
          <p:cNvPr id="16" name="object 16"/>
          <p:cNvSpPr/>
          <p:nvPr/>
        </p:nvSpPr>
        <p:spPr>
          <a:xfrm>
            <a:off x="5959094" y="5209547"/>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8FEFB"/>
          </a:solidFill>
        </p:spPr>
        <p:txBody>
          <a:bodyPr wrap="square" lIns="0" tIns="0" rIns="0" bIns="0" rtlCol="0"/>
          <a:lstStyle/>
          <a:p>
            <a:endParaRPr/>
          </a:p>
        </p:txBody>
      </p:sp>
      <p:sp>
        <p:nvSpPr>
          <p:cNvPr id="17" name="object 17"/>
          <p:cNvSpPr/>
          <p:nvPr/>
        </p:nvSpPr>
        <p:spPr>
          <a:xfrm>
            <a:off x="6114541" y="5216024"/>
            <a:ext cx="26034" cy="0"/>
          </a:xfrm>
          <a:custGeom>
            <a:avLst/>
            <a:gdLst/>
            <a:ahLst/>
            <a:cxnLst/>
            <a:rect l="l" t="t" r="r" b="b"/>
            <a:pathLst>
              <a:path w="26035">
                <a:moveTo>
                  <a:pt x="0" y="0"/>
                </a:moveTo>
                <a:lnTo>
                  <a:pt x="25907" y="0"/>
                </a:lnTo>
              </a:path>
            </a:pathLst>
          </a:custGeom>
          <a:ln w="12953">
            <a:solidFill>
              <a:srgbClr val="FCFEFE"/>
            </a:solidFill>
          </a:ln>
        </p:spPr>
        <p:txBody>
          <a:bodyPr wrap="square" lIns="0" tIns="0" rIns="0" bIns="0" rtlCol="0"/>
          <a:lstStyle/>
          <a:p>
            <a:endParaRPr/>
          </a:p>
        </p:txBody>
      </p:sp>
      <p:sp>
        <p:nvSpPr>
          <p:cNvPr id="18" name="object 18"/>
          <p:cNvSpPr/>
          <p:nvPr/>
        </p:nvSpPr>
        <p:spPr>
          <a:xfrm>
            <a:off x="5959094" y="5222501"/>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EFEFE"/>
          </a:solidFill>
        </p:spPr>
        <p:txBody>
          <a:bodyPr wrap="square" lIns="0" tIns="0" rIns="0" bIns="0" rtlCol="0"/>
          <a:lstStyle/>
          <a:p>
            <a:endParaRPr/>
          </a:p>
        </p:txBody>
      </p:sp>
      <p:sp>
        <p:nvSpPr>
          <p:cNvPr id="19" name="object 19"/>
          <p:cNvSpPr/>
          <p:nvPr/>
        </p:nvSpPr>
        <p:spPr>
          <a:xfrm>
            <a:off x="6852919" y="5183639"/>
            <a:ext cx="388619" cy="116586"/>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6179311" y="5254886"/>
            <a:ext cx="13335" cy="0"/>
          </a:xfrm>
          <a:custGeom>
            <a:avLst/>
            <a:gdLst/>
            <a:ahLst/>
            <a:cxnLst/>
            <a:rect l="l" t="t" r="r" b="b"/>
            <a:pathLst>
              <a:path w="13335">
                <a:moveTo>
                  <a:pt x="0" y="0"/>
                </a:moveTo>
                <a:lnTo>
                  <a:pt x="12953" y="0"/>
                </a:lnTo>
              </a:path>
            </a:pathLst>
          </a:custGeom>
          <a:ln w="12953">
            <a:solidFill>
              <a:srgbClr val="FDFEFE"/>
            </a:solidFill>
          </a:ln>
        </p:spPr>
        <p:txBody>
          <a:bodyPr wrap="square" lIns="0" tIns="0" rIns="0" bIns="0" rtlCol="0"/>
          <a:lstStyle/>
          <a:p>
            <a:endParaRPr/>
          </a:p>
        </p:txBody>
      </p:sp>
      <p:sp>
        <p:nvSpPr>
          <p:cNvPr id="21" name="object 21"/>
          <p:cNvSpPr/>
          <p:nvPr/>
        </p:nvSpPr>
        <p:spPr>
          <a:xfrm>
            <a:off x="5959094" y="5144777"/>
            <a:ext cx="738377" cy="194309"/>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7021321" y="5293748"/>
            <a:ext cx="13335" cy="0"/>
          </a:xfrm>
          <a:custGeom>
            <a:avLst/>
            <a:gdLst/>
            <a:ahLst/>
            <a:cxnLst/>
            <a:rect l="l" t="t" r="r" b="b"/>
            <a:pathLst>
              <a:path w="13334">
                <a:moveTo>
                  <a:pt x="0" y="0"/>
                </a:moveTo>
                <a:lnTo>
                  <a:pt x="12953" y="0"/>
                </a:lnTo>
              </a:path>
            </a:pathLst>
          </a:custGeom>
          <a:ln w="12953">
            <a:solidFill>
              <a:srgbClr val="F9FCFE"/>
            </a:solidFill>
          </a:ln>
        </p:spPr>
        <p:txBody>
          <a:bodyPr wrap="square" lIns="0" tIns="0" rIns="0" bIns="0" rtlCol="0"/>
          <a:lstStyle/>
          <a:p>
            <a:endParaRPr/>
          </a:p>
        </p:txBody>
      </p:sp>
      <p:sp>
        <p:nvSpPr>
          <p:cNvPr id="23" name="object 23"/>
          <p:cNvSpPr/>
          <p:nvPr/>
        </p:nvSpPr>
        <p:spPr>
          <a:xfrm>
            <a:off x="7021321" y="5209547"/>
            <a:ext cx="427481" cy="129539"/>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6671564" y="5332610"/>
            <a:ext cx="13335" cy="0"/>
          </a:xfrm>
          <a:custGeom>
            <a:avLst/>
            <a:gdLst/>
            <a:ahLst/>
            <a:cxnLst/>
            <a:rect l="l" t="t" r="r" b="b"/>
            <a:pathLst>
              <a:path w="13334">
                <a:moveTo>
                  <a:pt x="0" y="0"/>
                </a:moveTo>
                <a:lnTo>
                  <a:pt x="12953" y="0"/>
                </a:lnTo>
              </a:path>
            </a:pathLst>
          </a:custGeom>
          <a:ln w="12953">
            <a:solidFill>
              <a:srgbClr val="FDFDFC"/>
            </a:solidFill>
          </a:ln>
        </p:spPr>
        <p:txBody>
          <a:bodyPr wrap="square" lIns="0" tIns="0" rIns="0" bIns="0" rtlCol="0"/>
          <a:lstStyle/>
          <a:p>
            <a:endParaRPr/>
          </a:p>
        </p:txBody>
      </p:sp>
      <p:sp>
        <p:nvSpPr>
          <p:cNvPr id="25" name="object 25"/>
          <p:cNvSpPr/>
          <p:nvPr/>
        </p:nvSpPr>
        <p:spPr>
          <a:xfrm>
            <a:off x="7422895" y="5332610"/>
            <a:ext cx="26034" cy="0"/>
          </a:xfrm>
          <a:custGeom>
            <a:avLst/>
            <a:gdLst/>
            <a:ahLst/>
            <a:cxnLst/>
            <a:rect l="l" t="t" r="r" b="b"/>
            <a:pathLst>
              <a:path w="26034">
                <a:moveTo>
                  <a:pt x="0" y="0"/>
                </a:moveTo>
                <a:lnTo>
                  <a:pt x="25907" y="0"/>
                </a:lnTo>
              </a:path>
            </a:pathLst>
          </a:custGeom>
          <a:ln w="12953">
            <a:solidFill>
              <a:srgbClr val="FDFEFE"/>
            </a:solidFill>
          </a:ln>
        </p:spPr>
        <p:txBody>
          <a:bodyPr wrap="square" lIns="0" tIns="0" rIns="0" bIns="0" rtlCol="0"/>
          <a:lstStyle/>
          <a:p>
            <a:endParaRPr/>
          </a:p>
        </p:txBody>
      </p:sp>
      <p:sp>
        <p:nvSpPr>
          <p:cNvPr id="26" name="object 26"/>
          <p:cNvSpPr/>
          <p:nvPr/>
        </p:nvSpPr>
        <p:spPr>
          <a:xfrm>
            <a:off x="7112000" y="5358518"/>
            <a:ext cx="13335" cy="0"/>
          </a:xfrm>
          <a:custGeom>
            <a:avLst/>
            <a:gdLst/>
            <a:ahLst/>
            <a:cxnLst/>
            <a:rect l="l" t="t" r="r" b="b"/>
            <a:pathLst>
              <a:path w="13334">
                <a:moveTo>
                  <a:pt x="0" y="0"/>
                </a:moveTo>
                <a:lnTo>
                  <a:pt x="12953" y="0"/>
                </a:lnTo>
              </a:path>
            </a:pathLst>
          </a:custGeom>
          <a:ln w="12953">
            <a:solidFill>
              <a:srgbClr val="FEFEFE"/>
            </a:solidFill>
          </a:ln>
        </p:spPr>
        <p:txBody>
          <a:bodyPr wrap="square" lIns="0" tIns="0" rIns="0" bIns="0" rtlCol="0"/>
          <a:lstStyle/>
          <a:p>
            <a:endParaRPr/>
          </a:p>
        </p:txBody>
      </p:sp>
      <p:sp>
        <p:nvSpPr>
          <p:cNvPr id="27" name="object 27"/>
          <p:cNvSpPr/>
          <p:nvPr/>
        </p:nvSpPr>
        <p:spPr>
          <a:xfrm>
            <a:off x="5972047" y="5339087"/>
            <a:ext cx="401573" cy="90678"/>
          </a:xfrm>
          <a:prstGeom prst="rect">
            <a:avLst/>
          </a:prstGeom>
          <a:blipFill>
            <a:blip r:embed="rId7" cstate="print"/>
            <a:stretch>
              <a:fillRect/>
            </a:stretch>
          </a:blipFill>
        </p:spPr>
        <p:txBody>
          <a:bodyPr wrap="square" lIns="0" tIns="0" rIns="0" bIns="0" rtlCol="0"/>
          <a:lstStyle/>
          <a:p>
            <a:endParaRPr/>
          </a:p>
        </p:txBody>
      </p:sp>
      <p:sp>
        <p:nvSpPr>
          <p:cNvPr id="28" name="object 28"/>
          <p:cNvSpPr/>
          <p:nvPr/>
        </p:nvSpPr>
        <p:spPr>
          <a:xfrm>
            <a:off x="7099045" y="5339087"/>
            <a:ext cx="349757" cy="168402"/>
          </a:xfrm>
          <a:prstGeom prst="rect">
            <a:avLst/>
          </a:prstGeom>
          <a:blipFill>
            <a:blip r:embed="rId8" cstate="print"/>
            <a:stretch>
              <a:fillRect/>
            </a:stretch>
          </a:blipFill>
        </p:spPr>
        <p:txBody>
          <a:bodyPr wrap="square" lIns="0" tIns="0" rIns="0" bIns="0" rtlCol="0"/>
          <a:lstStyle/>
          <a:p>
            <a:endParaRPr/>
          </a:p>
        </p:txBody>
      </p:sp>
      <p:sp>
        <p:nvSpPr>
          <p:cNvPr id="29" name="object 29"/>
          <p:cNvSpPr/>
          <p:nvPr/>
        </p:nvSpPr>
        <p:spPr>
          <a:xfrm>
            <a:off x="6542023" y="5300230"/>
            <a:ext cx="440436" cy="207258"/>
          </a:xfrm>
          <a:prstGeom prst="rect">
            <a:avLst/>
          </a:prstGeom>
          <a:blipFill>
            <a:blip r:embed="rId9" cstate="print"/>
            <a:stretch>
              <a:fillRect/>
            </a:stretch>
          </a:blipFill>
        </p:spPr>
        <p:txBody>
          <a:bodyPr wrap="square" lIns="0" tIns="0" rIns="0" bIns="0" rtlCol="0"/>
          <a:lstStyle/>
          <a:p>
            <a:endParaRPr/>
          </a:p>
        </p:txBody>
      </p:sp>
      <p:sp>
        <p:nvSpPr>
          <p:cNvPr id="30" name="object 30"/>
          <p:cNvSpPr/>
          <p:nvPr/>
        </p:nvSpPr>
        <p:spPr>
          <a:xfrm>
            <a:off x="7435850" y="5423288"/>
            <a:ext cx="13335" cy="0"/>
          </a:xfrm>
          <a:custGeom>
            <a:avLst/>
            <a:gdLst/>
            <a:ahLst/>
            <a:cxnLst/>
            <a:rect l="l" t="t" r="r" b="b"/>
            <a:pathLst>
              <a:path w="13334">
                <a:moveTo>
                  <a:pt x="0" y="0"/>
                </a:moveTo>
                <a:lnTo>
                  <a:pt x="12953" y="0"/>
                </a:lnTo>
              </a:path>
            </a:pathLst>
          </a:custGeom>
          <a:ln w="12953">
            <a:solidFill>
              <a:srgbClr val="FEFEFD"/>
            </a:solidFill>
          </a:ln>
        </p:spPr>
        <p:txBody>
          <a:bodyPr wrap="square" lIns="0" tIns="0" rIns="0" bIns="0" rtlCol="0"/>
          <a:lstStyle/>
          <a:p>
            <a:endParaRPr/>
          </a:p>
        </p:txBody>
      </p:sp>
      <p:sp>
        <p:nvSpPr>
          <p:cNvPr id="31" name="object 31"/>
          <p:cNvSpPr/>
          <p:nvPr/>
        </p:nvSpPr>
        <p:spPr>
          <a:xfrm>
            <a:off x="6205220" y="5416811"/>
            <a:ext cx="64769" cy="38861"/>
          </a:xfrm>
          <a:prstGeom prst="rect">
            <a:avLst/>
          </a:prstGeom>
          <a:blipFill>
            <a:blip r:embed="rId10" cstate="print"/>
            <a:stretch>
              <a:fillRect/>
            </a:stretch>
          </a:blipFill>
        </p:spPr>
        <p:txBody>
          <a:bodyPr wrap="square" lIns="0" tIns="0" rIns="0" bIns="0" rtlCol="0"/>
          <a:lstStyle/>
          <a:p>
            <a:endParaRPr/>
          </a:p>
        </p:txBody>
      </p:sp>
      <p:sp>
        <p:nvSpPr>
          <p:cNvPr id="32" name="object 32"/>
          <p:cNvSpPr/>
          <p:nvPr/>
        </p:nvSpPr>
        <p:spPr>
          <a:xfrm>
            <a:off x="5959094" y="5429770"/>
            <a:ext cx="233172" cy="77718"/>
          </a:xfrm>
          <a:prstGeom prst="rect">
            <a:avLst/>
          </a:prstGeom>
          <a:blipFill>
            <a:blip r:embed="rId11" cstate="print"/>
            <a:stretch>
              <a:fillRect/>
            </a:stretch>
          </a:blipFill>
        </p:spPr>
        <p:txBody>
          <a:bodyPr wrap="square" lIns="0" tIns="0" rIns="0" bIns="0" rtlCol="0"/>
          <a:lstStyle/>
          <a:p>
            <a:endParaRPr/>
          </a:p>
        </p:txBody>
      </p:sp>
      <p:sp>
        <p:nvSpPr>
          <p:cNvPr id="33" name="object 33"/>
          <p:cNvSpPr/>
          <p:nvPr/>
        </p:nvSpPr>
        <p:spPr>
          <a:xfrm>
            <a:off x="7306309" y="5513966"/>
            <a:ext cx="13335" cy="0"/>
          </a:xfrm>
          <a:custGeom>
            <a:avLst/>
            <a:gdLst/>
            <a:ahLst/>
            <a:cxnLst/>
            <a:rect l="l" t="t" r="r" b="b"/>
            <a:pathLst>
              <a:path w="13334">
                <a:moveTo>
                  <a:pt x="0" y="0"/>
                </a:moveTo>
                <a:lnTo>
                  <a:pt x="12953" y="0"/>
                </a:lnTo>
              </a:path>
            </a:pathLst>
          </a:custGeom>
          <a:ln w="12953">
            <a:solidFill>
              <a:srgbClr val="FBFEFD"/>
            </a:solidFill>
          </a:ln>
        </p:spPr>
        <p:txBody>
          <a:bodyPr wrap="square" lIns="0" tIns="0" rIns="0" bIns="0" rtlCol="0"/>
          <a:lstStyle/>
          <a:p>
            <a:endParaRPr/>
          </a:p>
        </p:txBody>
      </p:sp>
      <p:sp>
        <p:nvSpPr>
          <p:cNvPr id="34" name="object 34"/>
          <p:cNvSpPr/>
          <p:nvPr/>
        </p:nvSpPr>
        <p:spPr>
          <a:xfrm>
            <a:off x="7384033" y="5507489"/>
            <a:ext cx="12953" cy="12953"/>
          </a:xfrm>
          <a:prstGeom prst="rect">
            <a:avLst/>
          </a:prstGeom>
          <a:blipFill>
            <a:blip r:embed="rId12" cstate="print"/>
            <a:stretch>
              <a:fillRect/>
            </a:stretch>
          </a:blipFill>
        </p:spPr>
        <p:txBody>
          <a:bodyPr wrap="square" lIns="0" tIns="0" rIns="0" bIns="0" rtlCol="0"/>
          <a:lstStyle/>
          <a:p>
            <a:endParaRPr/>
          </a:p>
        </p:txBody>
      </p:sp>
      <p:sp>
        <p:nvSpPr>
          <p:cNvPr id="35" name="object 35"/>
          <p:cNvSpPr/>
          <p:nvPr/>
        </p:nvSpPr>
        <p:spPr>
          <a:xfrm>
            <a:off x="7384033" y="5526920"/>
            <a:ext cx="13335" cy="0"/>
          </a:xfrm>
          <a:custGeom>
            <a:avLst/>
            <a:gdLst/>
            <a:ahLst/>
            <a:cxnLst/>
            <a:rect l="l" t="t" r="r" b="b"/>
            <a:pathLst>
              <a:path w="13334">
                <a:moveTo>
                  <a:pt x="0" y="0"/>
                </a:moveTo>
                <a:lnTo>
                  <a:pt x="12953" y="0"/>
                </a:lnTo>
              </a:path>
            </a:pathLst>
          </a:custGeom>
          <a:ln w="12953">
            <a:solidFill>
              <a:srgbClr val="FDFEFE"/>
            </a:solidFill>
          </a:ln>
        </p:spPr>
        <p:txBody>
          <a:bodyPr wrap="square" lIns="0" tIns="0" rIns="0" bIns="0" rtlCol="0"/>
          <a:lstStyle/>
          <a:p>
            <a:endParaRPr/>
          </a:p>
        </p:txBody>
      </p:sp>
      <p:sp>
        <p:nvSpPr>
          <p:cNvPr id="36" name="object 36"/>
          <p:cNvSpPr/>
          <p:nvPr/>
        </p:nvSpPr>
        <p:spPr>
          <a:xfrm>
            <a:off x="6360667" y="4710818"/>
            <a:ext cx="13335" cy="0"/>
          </a:xfrm>
          <a:custGeom>
            <a:avLst/>
            <a:gdLst/>
            <a:ahLst/>
            <a:cxnLst/>
            <a:rect l="l" t="t" r="r" b="b"/>
            <a:pathLst>
              <a:path w="13335">
                <a:moveTo>
                  <a:pt x="0" y="0"/>
                </a:moveTo>
                <a:lnTo>
                  <a:pt x="12953" y="0"/>
                </a:lnTo>
              </a:path>
            </a:pathLst>
          </a:custGeom>
          <a:ln w="12953">
            <a:solidFill>
              <a:srgbClr val="FCFDFD"/>
            </a:solidFill>
          </a:ln>
        </p:spPr>
        <p:txBody>
          <a:bodyPr wrap="square" lIns="0" tIns="0" rIns="0" bIns="0" rtlCol="0"/>
          <a:lstStyle/>
          <a:p>
            <a:endParaRPr/>
          </a:p>
        </p:txBody>
      </p:sp>
      <p:sp>
        <p:nvSpPr>
          <p:cNvPr id="37" name="object 37"/>
          <p:cNvSpPr/>
          <p:nvPr/>
        </p:nvSpPr>
        <p:spPr>
          <a:xfrm>
            <a:off x="6567931" y="4723772"/>
            <a:ext cx="26034" cy="0"/>
          </a:xfrm>
          <a:custGeom>
            <a:avLst/>
            <a:gdLst/>
            <a:ahLst/>
            <a:cxnLst/>
            <a:rect l="l" t="t" r="r" b="b"/>
            <a:pathLst>
              <a:path w="26034">
                <a:moveTo>
                  <a:pt x="0" y="0"/>
                </a:moveTo>
                <a:lnTo>
                  <a:pt x="25907" y="0"/>
                </a:lnTo>
              </a:path>
            </a:pathLst>
          </a:custGeom>
          <a:ln w="12953">
            <a:solidFill>
              <a:srgbClr val="FDFEFE"/>
            </a:solidFill>
          </a:ln>
        </p:spPr>
        <p:txBody>
          <a:bodyPr wrap="square" lIns="0" tIns="0" rIns="0" bIns="0" rtlCol="0"/>
          <a:lstStyle/>
          <a:p>
            <a:endParaRPr/>
          </a:p>
        </p:txBody>
      </p:sp>
      <p:sp>
        <p:nvSpPr>
          <p:cNvPr id="38" name="object 38"/>
          <p:cNvSpPr/>
          <p:nvPr/>
        </p:nvSpPr>
        <p:spPr>
          <a:xfrm>
            <a:off x="7202677" y="4723772"/>
            <a:ext cx="13335" cy="0"/>
          </a:xfrm>
          <a:custGeom>
            <a:avLst/>
            <a:gdLst/>
            <a:ahLst/>
            <a:cxnLst/>
            <a:rect l="l" t="t" r="r" b="b"/>
            <a:pathLst>
              <a:path w="13334">
                <a:moveTo>
                  <a:pt x="0" y="0"/>
                </a:moveTo>
                <a:lnTo>
                  <a:pt x="12953" y="0"/>
                </a:lnTo>
              </a:path>
            </a:pathLst>
          </a:custGeom>
          <a:ln w="12953">
            <a:solidFill>
              <a:srgbClr val="FDFEFE"/>
            </a:solidFill>
          </a:ln>
        </p:spPr>
        <p:txBody>
          <a:bodyPr wrap="square" lIns="0" tIns="0" rIns="0" bIns="0" rtlCol="0"/>
          <a:lstStyle/>
          <a:p>
            <a:endParaRPr/>
          </a:p>
        </p:txBody>
      </p:sp>
      <p:sp>
        <p:nvSpPr>
          <p:cNvPr id="39" name="object 39"/>
          <p:cNvSpPr/>
          <p:nvPr/>
        </p:nvSpPr>
        <p:spPr>
          <a:xfrm>
            <a:off x="5959094" y="4743203"/>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CFEFD"/>
          </a:solidFill>
        </p:spPr>
        <p:txBody>
          <a:bodyPr wrap="square" lIns="0" tIns="0" rIns="0" bIns="0" rtlCol="0"/>
          <a:lstStyle/>
          <a:p>
            <a:endParaRPr/>
          </a:p>
        </p:txBody>
      </p:sp>
      <p:sp>
        <p:nvSpPr>
          <p:cNvPr id="40" name="object 40"/>
          <p:cNvSpPr/>
          <p:nvPr/>
        </p:nvSpPr>
        <p:spPr>
          <a:xfrm>
            <a:off x="5959094" y="4756157"/>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9FEFC"/>
          </a:solidFill>
        </p:spPr>
        <p:txBody>
          <a:bodyPr wrap="square" lIns="0" tIns="0" rIns="0" bIns="0" rtlCol="0"/>
          <a:lstStyle/>
          <a:p>
            <a:endParaRPr/>
          </a:p>
        </p:txBody>
      </p:sp>
      <p:sp>
        <p:nvSpPr>
          <p:cNvPr id="41" name="object 41"/>
          <p:cNvSpPr/>
          <p:nvPr/>
        </p:nvSpPr>
        <p:spPr>
          <a:xfrm>
            <a:off x="7306309" y="4775588"/>
            <a:ext cx="26034" cy="0"/>
          </a:xfrm>
          <a:custGeom>
            <a:avLst/>
            <a:gdLst/>
            <a:ahLst/>
            <a:cxnLst/>
            <a:rect l="l" t="t" r="r" b="b"/>
            <a:pathLst>
              <a:path w="26034">
                <a:moveTo>
                  <a:pt x="0" y="0"/>
                </a:moveTo>
                <a:lnTo>
                  <a:pt x="25907" y="0"/>
                </a:lnTo>
              </a:path>
            </a:pathLst>
          </a:custGeom>
          <a:ln w="12953">
            <a:solidFill>
              <a:srgbClr val="FEFEFE"/>
            </a:solidFill>
          </a:ln>
        </p:spPr>
        <p:txBody>
          <a:bodyPr wrap="square" lIns="0" tIns="0" rIns="0" bIns="0" rtlCol="0"/>
          <a:lstStyle/>
          <a:p>
            <a:endParaRPr/>
          </a:p>
        </p:txBody>
      </p:sp>
      <p:sp>
        <p:nvSpPr>
          <p:cNvPr id="42" name="object 42"/>
          <p:cNvSpPr/>
          <p:nvPr/>
        </p:nvSpPr>
        <p:spPr>
          <a:xfrm>
            <a:off x="5972047" y="4788542"/>
            <a:ext cx="181610" cy="0"/>
          </a:xfrm>
          <a:custGeom>
            <a:avLst/>
            <a:gdLst/>
            <a:ahLst/>
            <a:cxnLst/>
            <a:rect l="l" t="t" r="r" b="b"/>
            <a:pathLst>
              <a:path w="181610">
                <a:moveTo>
                  <a:pt x="0" y="0"/>
                </a:moveTo>
                <a:lnTo>
                  <a:pt x="181355" y="0"/>
                </a:lnTo>
              </a:path>
            </a:pathLst>
          </a:custGeom>
          <a:ln w="12953">
            <a:solidFill>
              <a:srgbClr val="FEFEFE"/>
            </a:solidFill>
          </a:ln>
        </p:spPr>
        <p:txBody>
          <a:bodyPr wrap="square" lIns="0" tIns="0" rIns="0" bIns="0" rtlCol="0"/>
          <a:lstStyle/>
          <a:p>
            <a:endParaRPr/>
          </a:p>
        </p:txBody>
      </p:sp>
      <p:sp>
        <p:nvSpPr>
          <p:cNvPr id="43" name="object 43"/>
          <p:cNvSpPr/>
          <p:nvPr/>
        </p:nvSpPr>
        <p:spPr>
          <a:xfrm>
            <a:off x="6179311" y="4801496"/>
            <a:ext cx="13335" cy="0"/>
          </a:xfrm>
          <a:custGeom>
            <a:avLst/>
            <a:gdLst/>
            <a:ahLst/>
            <a:cxnLst/>
            <a:rect l="l" t="t" r="r" b="b"/>
            <a:pathLst>
              <a:path w="13335">
                <a:moveTo>
                  <a:pt x="0" y="0"/>
                </a:moveTo>
                <a:lnTo>
                  <a:pt x="12953" y="0"/>
                </a:lnTo>
              </a:path>
            </a:pathLst>
          </a:custGeom>
          <a:ln w="12953">
            <a:solidFill>
              <a:srgbClr val="FAFDFD"/>
            </a:solidFill>
          </a:ln>
        </p:spPr>
        <p:txBody>
          <a:bodyPr wrap="square" lIns="0" tIns="0" rIns="0" bIns="0" rtlCol="0"/>
          <a:lstStyle/>
          <a:p>
            <a:endParaRPr/>
          </a:p>
        </p:txBody>
      </p:sp>
      <p:sp>
        <p:nvSpPr>
          <p:cNvPr id="44" name="object 44"/>
          <p:cNvSpPr/>
          <p:nvPr/>
        </p:nvSpPr>
        <p:spPr>
          <a:xfrm>
            <a:off x="5959094" y="4665479"/>
            <a:ext cx="751331" cy="272034"/>
          </a:xfrm>
          <a:prstGeom prst="rect">
            <a:avLst/>
          </a:prstGeom>
          <a:blipFill>
            <a:blip r:embed="rId13" cstate="print"/>
            <a:stretch>
              <a:fillRect/>
            </a:stretch>
          </a:blipFill>
        </p:spPr>
        <p:txBody>
          <a:bodyPr wrap="square" lIns="0" tIns="0" rIns="0" bIns="0" rtlCol="0"/>
          <a:lstStyle/>
          <a:p>
            <a:endParaRPr/>
          </a:p>
        </p:txBody>
      </p:sp>
      <p:sp>
        <p:nvSpPr>
          <p:cNvPr id="45" name="object 45"/>
          <p:cNvSpPr/>
          <p:nvPr/>
        </p:nvSpPr>
        <p:spPr>
          <a:xfrm>
            <a:off x="7254493" y="4840358"/>
            <a:ext cx="13335" cy="0"/>
          </a:xfrm>
          <a:custGeom>
            <a:avLst/>
            <a:gdLst/>
            <a:ahLst/>
            <a:cxnLst/>
            <a:rect l="l" t="t" r="r" b="b"/>
            <a:pathLst>
              <a:path w="13334">
                <a:moveTo>
                  <a:pt x="0" y="0"/>
                </a:moveTo>
                <a:lnTo>
                  <a:pt x="12953" y="0"/>
                </a:lnTo>
              </a:path>
            </a:pathLst>
          </a:custGeom>
          <a:ln w="12953">
            <a:solidFill>
              <a:srgbClr val="FDFEFE"/>
            </a:solidFill>
          </a:ln>
        </p:spPr>
        <p:txBody>
          <a:bodyPr wrap="square" lIns="0" tIns="0" rIns="0" bIns="0" rtlCol="0"/>
          <a:lstStyle/>
          <a:p>
            <a:endParaRPr/>
          </a:p>
        </p:txBody>
      </p:sp>
      <p:sp>
        <p:nvSpPr>
          <p:cNvPr id="46" name="object 46"/>
          <p:cNvSpPr/>
          <p:nvPr/>
        </p:nvSpPr>
        <p:spPr>
          <a:xfrm>
            <a:off x="6580885" y="4717295"/>
            <a:ext cx="867917" cy="233171"/>
          </a:xfrm>
          <a:prstGeom prst="rect">
            <a:avLst/>
          </a:prstGeom>
          <a:blipFill>
            <a:blip r:embed="rId14" cstate="print"/>
            <a:stretch>
              <a:fillRect/>
            </a:stretch>
          </a:blipFill>
        </p:spPr>
        <p:txBody>
          <a:bodyPr wrap="square" lIns="0" tIns="0" rIns="0" bIns="0" rtlCol="0"/>
          <a:lstStyle/>
          <a:p>
            <a:endParaRPr/>
          </a:p>
        </p:txBody>
      </p:sp>
      <p:sp>
        <p:nvSpPr>
          <p:cNvPr id="47" name="object 47"/>
          <p:cNvSpPr/>
          <p:nvPr/>
        </p:nvSpPr>
        <p:spPr>
          <a:xfrm>
            <a:off x="7422895" y="4853312"/>
            <a:ext cx="26034" cy="0"/>
          </a:xfrm>
          <a:custGeom>
            <a:avLst/>
            <a:gdLst/>
            <a:ahLst/>
            <a:cxnLst/>
            <a:rect l="l" t="t" r="r" b="b"/>
            <a:pathLst>
              <a:path w="26034">
                <a:moveTo>
                  <a:pt x="0" y="0"/>
                </a:moveTo>
                <a:lnTo>
                  <a:pt x="25907" y="0"/>
                </a:lnTo>
              </a:path>
            </a:pathLst>
          </a:custGeom>
          <a:ln w="12953">
            <a:solidFill>
              <a:srgbClr val="FDFEFE"/>
            </a:solidFill>
          </a:ln>
        </p:spPr>
        <p:txBody>
          <a:bodyPr wrap="square" lIns="0" tIns="0" rIns="0" bIns="0" rtlCol="0"/>
          <a:lstStyle/>
          <a:p>
            <a:endParaRPr/>
          </a:p>
        </p:txBody>
      </p:sp>
      <p:sp>
        <p:nvSpPr>
          <p:cNvPr id="48" name="object 48"/>
          <p:cNvSpPr/>
          <p:nvPr/>
        </p:nvSpPr>
        <p:spPr>
          <a:xfrm>
            <a:off x="7163815" y="4943990"/>
            <a:ext cx="13335" cy="0"/>
          </a:xfrm>
          <a:custGeom>
            <a:avLst/>
            <a:gdLst/>
            <a:ahLst/>
            <a:cxnLst/>
            <a:rect l="l" t="t" r="r" b="b"/>
            <a:pathLst>
              <a:path w="13334">
                <a:moveTo>
                  <a:pt x="0" y="0"/>
                </a:moveTo>
                <a:lnTo>
                  <a:pt x="12953" y="0"/>
                </a:lnTo>
              </a:path>
            </a:pathLst>
          </a:custGeom>
          <a:ln w="12953">
            <a:solidFill>
              <a:srgbClr val="FDFEFC"/>
            </a:solidFill>
          </a:ln>
        </p:spPr>
        <p:txBody>
          <a:bodyPr wrap="square" lIns="0" tIns="0" rIns="0" bIns="0" rtlCol="0"/>
          <a:lstStyle/>
          <a:p>
            <a:endParaRPr/>
          </a:p>
        </p:txBody>
      </p:sp>
      <p:sp>
        <p:nvSpPr>
          <p:cNvPr id="49" name="object 49"/>
          <p:cNvSpPr/>
          <p:nvPr/>
        </p:nvSpPr>
        <p:spPr>
          <a:xfrm>
            <a:off x="5972047" y="4937513"/>
            <a:ext cx="336804" cy="38862"/>
          </a:xfrm>
          <a:prstGeom prst="rect">
            <a:avLst/>
          </a:prstGeom>
          <a:blipFill>
            <a:blip r:embed="rId15" cstate="print"/>
            <a:stretch>
              <a:fillRect/>
            </a:stretch>
          </a:blipFill>
        </p:spPr>
        <p:txBody>
          <a:bodyPr wrap="square" lIns="0" tIns="0" rIns="0" bIns="0" rtlCol="0"/>
          <a:lstStyle/>
          <a:p>
            <a:endParaRPr/>
          </a:p>
        </p:txBody>
      </p:sp>
      <p:sp>
        <p:nvSpPr>
          <p:cNvPr id="50" name="object 50"/>
          <p:cNvSpPr/>
          <p:nvPr/>
        </p:nvSpPr>
        <p:spPr>
          <a:xfrm>
            <a:off x="7150861" y="4937513"/>
            <a:ext cx="297941" cy="116586"/>
          </a:xfrm>
          <a:prstGeom prst="rect">
            <a:avLst/>
          </a:prstGeom>
          <a:blipFill>
            <a:blip r:embed="rId16" cstate="print"/>
            <a:stretch>
              <a:fillRect/>
            </a:stretch>
          </a:blipFill>
        </p:spPr>
        <p:txBody>
          <a:bodyPr wrap="square" lIns="0" tIns="0" rIns="0" bIns="0" rtlCol="0"/>
          <a:lstStyle/>
          <a:p>
            <a:endParaRPr/>
          </a:p>
        </p:txBody>
      </p:sp>
      <p:sp>
        <p:nvSpPr>
          <p:cNvPr id="51" name="object 51"/>
          <p:cNvSpPr/>
          <p:nvPr/>
        </p:nvSpPr>
        <p:spPr>
          <a:xfrm>
            <a:off x="6231127" y="4963421"/>
            <a:ext cx="38862" cy="38862"/>
          </a:xfrm>
          <a:prstGeom prst="rect">
            <a:avLst/>
          </a:prstGeom>
          <a:blipFill>
            <a:blip r:embed="rId17" cstate="print"/>
            <a:stretch>
              <a:fillRect/>
            </a:stretch>
          </a:blipFill>
        </p:spPr>
        <p:txBody>
          <a:bodyPr wrap="square" lIns="0" tIns="0" rIns="0" bIns="0" rtlCol="0"/>
          <a:lstStyle/>
          <a:p>
            <a:endParaRPr/>
          </a:p>
        </p:txBody>
      </p:sp>
      <p:sp>
        <p:nvSpPr>
          <p:cNvPr id="52" name="object 52"/>
          <p:cNvSpPr/>
          <p:nvPr/>
        </p:nvSpPr>
        <p:spPr>
          <a:xfrm>
            <a:off x="6580885" y="4950467"/>
            <a:ext cx="336804" cy="103631"/>
          </a:xfrm>
          <a:prstGeom prst="rect">
            <a:avLst/>
          </a:prstGeom>
          <a:blipFill>
            <a:blip r:embed="rId18" cstate="print"/>
            <a:stretch>
              <a:fillRect/>
            </a:stretch>
          </a:blipFill>
        </p:spPr>
        <p:txBody>
          <a:bodyPr wrap="square" lIns="0" tIns="0" rIns="0" bIns="0" rtlCol="0"/>
          <a:lstStyle/>
          <a:p>
            <a:endParaRPr/>
          </a:p>
        </p:txBody>
      </p:sp>
      <p:sp>
        <p:nvSpPr>
          <p:cNvPr id="53" name="object 53"/>
          <p:cNvSpPr/>
          <p:nvPr/>
        </p:nvSpPr>
        <p:spPr>
          <a:xfrm>
            <a:off x="5959094" y="4976375"/>
            <a:ext cx="233172" cy="77724"/>
          </a:xfrm>
          <a:prstGeom prst="rect">
            <a:avLst/>
          </a:prstGeom>
          <a:blipFill>
            <a:blip r:embed="rId19" cstate="print"/>
            <a:stretch>
              <a:fillRect/>
            </a:stretch>
          </a:blipFill>
        </p:spPr>
        <p:txBody>
          <a:bodyPr wrap="square" lIns="0" tIns="0" rIns="0" bIns="0" rtlCol="0"/>
          <a:lstStyle/>
          <a:p>
            <a:endParaRPr/>
          </a:p>
        </p:txBody>
      </p:sp>
      <p:sp>
        <p:nvSpPr>
          <p:cNvPr id="54" name="object 54"/>
          <p:cNvSpPr/>
          <p:nvPr/>
        </p:nvSpPr>
        <p:spPr>
          <a:xfrm>
            <a:off x="7306309" y="5060575"/>
            <a:ext cx="13335" cy="0"/>
          </a:xfrm>
          <a:custGeom>
            <a:avLst/>
            <a:gdLst/>
            <a:ahLst/>
            <a:cxnLst/>
            <a:rect l="l" t="t" r="r" b="b"/>
            <a:pathLst>
              <a:path w="13334">
                <a:moveTo>
                  <a:pt x="0" y="0"/>
                </a:moveTo>
                <a:lnTo>
                  <a:pt x="12953" y="0"/>
                </a:lnTo>
              </a:path>
            </a:pathLst>
          </a:custGeom>
          <a:ln w="12953">
            <a:solidFill>
              <a:srgbClr val="FDFEFE"/>
            </a:solidFill>
          </a:ln>
        </p:spPr>
        <p:txBody>
          <a:bodyPr wrap="square" lIns="0" tIns="0" rIns="0" bIns="0" rtlCol="0"/>
          <a:lstStyle/>
          <a:p>
            <a:endParaRPr/>
          </a:p>
        </p:txBody>
      </p:sp>
      <p:sp>
        <p:nvSpPr>
          <p:cNvPr id="55" name="object 55"/>
          <p:cNvSpPr/>
          <p:nvPr/>
        </p:nvSpPr>
        <p:spPr>
          <a:xfrm>
            <a:off x="7384033" y="5041145"/>
            <a:ext cx="25907" cy="25907"/>
          </a:xfrm>
          <a:prstGeom prst="rect">
            <a:avLst/>
          </a:prstGeom>
          <a:blipFill>
            <a:blip r:embed="rId20" cstate="print"/>
            <a:stretch>
              <a:fillRect/>
            </a:stretch>
          </a:blipFill>
        </p:spPr>
        <p:txBody>
          <a:bodyPr wrap="square" lIns="0" tIns="0" rIns="0" bIns="0" rtlCol="0"/>
          <a:lstStyle/>
          <a:p>
            <a:endParaRPr/>
          </a:p>
        </p:txBody>
      </p:sp>
      <p:sp>
        <p:nvSpPr>
          <p:cNvPr id="56" name="object 56"/>
          <p:cNvSpPr/>
          <p:nvPr/>
        </p:nvSpPr>
        <p:spPr>
          <a:xfrm>
            <a:off x="6360667" y="4212089"/>
            <a:ext cx="168401" cy="38862"/>
          </a:xfrm>
          <a:prstGeom prst="rect">
            <a:avLst/>
          </a:prstGeom>
          <a:blipFill>
            <a:blip r:embed="rId21" cstate="print"/>
            <a:stretch>
              <a:fillRect/>
            </a:stretch>
          </a:blipFill>
        </p:spPr>
        <p:txBody>
          <a:bodyPr wrap="square" lIns="0" tIns="0" rIns="0" bIns="0" rtlCol="0"/>
          <a:lstStyle/>
          <a:p>
            <a:endParaRPr/>
          </a:p>
        </p:txBody>
      </p:sp>
      <p:sp>
        <p:nvSpPr>
          <p:cNvPr id="57" name="object 57"/>
          <p:cNvSpPr/>
          <p:nvPr/>
        </p:nvSpPr>
        <p:spPr>
          <a:xfrm>
            <a:off x="6360667" y="4257428"/>
            <a:ext cx="13335" cy="0"/>
          </a:xfrm>
          <a:custGeom>
            <a:avLst/>
            <a:gdLst/>
            <a:ahLst/>
            <a:cxnLst/>
            <a:rect l="l" t="t" r="r" b="b"/>
            <a:pathLst>
              <a:path w="13335">
                <a:moveTo>
                  <a:pt x="0" y="0"/>
                </a:moveTo>
                <a:lnTo>
                  <a:pt x="12953" y="0"/>
                </a:lnTo>
              </a:path>
            </a:pathLst>
          </a:custGeom>
          <a:ln w="12953">
            <a:solidFill>
              <a:srgbClr val="FDFDFD"/>
            </a:solidFill>
          </a:ln>
        </p:spPr>
        <p:txBody>
          <a:bodyPr wrap="square" lIns="0" tIns="0" rIns="0" bIns="0" rtlCol="0"/>
          <a:lstStyle/>
          <a:p>
            <a:endParaRPr/>
          </a:p>
        </p:txBody>
      </p:sp>
      <p:sp>
        <p:nvSpPr>
          <p:cNvPr id="58" name="object 58"/>
          <p:cNvSpPr/>
          <p:nvPr/>
        </p:nvSpPr>
        <p:spPr>
          <a:xfrm>
            <a:off x="6114541" y="4276859"/>
            <a:ext cx="25907" cy="25907"/>
          </a:xfrm>
          <a:prstGeom prst="rect">
            <a:avLst/>
          </a:prstGeom>
          <a:blipFill>
            <a:blip r:embed="rId22" cstate="print"/>
            <a:stretch>
              <a:fillRect/>
            </a:stretch>
          </a:blipFill>
        </p:spPr>
        <p:txBody>
          <a:bodyPr wrap="square" lIns="0" tIns="0" rIns="0" bIns="0" rtlCol="0"/>
          <a:lstStyle/>
          <a:p>
            <a:endParaRPr/>
          </a:p>
        </p:txBody>
      </p:sp>
      <p:sp>
        <p:nvSpPr>
          <p:cNvPr id="59" name="object 59"/>
          <p:cNvSpPr/>
          <p:nvPr/>
        </p:nvSpPr>
        <p:spPr>
          <a:xfrm>
            <a:off x="6917689" y="4263905"/>
            <a:ext cx="310896" cy="38862"/>
          </a:xfrm>
          <a:prstGeom prst="rect">
            <a:avLst/>
          </a:prstGeom>
          <a:blipFill>
            <a:blip r:embed="rId23" cstate="print"/>
            <a:stretch>
              <a:fillRect/>
            </a:stretch>
          </a:blipFill>
        </p:spPr>
        <p:txBody>
          <a:bodyPr wrap="square" lIns="0" tIns="0" rIns="0" bIns="0" rtlCol="0"/>
          <a:lstStyle/>
          <a:p>
            <a:endParaRPr/>
          </a:p>
        </p:txBody>
      </p:sp>
      <p:sp>
        <p:nvSpPr>
          <p:cNvPr id="60" name="object 60"/>
          <p:cNvSpPr/>
          <p:nvPr/>
        </p:nvSpPr>
        <p:spPr>
          <a:xfrm>
            <a:off x="7306309" y="4283336"/>
            <a:ext cx="13335" cy="0"/>
          </a:xfrm>
          <a:custGeom>
            <a:avLst/>
            <a:gdLst/>
            <a:ahLst/>
            <a:cxnLst/>
            <a:rect l="l" t="t" r="r" b="b"/>
            <a:pathLst>
              <a:path w="13334">
                <a:moveTo>
                  <a:pt x="0" y="0"/>
                </a:moveTo>
                <a:lnTo>
                  <a:pt x="12953" y="0"/>
                </a:lnTo>
              </a:path>
            </a:pathLst>
          </a:custGeom>
          <a:ln w="12953">
            <a:solidFill>
              <a:srgbClr val="FDFDFE"/>
            </a:solidFill>
          </a:ln>
        </p:spPr>
        <p:txBody>
          <a:bodyPr wrap="square" lIns="0" tIns="0" rIns="0" bIns="0" rtlCol="0"/>
          <a:lstStyle/>
          <a:p>
            <a:endParaRPr/>
          </a:p>
        </p:txBody>
      </p:sp>
      <p:sp>
        <p:nvSpPr>
          <p:cNvPr id="61" name="object 61"/>
          <p:cNvSpPr/>
          <p:nvPr/>
        </p:nvSpPr>
        <p:spPr>
          <a:xfrm>
            <a:off x="5959094" y="4289813"/>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AFEFC"/>
          </a:solidFill>
        </p:spPr>
        <p:txBody>
          <a:bodyPr wrap="square" lIns="0" tIns="0" rIns="0" bIns="0" rtlCol="0"/>
          <a:lstStyle/>
          <a:p>
            <a:endParaRPr/>
          </a:p>
        </p:txBody>
      </p:sp>
      <p:sp>
        <p:nvSpPr>
          <p:cNvPr id="62" name="object 62"/>
          <p:cNvSpPr/>
          <p:nvPr/>
        </p:nvSpPr>
        <p:spPr>
          <a:xfrm>
            <a:off x="5959094" y="4302767"/>
            <a:ext cx="13335" cy="13335"/>
          </a:xfrm>
          <a:custGeom>
            <a:avLst/>
            <a:gdLst/>
            <a:ahLst/>
            <a:cxnLst/>
            <a:rect l="l" t="t" r="r" b="b"/>
            <a:pathLst>
              <a:path w="13335" h="13335">
                <a:moveTo>
                  <a:pt x="0" y="12953"/>
                </a:moveTo>
                <a:lnTo>
                  <a:pt x="12953" y="12953"/>
                </a:lnTo>
                <a:lnTo>
                  <a:pt x="12953" y="0"/>
                </a:lnTo>
                <a:lnTo>
                  <a:pt x="0" y="0"/>
                </a:lnTo>
                <a:lnTo>
                  <a:pt x="0" y="12953"/>
                </a:lnTo>
                <a:close/>
              </a:path>
            </a:pathLst>
          </a:custGeom>
          <a:solidFill>
            <a:srgbClr val="FAFEFC"/>
          </a:solidFill>
        </p:spPr>
        <p:txBody>
          <a:bodyPr wrap="square" lIns="0" tIns="0" rIns="0" bIns="0" rtlCol="0"/>
          <a:lstStyle/>
          <a:p>
            <a:endParaRPr/>
          </a:p>
        </p:txBody>
      </p:sp>
      <p:sp>
        <p:nvSpPr>
          <p:cNvPr id="63" name="object 63"/>
          <p:cNvSpPr/>
          <p:nvPr/>
        </p:nvSpPr>
        <p:spPr>
          <a:xfrm>
            <a:off x="6891781" y="4289813"/>
            <a:ext cx="336803" cy="38862"/>
          </a:xfrm>
          <a:prstGeom prst="rect">
            <a:avLst/>
          </a:prstGeom>
          <a:blipFill>
            <a:blip r:embed="rId24" cstate="print"/>
            <a:stretch>
              <a:fillRect/>
            </a:stretch>
          </a:blipFill>
        </p:spPr>
        <p:txBody>
          <a:bodyPr wrap="square" lIns="0" tIns="0" rIns="0" bIns="0" rtlCol="0"/>
          <a:lstStyle/>
          <a:p>
            <a:endParaRPr/>
          </a:p>
        </p:txBody>
      </p:sp>
      <p:sp>
        <p:nvSpPr>
          <p:cNvPr id="64" name="object 64"/>
          <p:cNvSpPr/>
          <p:nvPr/>
        </p:nvSpPr>
        <p:spPr>
          <a:xfrm>
            <a:off x="7202677" y="4322198"/>
            <a:ext cx="13335" cy="0"/>
          </a:xfrm>
          <a:custGeom>
            <a:avLst/>
            <a:gdLst/>
            <a:ahLst/>
            <a:cxnLst/>
            <a:rect l="l" t="t" r="r" b="b"/>
            <a:pathLst>
              <a:path w="13334">
                <a:moveTo>
                  <a:pt x="0" y="0"/>
                </a:moveTo>
                <a:lnTo>
                  <a:pt x="12953" y="0"/>
                </a:lnTo>
              </a:path>
            </a:pathLst>
          </a:custGeom>
          <a:ln w="12953">
            <a:solidFill>
              <a:srgbClr val="FDFEFD"/>
            </a:solidFill>
          </a:ln>
        </p:spPr>
        <p:txBody>
          <a:bodyPr wrap="square" lIns="0" tIns="0" rIns="0" bIns="0" rtlCol="0"/>
          <a:lstStyle/>
          <a:p>
            <a:endParaRPr/>
          </a:p>
        </p:txBody>
      </p:sp>
      <p:sp>
        <p:nvSpPr>
          <p:cNvPr id="65" name="object 65"/>
          <p:cNvSpPr/>
          <p:nvPr/>
        </p:nvSpPr>
        <p:spPr>
          <a:xfrm>
            <a:off x="5972047" y="4335152"/>
            <a:ext cx="194310" cy="0"/>
          </a:xfrm>
          <a:custGeom>
            <a:avLst/>
            <a:gdLst/>
            <a:ahLst/>
            <a:cxnLst/>
            <a:rect l="l" t="t" r="r" b="b"/>
            <a:pathLst>
              <a:path w="194310">
                <a:moveTo>
                  <a:pt x="0" y="0"/>
                </a:moveTo>
                <a:lnTo>
                  <a:pt x="194310" y="0"/>
                </a:lnTo>
              </a:path>
            </a:pathLst>
          </a:custGeom>
          <a:ln w="12953">
            <a:solidFill>
              <a:srgbClr val="FEFEFE"/>
            </a:solidFill>
          </a:ln>
        </p:spPr>
        <p:txBody>
          <a:bodyPr wrap="square" lIns="0" tIns="0" rIns="0" bIns="0" rtlCol="0"/>
          <a:lstStyle/>
          <a:p>
            <a:endParaRPr/>
          </a:p>
        </p:txBody>
      </p:sp>
      <p:sp>
        <p:nvSpPr>
          <p:cNvPr id="66" name="object 66"/>
          <p:cNvSpPr/>
          <p:nvPr/>
        </p:nvSpPr>
        <p:spPr>
          <a:xfrm>
            <a:off x="6257035" y="4348106"/>
            <a:ext cx="13335" cy="0"/>
          </a:xfrm>
          <a:custGeom>
            <a:avLst/>
            <a:gdLst/>
            <a:ahLst/>
            <a:cxnLst/>
            <a:rect l="l" t="t" r="r" b="b"/>
            <a:pathLst>
              <a:path w="13335">
                <a:moveTo>
                  <a:pt x="0" y="0"/>
                </a:moveTo>
                <a:lnTo>
                  <a:pt x="12953" y="0"/>
                </a:lnTo>
              </a:path>
            </a:pathLst>
          </a:custGeom>
          <a:ln w="12953">
            <a:solidFill>
              <a:srgbClr val="FDFDFD"/>
            </a:solidFill>
          </a:ln>
        </p:spPr>
        <p:txBody>
          <a:bodyPr wrap="square" lIns="0" tIns="0" rIns="0" bIns="0" rtlCol="0"/>
          <a:lstStyle/>
          <a:p>
            <a:endParaRPr/>
          </a:p>
        </p:txBody>
      </p:sp>
      <p:sp>
        <p:nvSpPr>
          <p:cNvPr id="67" name="object 67"/>
          <p:cNvSpPr/>
          <p:nvPr/>
        </p:nvSpPr>
        <p:spPr>
          <a:xfrm>
            <a:off x="5959094" y="4250951"/>
            <a:ext cx="1489709" cy="259080"/>
          </a:xfrm>
          <a:prstGeom prst="rect">
            <a:avLst/>
          </a:prstGeom>
          <a:blipFill>
            <a:blip r:embed="rId25" cstate="print"/>
            <a:stretch>
              <a:fillRect/>
            </a:stretch>
          </a:blipFill>
        </p:spPr>
        <p:txBody>
          <a:bodyPr wrap="square" lIns="0" tIns="0" rIns="0" bIns="0" rtlCol="0"/>
          <a:lstStyle/>
          <a:p>
            <a:endParaRPr/>
          </a:p>
        </p:txBody>
      </p:sp>
      <p:sp>
        <p:nvSpPr>
          <p:cNvPr id="68" name="object 68"/>
          <p:cNvSpPr/>
          <p:nvPr/>
        </p:nvSpPr>
        <p:spPr>
          <a:xfrm>
            <a:off x="7163815" y="4497077"/>
            <a:ext cx="284988" cy="38862"/>
          </a:xfrm>
          <a:prstGeom prst="rect">
            <a:avLst/>
          </a:prstGeom>
          <a:blipFill>
            <a:blip r:embed="rId26" cstate="print"/>
            <a:stretch>
              <a:fillRect/>
            </a:stretch>
          </a:blipFill>
        </p:spPr>
        <p:txBody>
          <a:bodyPr wrap="square" lIns="0" tIns="0" rIns="0" bIns="0" rtlCol="0"/>
          <a:lstStyle/>
          <a:p>
            <a:endParaRPr/>
          </a:p>
        </p:txBody>
      </p:sp>
      <p:sp>
        <p:nvSpPr>
          <p:cNvPr id="69" name="object 69"/>
          <p:cNvSpPr/>
          <p:nvPr/>
        </p:nvSpPr>
        <p:spPr>
          <a:xfrm>
            <a:off x="5959094" y="4510036"/>
            <a:ext cx="310895" cy="77718"/>
          </a:xfrm>
          <a:prstGeom prst="rect">
            <a:avLst/>
          </a:prstGeom>
          <a:blipFill>
            <a:blip r:embed="rId27" cstate="print"/>
            <a:stretch>
              <a:fillRect/>
            </a:stretch>
          </a:blipFill>
        </p:spPr>
        <p:txBody>
          <a:bodyPr wrap="square" lIns="0" tIns="0" rIns="0" bIns="0" rtlCol="0"/>
          <a:lstStyle/>
          <a:p>
            <a:endParaRPr/>
          </a:p>
        </p:txBody>
      </p:sp>
      <p:sp>
        <p:nvSpPr>
          <p:cNvPr id="70" name="object 70"/>
          <p:cNvSpPr/>
          <p:nvPr/>
        </p:nvSpPr>
        <p:spPr>
          <a:xfrm>
            <a:off x="7435850" y="4529462"/>
            <a:ext cx="13335" cy="0"/>
          </a:xfrm>
          <a:custGeom>
            <a:avLst/>
            <a:gdLst/>
            <a:ahLst/>
            <a:cxnLst/>
            <a:rect l="l" t="t" r="r" b="b"/>
            <a:pathLst>
              <a:path w="13334">
                <a:moveTo>
                  <a:pt x="0" y="0"/>
                </a:moveTo>
                <a:lnTo>
                  <a:pt x="12953" y="0"/>
                </a:lnTo>
              </a:path>
            </a:pathLst>
          </a:custGeom>
          <a:ln w="12953">
            <a:solidFill>
              <a:srgbClr val="FEFEFC"/>
            </a:solidFill>
          </a:ln>
        </p:spPr>
        <p:txBody>
          <a:bodyPr wrap="square" lIns="0" tIns="0" rIns="0" bIns="0" rtlCol="0"/>
          <a:lstStyle/>
          <a:p>
            <a:endParaRPr/>
          </a:p>
        </p:txBody>
      </p:sp>
      <p:sp>
        <p:nvSpPr>
          <p:cNvPr id="71" name="object 71"/>
          <p:cNvSpPr/>
          <p:nvPr/>
        </p:nvSpPr>
        <p:spPr>
          <a:xfrm>
            <a:off x="6593840" y="4510031"/>
            <a:ext cx="310895" cy="90677"/>
          </a:xfrm>
          <a:prstGeom prst="rect">
            <a:avLst/>
          </a:prstGeom>
          <a:blipFill>
            <a:blip r:embed="rId28" cstate="print"/>
            <a:stretch>
              <a:fillRect/>
            </a:stretch>
          </a:blipFill>
        </p:spPr>
        <p:txBody>
          <a:bodyPr wrap="square" lIns="0" tIns="0" rIns="0" bIns="0" rtlCol="0"/>
          <a:lstStyle/>
          <a:p>
            <a:endParaRPr/>
          </a:p>
        </p:txBody>
      </p:sp>
      <p:sp>
        <p:nvSpPr>
          <p:cNvPr id="72" name="object 72"/>
          <p:cNvSpPr/>
          <p:nvPr/>
        </p:nvSpPr>
        <p:spPr>
          <a:xfrm>
            <a:off x="7280401" y="4535939"/>
            <a:ext cx="103632" cy="64769"/>
          </a:xfrm>
          <a:prstGeom prst="rect">
            <a:avLst/>
          </a:prstGeom>
          <a:blipFill>
            <a:blip r:embed="rId29" cstate="print"/>
            <a:stretch>
              <a:fillRect/>
            </a:stretch>
          </a:blipFill>
        </p:spPr>
        <p:txBody>
          <a:bodyPr wrap="square" lIns="0" tIns="0" rIns="0" bIns="0" rtlCol="0"/>
          <a:lstStyle/>
          <a:p>
            <a:endParaRPr/>
          </a:p>
        </p:txBody>
      </p:sp>
      <p:sp>
        <p:nvSpPr>
          <p:cNvPr id="73" name="object 73"/>
          <p:cNvSpPr/>
          <p:nvPr/>
        </p:nvSpPr>
        <p:spPr>
          <a:xfrm>
            <a:off x="5985002" y="4594231"/>
            <a:ext cx="13335" cy="0"/>
          </a:xfrm>
          <a:custGeom>
            <a:avLst/>
            <a:gdLst/>
            <a:ahLst/>
            <a:cxnLst/>
            <a:rect l="l" t="t" r="r" b="b"/>
            <a:pathLst>
              <a:path w="13335">
                <a:moveTo>
                  <a:pt x="0" y="0"/>
                </a:moveTo>
                <a:lnTo>
                  <a:pt x="12953" y="0"/>
                </a:lnTo>
              </a:path>
            </a:pathLst>
          </a:custGeom>
          <a:ln w="12953">
            <a:solidFill>
              <a:srgbClr val="FDFEFD"/>
            </a:solidFill>
          </a:ln>
        </p:spPr>
        <p:txBody>
          <a:bodyPr wrap="square" lIns="0" tIns="0" rIns="0" bIns="0" rtlCol="0"/>
          <a:lstStyle/>
          <a:p>
            <a:endParaRPr/>
          </a:p>
        </p:txBody>
      </p:sp>
      <p:sp>
        <p:nvSpPr>
          <p:cNvPr id="74" name="object 74"/>
          <p:cNvSpPr/>
          <p:nvPr/>
        </p:nvSpPr>
        <p:spPr>
          <a:xfrm>
            <a:off x="6166358" y="4587755"/>
            <a:ext cx="12953" cy="12953"/>
          </a:xfrm>
          <a:prstGeom prst="rect">
            <a:avLst/>
          </a:prstGeom>
          <a:blipFill>
            <a:blip r:embed="rId30" cstate="print"/>
            <a:stretch>
              <a:fillRect/>
            </a:stretch>
          </a:blipFill>
        </p:spPr>
        <p:txBody>
          <a:bodyPr wrap="square" lIns="0" tIns="0" rIns="0" bIns="0" rtlCol="0"/>
          <a:lstStyle/>
          <a:p>
            <a:endParaRPr/>
          </a:p>
        </p:txBody>
      </p:sp>
      <p:sp>
        <p:nvSpPr>
          <p:cNvPr id="75" name="object 75"/>
          <p:cNvSpPr/>
          <p:nvPr/>
        </p:nvSpPr>
        <p:spPr>
          <a:xfrm>
            <a:off x="6827011" y="4587755"/>
            <a:ext cx="51815" cy="12953"/>
          </a:xfrm>
          <a:prstGeom prst="rect">
            <a:avLst/>
          </a:prstGeom>
          <a:blipFill>
            <a:blip r:embed="rId31" cstate="print"/>
            <a:stretch>
              <a:fillRect/>
            </a:stretch>
          </a:blipFill>
        </p:spPr>
        <p:txBody>
          <a:bodyPr wrap="square" lIns="0" tIns="0" rIns="0" bIns="0" rtlCol="0"/>
          <a:lstStyle/>
          <a:p>
            <a:endParaRPr/>
          </a:p>
        </p:txBody>
      </p:sp>
      <p:sp>
        <p:nvSpPr>
          <p:cNvPr id="76" name="object 76"/>
          <p:cNvSpPr/>
          <p:nvPr/>
        </p:nvSpPr>
        <p:spPr>
          <a:xfrm>
            <a:off x="7390510" y="4587755"/>
            <a:ext cx="0" cy="26034"/>
          </a:xfrm>
          <a:custGeom>
            <a:avLst/>
            <a:gdLst/>
            <a:ahLst/>
            <a:cxnLst/>
            <a:rect l="l" t="t" r="r" b="b"/>
            <a:pathLst>
              <a:path h="26035">
                <a:moveTo>
                  <a:pt x="-6476" y="12953"/>
                </a:moveTo>
                <a:lnTo>
                  <a:pt x="6476" y="12953"/>
                </a:lnTo>
              </a:path>
            </a:pathLst>
          </a:custGeom>
          <a:ln w="25907">
            <a:solidFill>
              <a:srgbClr val="FAFEFE"/>
            </a:solidFill>
          </a:ln>
        </p:spPr>
        <p:txBody>
          <a:bodyPr wrap="square" lIns="0" tIns="0" rIns="0" bIns="0" rtlCol="0"/>
          <a:lstStyle/>
          <a:p>
            <a:endParaRPr/>
          </a:p>
        </p:txBody>
      </p:sp>
      <p:sp>
        <p:nvSpPr>
          <p:cNvPr id="77" name="object 77"/>
          <p:cNvSpPr txBox="1"/>
          <p:nvPr/>
        </p:nvSpPr>
        <p:spPr>
          <a:xfrm>
            <a:off x="7782052" y="4329691"/>
            <a:ext cx="1463675" cy="939800"/>
          </a:xfrm>
          <a:prstGeom prst="rect">
            <a:avLst/>
          </a:prstGeom>
        </p:spPr>
        <p:txBody>
          <a:bodyPr vert="horz" wrap="square" lIns="0" tIns="12065" rIns="0" bIns="0" rtlCol="0">
            <a:spAutoFit/>
          </a:bodyPr>
          <a:lstStyle/>
          <a:p>
            <a:pPr marL="12700" marR="5080">
              <a:lnSpc>
                <a:spcPct val="100000"/>
              </a:lnSpc>
              <a:spcBef>
                <a:spcPts val="95"/>
              </a:spcBef>
            </a:pPr>
            <a:r>
              <a:rPr sz="2000" b="1" spc="-10" dirty="0">
                <a:solidFill>
                  <a:srgbClr val="008000"/>
                </a:solidFill>
                <a:latin typeface="Arial"/>
                <a:cs typeface="Arial"/>
              </a:rPr>
              <a:t>Stimulated  Emission of  </a:t>
            </a:r>
            <a:r>
              <a:rPr sz="2000" b="1" spc="-5" dirty="0">
                <a:solidFill>
                  <a:srgbClr val="008000"/>
                </a:solidFill>
                <a:latin typeface="Arial"/>
                <a:cs typeface="Arial"/>
              </a:rPr>
              <a:t>Radiation</a:t>
            </a:r>
            <a:endParaRPr sz="2000">
              <a:latin typeface="Arial"/>
              <a:cs typeface="Arial"/>
            </a:endParaRPr>
          </a:p>
        </p:txBody>
      </p:sp>
      <p:sp>
        <p:nvSpPr>
          <p:cNvPr id="78" name="object 78"/>
          <p:cNvSpPr/>
          <p:nvPr/>
        </p:nvSpPr>
        <p:spPr>
          <a:xfrm>
            <a:off x="2716783" y="2088400"/>
            <a:ext cx="871219" cy="1390650"/>
          </a:xfrm>
          <a:custGeom>
            <a:avLst/>
            <a:gdLst/>
            <a:ahLst/>
            <a:cxnLst/>
            <a:rect l="l" t="t" r="r" b="b"/>
            <a:pathLst>
              <a:path w="871220" h="1390650">
                <a:moveTo>
                  <a:pt x="791926" y="1261999"/>
                </a:moveTo>
                <a:lnTo>
                  <a:pt x="790420" y="1187376"/>
                </a:lnTo>
                <a:lnTo>
                  <a:pt x="65532" y="0"/>
                </a:lnTo>
                <a:lnTo>
                  <a:pt x="0" y="39623"/>
                </a:lnTo>
                <a:lnTo>
                  <a:pt x="724873" y="1225843"/>
                </a:lnTo>
                <a:lnTo>
                  <a:pt x="791926" y="1261999"/>
                </a:lnTo>
                <a:close/>
              </a:path>
              <a:path w="871220" h="1390650">
                <a:moveTo>
                  <a:pt x="863345" y="1386560"/>
                </a:moveTo>
                <a:lnTo>
                  <a:pt x="863345" y="1306829"/>
                </a:lnTo>
                <a:lnTo>
                  <a:pt x="798576" y="1346453"/>
                </a:lnTo>
                <a:lnTo>
                  <a:pt x="724873" y="1225843"/>
                </a:lnTo>
                <a:lnTo>
                  <a:pt x="616457" y="1167383"/>
                </a:lnTo>
                <a:lnTo>
                  <a:pt x="601718" y="1163014"/>
                </a:lnTo>
                <a:lnTo>
                  <a:pt x="587120" y="1164431"/>
                </a:lnTo>
                <a:lnTo>
                  <a:pt x="574238" y="1171134"/>
                </a:lnTo>
                <a:lnTo>
                  <a:pt x="564642" y="1182623"/>
                </a:lnTo>
                <a:lnTo>
                  <a:pt x="560272" y="1197363"/>
                </a:lnTo>
                <a:lnTo>
                  <a:pt x="561689" y="1211960"/>
                </a:lnTo>
                <a:lnTo>
                  <a:pt x="568392" y="1224843"/>
                </a:lnTo>
                <a:lnTo>
                  <a:pt x="579882" y="1234439"/>
                </a:lnTo>
                <a:lnTo>
                  <a:pt x="863345" y="1386560"/>
                </a:lnTo>
                <a:close/>
              </a:path>
              <a:path w="871220" h="1390650">
                <a:moveTo>
                  <a:pt x="849630" y="1315220"/>
                </a:moveTo>
                <a:lnTo>
                  <a:pt x="849630" y="1293114"/>
                </a:lnTo>
                <a:lnTo>
                  <a:pt x="793242" y="1327403"/>
                </a:lnTo>
                <a:lnTo>
                  <a:pt x="791926" y="1261999"/>
                </a:lnTo>
                <a:lnTo>
                  <a:pt x="724873" y="1225843"/>
                </a:lnTo>
                <a:lnTo>
                  <a:pt x="798576" y="1346453"/>
                </a:lnTo>
                <a:lnTo>
                  <a:pt x="849630" y="1315220"/>
                </a:lnTo>
                <a:close/>
              </a:path>
              <a:path w="871220" h="1390650">
                <a:moveTo>
                  <a:pt x="870966" y="1390649"/>
                </a:moveTo>
                <a:lnTo>
                  <a:pt x="864107" y="1060703"/>
                </a:lnTo>
                <a:lnTo>
                  <a:pt x="839890" y="1026306"/>
                </a:lnTo>
                <a:lnTo>
                  <a:pt x="825245" y="1023365"/>
                </a:lnTo>
                <a:lnTo>
                  <a:pt x="810303" y="1026866"/>
                </a:lnTo>
                <a:lnTo>
                  <a:pt x="798290" y="1035367"/>
                </a:lnTo>
                <a:lnTo>
                  <a:pt x="790420" y="1047583"/>
                </a:lnTo>
                <a:lnTo>
                  <a:pt x="787907" y="1062227"/>
                </a:lnTo>
                <a:lnTo>
                  <a:pt x="790425" y="1187385"/>
                </a:lnTo>
                <a:lnTo>
                  <a:pt x="863345" y="1306829"/>
                </a:lnTo>
                <a:lnTo>
                  <a:pt x="863345" y="1386560"/>
                </a:lnTo>
                <a:lnTo>
                  <a:pt x="870966" y="1390649"/>
                </a:lnTo>
                <a:close/>
              </a:path>
              <a:path w="871220" h="1390650">
                <a:moveTo>
                  <a:pt x="863345" y="1306829"/>
                </a:moveTo>
                <a:lnTo>
                  <a:pt x="790425" y="1187385"/>
                </a:lnTo>
                <a:lnTo>
                  <a:pt x="791926" y="1261999"/>
                </a:lnTo>
                <a:lnTo>
                  <a:pt x="849630" y="1293114"/>
                </a:lnTo>
                <a:lnTo>
                  <a:pt x="849630" y="1315220"/>
                </a:lnTo>
                <a:lnTo>
                  <a:pt x="863345" y="1306829"/>
                </a:lnTo>
                <a:close/>
              </a:path>
              <a:path w="871220" h="1390650">
                <a:moveTo>
                  <a:pt x="849630" y="1293114"/>
                </a:moveTo>
                <a:lnTo>
                  <a:pt x="791926" y="1261999"/>
                </a:lnTo>
                <a:lnTo>
                  <a:pt x="793242" y="1327403"/>
                </a:lnTo>
                <a:lnTo>
                  <a:pt x="849630" y="1293114"/>
                </a:lnTo>
                <a:close/>
              </a:path>
            </a:pathLst>
          </a:custGeom>
          <a:solidFill>
            <a:srgbClr val="010101"/>
          </a:solidFill>
        </p:spPr>
        <p:txBody>
          <a:bodyPr wrap="square" lIns="0" tIns="0" rIns="0" bIns="0" rtlCol="0"/>
          <a:lstStyle/>
          <a:p>
            <a:endParaRPr/>
          </a:p>
        </p:txBody>
      </p:sp>
      <p:sp>
        <p:nvSpPr>
          <p:cNvPr id="79" name="object 79"/>
          <p:cNvSpPr txBox="1"/>
          <p:nvPr/>
        </p:nvSpPr>
        <p:spPr>
          <a:xfrm>
            <a:off x="7401052" y="2363731"/>
            <a:ext cx="2087245" cy="635000"/>
          </a:xfrm>
          <a:prstGeom prst="rect">
            <a:avLst/>
          </a:prstGeom>
        </p:spPr>
        <p:txBody>
          <a:bodyPr vert="horz" wrap="square" lIns="0" tIns="12065" rIns="0" bIns="0" rtlCol="0">
            <a:spAutoFit/>
          </a:bodyPr>
          <a:lstStyle/>
          <a:p>
            <a:pPr marL="12700" marR="5080">
              <a:lnSpc>
                <a:spcPct val="100000"/>
              </a:lnSpc>
              <a:spcBef>
                <a:spcPts val="95"/>
              </a:spcBef>
            </a:pPr>
            <a:r>
              <a:rPr sz="2000" b="1" spc="-5" dirty="0">
                <a:solidFill>
                  <a:srgbClr val="008000"/>
                </a:solidFill>
                <a:latin typeface="Arial"/>
                <a:cs typeface="Arial"/>
              </a:rPr>
              <a:t>Spontaneous  Energy</a:t>
            </a:r>
            <a:r>
              <a:rPr sz="2000" b="1" spc="-45" dirty="0">
                <a:solidFill>
                  <a:srgbClr val="008000"/>
                </a:solidFill>
                <a:latin typeface="Arial"/>
                <a:cs typeface="Arial"/>
              </a:rPr>
              <a:t> </a:t>
            </a:r>
            <a:r>
              <a:rPr sz="2000" b="1" spc="-5" dirty="0">
                <a:solidFill>
                  <a:srgbClr val="008000"/>
                </a:solidFill>
                <a:latin typeface="Arial"/>
                <a:cs typeface="Arial"/>
              </a:rPr>
              <a:t>Emission</a:t>
            </a:r>
            <a:endParaRPr sz="2000">
              <a:latin typeface="Arial"/>
              <a:cs typeface="Arial"/>
            </a:endParaRPr>
          </a:p>
        </p:txBody>
      </p:sp>
      <p:sp>
        <p:nvSpPr>
          <p:cNvPr id="83" name="object 83"/>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4871B57-DF53-4867-85C6-95A4A75FA3BF}" type="datetime1">
              <a:rPr lang="en-US" spc="-10" smtClean="0"/>
              <a:t>8/7/2021</a:t>
            </a:fld>
            <a:endParaRPr spc="-10" dirty="0"/>
          </a:p>
        </p:txBody>
      </p:sp>
      <p:sp>
        <p:nvSpPr>
          <p:cNvPr id="84" name="object 84"/>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15</a:t>
            </a:r>
            <a:endParaRPr sz="1400">
              <a:latin typeface="Arial"/>
              <a:cs typeface="Arial"/>
            </a:endParaRPr>
          </a:p>
        </p:txBody>
      </p:sp>
      <p:sp>
        <p:nvSpPr>
          <p:cNvPr id="80" name="object 80"/>
          <p:cNvSpPr txBox="1">
            <a:spLocks noGrp="1"/>
          </p:cNvSpPr>
          <p:nvPr>
            <p:ph type="title"/>
          </p:nvPr>
        </p:nvSpPr>
        <p:spPr>
          <a:xfrm>
            <a:off x="1305052" y="901453"/>
            <a:ext cx="5361940" cy="574040"/>
          </a:xfrm>
          <a:prstGeom prst="rect">
            <a:avLst/>
          </a:prstGeom>
        </p:spPr>
        <p:txBody>
          <a:bodyPr vert="horz" wrap="square" lIns="0" tIns="12700" rIns="0" bIns="0" rtlCol="0">
            <a:spAutoFit/>
          </a:bodyPr>
          <a:lstStyle/>
          <a:p>
            <a:pPr marL="12700">
              <a:lnSpc>
                <a:spcPct val="100000"/>
              </a:lnSpc>
              <a:spcBef>
                <a:spcPts val="100"/>
              </a:spcBef>
            </a:pPr>
            <a:r>
              <a:rPr spc="-5" dirty="0"/>
              <a:t>Three Level Laser</a:t>
            </a:r>
            <a:r>
              <a:rPr spc="-20" dirty="0"/>
              <a:t> </a:t>
            </a:r>
            <a:r>
              <a:rPr dirty="0"/>
              <a:t>System</a:t>
            </a:r>
          </a:p>
        </p:txBody>
      </p:sp>
      <p:sp>
        <p:nvSpPr>
          <p:cNvPr id="81" name="object 81"/>
          <p:cNvSpPr txBox="1"/>
          <p:nvPr/>
        </p:nvSpPr>
        <p:spPr>
          <a:xfrm>
            <a:off x="9055964" y="901453"/>
            <a:ext cx="280035" cy="574040"/>
          </a:xfrm>
          <a:prstGeom prst="rect">
            <a:avLst/>
          </a:prstGeom>
        </p:spPr>
        <p:txBody>
          <a:bodyPr vert="horz" wrap="square" lIns="0" tIns="12700" rIns="0" bIns="0" rtlCol="0">
            <a:spAutoFit/>
          </a:bodyPr>
          <a:lstStyle/>
          <a:p>
            <a:pPr marL="12700">
              <a:lnSpc>
                <a:spcPct val="100000"/>
              </a:lnSpc>
              <a:spcBef>
                <a:spcPts val="100"/>
              </a:spcBef>
            </a:pPr>
            <a:r>
              <a:rPr sz="3600" spc="-5" dirty="0">
                <a:latin typeface="Arial"/>
                <a:cs typeface="Arial"/>
              </a:rPr>
              <a:t>2</a:t>
            </a:r>
            <a:endParaRPr sz="3600">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183880" y="2253555"/>
            <a:ext cx="5676066" cy="103450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849358" y="3719105"/>
            <a:ext cx="6204826" cy="948297"/>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568793" y="5066119"/>
            <a:ext cx="7564491" cy="108838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1558002" y="3632895"/>
            <a:ext cx="0" cy="1120775"/>
          </a:xfrm>
          <a:custGeom>
            <a:avLst/>
            <a:gdLst/>
            <a:ahLst/>
            <a:cxnLst/>
            <a:rect l="l" t="t" r="r" b="b"/>
            <a:pathLst>
              <a:path h="1120775">
                <a:moveTo>
                  <a:pt x="0" y="1120716"/>
                </a:moveTo>
                <a:lnTo>
                  <a:pt x="0" y="0"/>
                </a:lnTo>
              </a:path>
            </a:pathLst>
          </a:custGeom>
          <a:ln w="10791">
            <a:solidFill>
              <a:srgbClr val="000000"/>
            </a:solidFill>
          </a:ln>
        </p:spPr>
        <p:txBody>
          <a:bodyPr wrap="square" lIns="0" tIns="0" rIns="0" bIns="0" rtlCol="0"/>
          <a:lstStyle/>
          <a:p>
            <a:endParaRPr/>
          </a:p>
        </p:txBody>
      </p:sp>
      <p:sp>
        <p:nvSpPr>
          <p:cNvPr id="6" name="object 6"/>
          <p:cNvSpPr/>
          <p:nvPr/>
        </p:nvSpPr>
        <p:spPr>
          <a:xfrm>
            <a:off x="1558002" y="2232001"/>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7" name="object 7"/>
          <p:cNvSpPr/>
          <p:nvPr/>
        </p:nvSpPr>
        <p:spPr>
          <a:xfrm>
            <a:off x="1558002" y="852660"/>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8" name="object 8"/>
          <p:cNvSpPr/>
          <p:nvPr/>
        </p:nvSpPr>
        <p:spPr>
          <a:xfrm>
            <a:off x="1558002" y="0"/>
            <a:ext cx="0" cy="98425"/>
          </a:xfrm>
          <a:custGeom>
            <a:avLst/>
            <a:gdLst/>
            <a:ahLst/>
            <a:cxnLst/>
            <a:rect l="l" t="t" r="r" b="b"/>
            <a:pathLst>
              <a:path h="98425">
                <a:moveTo>
                  <a:pt x="0" y="0"/>
                </a:moveTo>
                <a:lnTo>
                  <a:pt x="0" y="98333"/>
                </a:lnTo>
              </a:path>
            </a:pathLst>
          </a:custGeom>
          <a:ln w="10791">
            <a:solidFill>
              <a:srgbClr val="000000"/>
            </a:solidFill>
          </a:ln>
        </p:spPr>
        <p:txBody>
          <a:bodyPr wrap="square" lIns="0" tIns="0" rIns="0" bIns="0" rtlCol="0"/>
          <a:lstStyle/>
          <a:p>
            <a:endParaRPr/>
          </a:p>
        </p:txBody>
      </p:sp>
      <p:sp>
        <p:nvSpPr>
          <p:cNvPr id="9" name="object 9"/>
          <p:cNvSpPr/>
          <p:nvPr/>
        </p:nvSpPr>
        <p:spPr>
          <a:xfrm>
            <a:off x="1665912" y="3632895"/>
            <a:ext cx="0" cy="1120775"/>
          </a:xfrm>
          <a:custGeom>
            <a:avLst/>
            <a:gdLst/>
            <a:ahLst/>
            <a:cxnLst/>
            <a:rect l="l" t="t" r="r" b="b"/>
            <a:pathLst>
              <a:path h="1120775">
                <a:moveTo>
                  <a:pt x="0" y="1120716"/>
                </a:moveTo>
                <a:lnTo>
                  <a:pt x="0" y="0"/>
                </a:lnTo>
              </a:path>
            </a:pathLst>
          </a:custGeom>
          <a:ln w="10791">
            <a:solidFill>
              <a:srgbClr val="000000"/>
            </a:solidFill>
          </a:ln>
        </p:spPr>
        <p:txBody>
          <a:bodyPr wrap="square" lIns="0" tIns="0" rIns="0" bIns="0" rtlCol="0"/>
          <a:lstStyle/>
          <a:p>
            <a:endParaRPr/>
          </a:p>
        </p:txBody>
      </p:sp>
      <p:sp>
        <p:nvSpPr>
          <p:cNvPr id="10" name="object 10"/>
          <p:cNvSpPr/>
          <p:nvPr/>
        </p:nvSpPr>
        <p:spPr>
          <a:xfrm>
            <a:off x="1665912" y="2232001"/>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11" name="object 11"/>
          <p:cNvSpPr/>
          <p:nvPr/>
        </p:nvSpPr>
        <p:spPr>
          <a:xfrm>
            <a:off x="1665912" y="852660"/>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12" name="object 12"/>
          <p:cNvSpPr/>
          <p:nvPr/>
        </p:nvSpPr>
        <p:spPr>
          <a:xfrm>
            <a:off x="1665912" y="0"/>
            <a:ext cx="0" cy="98425"/>
          </a:xfrm>
          <a:custGeom>
            <a:avLst/>
            <a:gdLst/>
            <a:ahLst/>
            <a:cxnLst/>
            <a:rect l="l" t="t" r="r" b="b"/>
            <a:pathLst>
              <a:path h="98425">
                <a:moveTo>
                  <a:pt x="0" y="0"/>
                </a:moveTo>
                <a:lnTo>
                  <a:pt x="0" y="98333"/>
                </a:lnTo>
              </a:path>
            </a:pathLst>
          </a:custGeom>
          <a:ln w="10791">
            <a:solidFill>
              <a:srgbClr val="000000"/>
            </a:solidFill>
          </a:ln>
        </p:spPr>
        <p:txBody>
          <a:bodyPr wrap="square" lIns="0" tIns="0" rIns="0" bIns="0" rtlCol="0"/>
          <a:lstStyle/>
          <a:p>
            <a:endParaRPr/>
          </a:p>
        </p:txBody>
      </p:sp>
      <p:sp>
        <p:nvSpPr>
          <p:cNvPr id="13" name="object 13"/>
          <p:cNvSpPr/>
          <p:nvPr/>
        </p:nvSpPr>
        <p:spPr>
          <a:xfrm>
            <a:off x="2097553" y="960421"/>
            <a:ext cx="0" cy="883919"/>
          </a:xfrm>
          <a:custGeom>
            <a:avLst/>
            <a:gdLst/>
            <a:ahLst/>
            <a:cxnLst/>
            <a:rect l="l" t="t" r="r" b="b"/>
            <a:pathLst>
              <a:path h="883919">
                <a:moveTo>
                  <a:pt x="0" y="883640"/>
                </a:moveTo>
                <a:lnTo>
                  <a:pt x="0" y="0"/>
                </a:lnTo>
              </a:path>
            </a:pathLst>
          </a:custGeom>
          <a:ln w="10791">
            <a:solidFill>
              <a:srgbClr val="000000"/>
            </a:solidFill>
          </a:ln>
        </p:spPr>
        <p:txBody>
          <a:bodyPr wrap="square" lIns="0" tIns="0" rIns="0" bIns="0" rtlCol="0"/>
          <a:lstStyle/>
          <a:p>
            <a:endParaRPr/>
          </a:p>
        </p:txBody>
      </p:sp>
      <p:sp>
        <p:nvSpPr>
          <p:cNvPr id="14" name="object 14"/>
          <p:cNvSpPr/>
          <p:nvPr/>
        </p:nvSpPr>
        <p:spPr>
          <a:xfrm>
            <a:off x="2097553" y="2339763"/>
            <a:ext cx="0" cy="883919"/>
          </a:xfrm>
          <a:custGeom>
            <a:avLst/>
            <a:gdLst/>
            <a:ahLst/>
            <a:cxnLst/>
            <a:rect l="l" t="t" r="r" b="b"/>
            <a:pathLst>
              <a:path h="883919">
                <a:moveTo>
                  <a:pt x="0" y="883640"/>
                </a:moveTo>
                <a:lnTo>
                  <a:pt x="0" y="0"/>
                </a:lnTo>
              </a:path>
            </a:pathLst>
          </a:custGeom>
          <a:ln w="10791">
            <a:solidFill>
              <a:srgbClr val="000000"/>
            </a:solidFill>
          </a:ln>
        </p:spPr>
        <p:txBody>
          <a:bodyPr wrap="square" lIns="0" tIns="0" rIns="0" bIns="0" rtlCol="0"/>
          <a:lstStyle/>
          <a:p>
            <a:endParaRPr/>
          </a:p>
        </p:txBody>
      </p:sp>
      <p:sp>
        <p:nvSpPr>
          <p:cNvPr id="15" name="object 15"/>
          <p:cNvSpPr/>
          <p:nvPr/>
        </p:nvSpPr>
        <p:spPr>
          <a:xfrm>
            <a:off x="7600966" y="960421"/>
            <a:ext cx="0" cy="883919"/>
          </a:xfrm>
          <a:custGeom>
            <a:avLst/>
            <a:gdLst/>
            <a:ahLst/>
            <a:cxnLst/>
            <a:rect l="l" t="t" r="r" b="b"/>
            <a:pathLst>
              <a:path h="883919">
                <a:moveTo>
                  <a:pt x="0" y="883640"/>
                </a:moveTo>
                <a:lnTo>
                  <a:pt x="0" y="0"/>
                </a:lnTo>
              </a:path>
            </a:pathLst>
          </a:custGeom>
          <a:ln w="10791">
            <a:solidFill>
              <a:srgbClr val="000000"/>
            </a:solidFill>
          </a:ln>
        </p:spPr>
        <p:txBody>
          <a:bodyPr wrap="square" lIns="0" tIns="0" rIns="0" bIns="0" rtlCol="0"/>
          <a:lstStyle/>
          <a:p>
            <a:endParaRPr/>
          </a:p>
        </p:txBody>
      </p:sp>
      <p:sp>
        <p:nvSpPr>
          <p:cNvPr id="16" name="object 16"/>
          <p:cNvSpPr/>
          <p:nvPr/>
        </p:nvSpPr>
        <p:spPr>
          <a:xfrm>
            <a:off x="8032605" y="4257910"/>
            <a:ext cx="0" cy="495934"/>
          </a:xfrm>
          <a:custGeom>
            <a:avLst/>
            <a:gdLst/>
            <a:ahLst/>
            <a:cxnLst/>
            <a:rect l="l" t="t" r="r" b="b"/>
            <a:pathLst>
              <a:path h="495935">
                <a:moveTo>
                  <a:pt x="0" y="495700"/>
                </a:moveTo>
                <a:lnTo>
                  <a:pt x="0" y="0"/>
                </a:lnTo>
              </a:path>
            </a:pathLst>
          </a:custGeom>
          <a:ln w="10791">
            <a:solidFill>
              <a:srgbClr val="000000"/>
            </a:solidFill>
          </a:ln>
        </p:spPr>
        <p:txBody>
          <a:bodyPr wrap="square" lIns="0" tIns="0" rIns="0" bIns="0" rtlCol="0"/>
          <a:lstStyle/>
          <a:p>
            <a:endParaRPr/>
          </a:p>
        </p:txBody>
      </p:sp>
      <p:sp>
        <p:nvSpPr>
          <p:cNvPr id="17" name="object 17"/>
          <p:cNvSpPr/>
          <p:nvPr/>
        </p:nvSpPr>
        <p:spPr>
          <a:xfrm>
            <a:off x="8032605" y="3632895"/>
            <a:ext cx="0" cy="495934"/>
          </a:xfrm>
          <a:custGeom>
            <a:avLst/>
            <a:gdLst/>
            <a:ahLst/>
            <a:cxnLst/>
            <a:rect l="l" t="t" r="r" b="b"/>
            <a:pathLst>
              <a:path h="495935">
                <a:moveTo>
                  <a:pt x="0" y="495702"/>
                </a:moveTo>
                <a:lnTo>
                  <a:pt x="0" y="0"/>
                </a:lnTo>
              </a:path>
            </a:pathLst>
          </a:custGeom>
          <a:ln w="10791">
            <a:solidFill>
              <a:srgbClr val="000000"/>
            </a:solidFill>
          </a:ln>
        </p:spPr>
        <p:txBody>
          <a:bodyPr wrap="square" lIns="0" tIns="0" rIns="0" bIns="0" rtlCol="0"/>
          <a:lstStyle/>
          <a:p>
            <a:endParaRPr/>
          </a:p>
        </p:txBody>
      </p:sp>
      <p:sp>
        <p:nvSpPr>
          <p:cNvPr id="18" name="object 18"/>
          <p:cNvSpPr/>
          <p:nvPr/>
        </p:nvSpPr>
        <p:spPr>
          <a:xfrm>
            <a:off x="8032605" y="2232001"/>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19" name="object 19"/>
          <p:cNvSpPr/>
          <p:nvPr/>
        </p:nvSpPr>
        <p:spPr>
          <a:xfrm>
            <a:off x="8032605" y="852660"/>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20" name="object 20"/>
          <p:cNvSpPr/>
          <p:nvPr/>
        </p:nvSpPr>
        <p:spPr>
          <a:xfrm>
            <a:off x="8032605" y="0"/>
            <a:ext cx="0" cy="98425"/>
          </a:xfrm>
          <a:custGeom>
            <a:avLst/>
            <a:gdLst/>
            <a:ahLst/>
            <a:cxnLst/>
            <a:rect l="l" t="t" r="r" b="b"/>
            <a:pathLst>
              <a:path h="98425">
                <a:moveTo>
                  <a:pt x="0" y="0"/>
                </a:moveTo>
                <a:lnTo>
                  <a:pt x="0" y="98333"/>
                </a:lnTo>
              </a:path>
            </a:pathLst>
          </a:custGeom>
          <a:ln w="10791">
            <a:solidFill>
              <a:srgbClr val="000000"/>
            </a:solidFill>
          </a:ln>
        </p:spPr>
        <p:txBody>
          <a:bodyPr wrap="square" lIns="0" tIns="0" rIns="0" bIns="0" rtlCol="0"/>
          <a:lstStyle/>
          <a:p>
            <a:endParaRPr/>
          </a:p>
        </p:txBody>
      </p:sp>
      <p:sp>
        <p:nvSpPr>
          <p:cNvPr id="21" name="object 21"/>
          <p:cNvSpPr/>
          <p:nvPr/>
        </p:nvSpPr>
        <p:spPr>
          <a:xfrm>
            <a:off x="8140516" y="4257910"/>
            <a:ext cx="0" cy="495934"/>
          </a:xfrm>
          <a:custGeom>
            <a:avLst/>
            <a:gdLst/>
            <a:ahLst/>
            <a:cxnLst/>
            <a:rect l="l" t="t" r="r" b="b"/>
            <a:pathLst>
              <a:path h="495935">
                <a:moveTo>
                  <a:pt x="0" y="495700"/>
                </a:moveTo>
                <a:lnTo>
                  <a:pt x="0" y="0"/>
                </a:lnTo>
              </a:path>
            </a:pathLst>
          </a:custGeom>
          <a:ln w="10791">
            <a:solidFill>
              <a:srgbClr val="000000"/>
            </a:solidFill>
          </a:ln>
        </p:spPr>
        <p:txBody>
          <a:bodyPr wrap="square" lIns="0" tIns="0" rIns="0" bIns="0" rtlCol="0"/>
          <a:lstStyle/>
          <a:p>
            <a:endParaRPr/>
          </a:p>
        </p:txBody>
      </p:sp>
      <p:sp>
        <p:nvSpPr>
          <p:cNvPr id="22" name="object 22"/>
          <p:cNvSpPr/>
          <p:nvPr/>
        </p:nvSpPr>
        <p:spPr>
          <a:xfrm>
            <a:off x="8140516" y="3632895"/>
            <a:ext cx="0" cy="495934"/>
          </a:xfrm>
          <a:custGeom>
            <a:avLst/>
            <a:gdLst/>
            <a:ahLst/>
            <a:cxnLst/>
            <a:rect l="l" t="t" r="r" b="b"/>
            <a:pathLst>
              <a:path h="495935">
                <a:moveTo>
                  <a:pt x="0" y="495702"/>
                </a:moveTo>
                <a:lnTo>
                  <a:pt x="0" y="0"/>
                </a:lnTo>
              </a:path>
            </a:pathLst>
          </a:custGeom>
          <a:ln w="10791">
            <a:solidFill>
              <a:srgbClr val="000000"/>
            </a:solidFill>
          </a:ln>
        </p:spPr>
        <p:txBody>
          <a:bodyPr wrap="square" lIns="0" tIns="0" rIns="0" bIns="0" rtlCol="0"/>
          <a:lstStyle/>
          <a:p>
            <a:endParaRPr/>
          </a:p>
        </p:txBody>
      </p:sp>
      <p:sp>
        <p:nvSpPr>
          <p:cNvPr id="23" name="object 23"/>
          <p:cNvSpPr/>
          <p:nvPr/>
        </p:nvSpPr>
        <p:spPr>
          <a:xfrm>
            <a:off x="8140516" y="2232001"/>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24" name="object 24"/>
          <p:cNvSpPr/>
          <p:nvPr/>
        </p:nvSpPr>
        <p:spPr>
          <a:xfrm>
            <a:off x="8140516" y="852660"/>
            <a:ext cx="0" cy="1099185"/>
          </a:xfrm>
          <a:custGeom>
            <a:avLst/>
            <a:gdLst/>
            <a:ahLst/>
            <a:cxnLst/>
            <a:rect l="l" t="t" r="r" b="b"/>
            <a:pathLst>
              <a:path h="1099185">
                <a:moveTo>
                  <a:pt x="0" y="1099162"/>
                </a:moveTo>
                <a:lnTo>
                  <a:pt x="0" y="0"/>
                </a:lnTo>
              </a:path>
            </a:pathLst>
          </a:custGeom>
          <a:ln w="10791">
            <a:solidFill>
              <a:srgbClr val="000000"/>
            </a:solidFill>
          </a:ln>
        </p:spPr>
        <p:txBody>
          <a:bodyPr wrap="square" lIns="0" tIns="0" rIns="0" bIns="0" rtlCol="0"/>
          <a:lstStyle/>
          <a:p>
            <a:endParaRPr/>
          </a:p>
        </p:txBody>
      </p:sp>
      <p:sp>
        <p:nvSpPr>
          <p:cNvPr id="25" name="object 25"/>
          <p:cNvSpPr/>
          <p:nvPr/>
        </p:nvSpPr>
        <p:spPr>
          <a:xfrm>
            <a:off x="8140516" y="0"/>
            <a:ext cx="0" cy="98425"/>
          </a:xfrm>
          <a:custGeom>
            <a:avLst/>
            <a:gdLst/>
            <a:ahLst/>
            <a:cxnLst/>
            <a:rect l="l" t="t" r="r" b="b"/>
            <a:pathLst>
              <a:path h="98425">
                <a:moveTo>
                  <a:pt x="0" y="0"/>
                </a:moveTo>
                <a:lnTo>
                  <a:pt x="0" y="98333"/>
                </a:lnTo>
              </a:path>
            </a:pathLst>
          </a:custGeom>
          <a:ln w="10791">
            <a:solidFill>
              <a:srgbClr val="000000"/>
            </a:solidFill>
          </a:ln>
        </p:spPr>
        <p:txBody>
          <a:bodyPr wrap="square" lIns="0" tIns="0" rIns="0" bIns="0" rtlCol="0"/>
          <a:lstStyle/>
          <a:p>
            <a:endParaRPr/>
          </a:p>
        </p:txBody>
      </p:sp>
      <p:sp>
        <p:nvSpPr>
          <p:cNvPr id="26" name="object 26"/>
          <p:cNvSpPr/>
          <p:nvPr/>
        </p:nvSpPr>
        <p:spPr>
          <a:xfrm>
            <a:off x="2075971" y="971197"/>
            <a:ext cx="5546725" cy="0"/>
          </a:xfrm>
          <a:custGeom>
            <a:avLst/>
            <a:gdLst/>
            <a:ahLst/>
            <a:cxnLst/>
            <a:rect l="l" t="t" r="r" b="b"/>
            <a:pathLst>
              <a:path w="5546725">
                <a:moveTo>
                  <a:pt x="0" y="0"/>
                </a:moveTo>
                <a:lnTo>
                  <a:pt x="5546576" y="0"/>
                </a:lnTo>
              </a:path>
            </a:pathLst>
          </a:custGeom>
          <a:ln w="10776">
            <a:solidFill>
              <a:srgbClr val="000000"/>
            </a:solidFill>
          </a:ln>
        </p:spPr>
        <p:txBody>
          <a:bodyPr wrap="square" lIns="0" tIns="0" rIns="0" bIns="0" rtlCol="0"/>
          <a:lstStyle/>
          <a:p>
            <a:endParaRPr/>
          </a:p>
        </p:txBody>
      </p:sp>
      <p:sp>
        <p:nvSpPr>
          <p:cNvPr id="27" name="object 27"/>
          <p:cNvSpPr/>
          <p:nvPr/>
        </p:nvSpPr>
        <p:spPr>
          <a:xfrm>
            <a:off x="8054187" y="4182476"/>
            <a:ext cx="1079500" cy="0"/>
          </a:xfrm>
          <a:custGeom>
            <a:avLst/>
            <a:gdLst/>
            <a:ahLst/>
            <a:cxnLst/>
            <a:rect l="l" t="t" r="r" b="b"/>
            <a:pathLst>
              <a:path w="1079500">
                <a:moveTo>
                  <a:pt x="0" y="0"/>
                </a:moveTo>
                <a:lnTo>
                  <a:pt x="1079100" y="0"/>
                </a:lnTo>
              </a:path>
            </a:pathLst>
          </a:custGeom>
          <a:ln w="53880">
            <a:solidFill>
              <a:srgbClr val="000000"/>
            </a:solidFill>
          </a:ln>
        </p:spPr>
        <p:txBody>
          <a:bodyPr wrap="square" lIns="0" tIns="0" rIns="0" bIns="0" rtlCol="0"/>
          <a:lstStyle/>
          <a:p>
            <a:endParaRPr/>
          </a:p>
        </p:txBody>
      </p:sp>
      <p:sp>
        <p:nvSpPr>
          <p:cNvPr id="28" name="object 28"/>
          <p:cNvSpPr txBox="1"/>
          <p:nvPr/>
        </p:nvSpPr>
        <p:spPr>
          <a:xfrm>
            <a:off x="1083480" y="1196919"/>
            <a:ext cx="205740" cy="438150"/>
          </a:xfrm>
          <a:prstGeom prst="rect">
            <a:avLst/>
          </a:prstGeom>
        </p:spPr>
        <p:txBody>
          <a:bodyPr vert="horz" wrap="square" lIns="0" tIns="13335" rIns="0" bIns="0" rtlCol="0">
            <a:spAutoFit/>
          </a:bodyPr>
          <a:lstStyle/>
          <a:p>
            <a:pPr marL="12700">
              <a:lnSpc>
                <a:spcPct val="100000"/>
              </a:lnSpc>
              <a:spcBef>
                <a:spcPts val="105"/>
              </a:spcBef>
            </a:pPr>
            <a:r>
              <a:rPr sz="2700" b="1" spc="-90" dirty="0">
                <a:latin typeface="Arial"/>
                <a:cs typeface="Arial"/>
              </a:rPr>
              <a:t>2</a:t>
            </a:r>
            <a:endParaRPr sz="2700">
              <a:latin typeface="Arial"/>
              <a:cs typeface="Arial"/>
            </a:endParaRPr>
          </a:p>
        </p:txBody>
      </p:sp>
      <p:sp>
        <p:nvSpPr>
          <p:cNvPr id="29" name="object 29"/>
          <p:cNvSpPr txBox="1"/>
          <p:nvPr/>
        </p:nvSpPr>
        <p:spPr>
          <a:xfrm>
            <a:off x="1089800" y="2565486"/>
            <a:ext cx="205740" cy="438150"/>
          </a:xfrm>
          <a:prstGeom prst="rect">
            <a:avLst/>
          </a:prstGeom>
        </p:spPr>
        <p:txBody>
          <a:bodyPr vert="horz" wrap="square" lIns="0" tIns="13335" rIns="0" bIns="0" rtlCol="0">
            <a:spAutoFit/>
          </a:bodyPr>
          <a:lstStyle/>
          <a:p>
            <a:pPr marL="12700">
              <a:lnSpc>
                <a:spcPct val="100000"/>
              </a:lnSpc>
              <a:spcBef>
                <a:spcPts val="105"/>
              </a:spcBef>
            </a:pPr>
            <a:r>
              <a:rPr sz="2700" b="1" spc="-90" dirty="0">
                <a:latin typeface="Arial"/>
                <a:cs typeface="Arial"/>
              </a:rPr>
              <a:t>3</a:t>
            </a:r>
            <a:endParaRPr sz="2700">
              <a:latin typeface="Arial"/>
              <a:cs typeface="Arial"/>
            </a:endParaRPr>
          </a:p>
        </p:txBody>
      </p:sp>
      <p:sp>
        <p:nvSpPr>
          <p:cNvPr id="30" name="object 30"/>
          <p:cNvSpPr txBox="1"/>
          <p:nvPr/>
        </p:nvSpPr>
        <p:spPr>
          <a:xfrm>
            <a:off x="1096335" y="3987931"/>
            <a:ext cx="205740" cy="438150"/>
          </a:xfrm>
          <a:prstGeom prst="rect">
            <a:avLst/>
          </a:prstGeom>
        </p:spPr>
        <p:txBody>
          <a:bodyPr vert="horz" wrap="square" lIns="0" tIns="13335" rIns="0" bIns="0" rtlCol="0">
            <a:spAutoFit/>
          </a:bodyPr>
          <a:lstStyle/>
          <a:p>
            <a:pPr marL="12700">
              <a:lnSpc>
                <a:spcPct val="100000"/>
              </a:lnSpc>
              <a:spcBef>
                <a:spcPts val="105"/>
              </a:spcBef>
            </a:pPr>
            <a:r>
              <a:rPr sz="2700" b="1" spc="-90" dirty="0">
                <a:latin typeface="Arial"/>
                <a:cs typeface="Arial"/>
              </a:rPr>
              <a:t>4</a:t>
            </a:r>
            <a:endParaRPr sz="2700">
              <a:latin typeface="Arial"/>
              <a:cs typeface="Arial"/>
            </a:endParaRPr>
          </a:p>
        </p:txBody>
      </p:sp>
      <p:sp>
        <p:nvSpPr>
          <p:cNvPr id="31" name="object 31"/>
          <p:cNvSpPr txBox="1"/>
          <p:nvPr/>
        </p:nvSpPr>
        <p:spPr>
          <a:xfrm>
            <a:off x="2989334" y="17234"/>
            <a:ext cx="3908425" cy="849630"/>
          </a:xfrm>
          <a:prstGeom prst="rect">
            <a:avLst/>
          </a:prstGeom>
        </p:spPr>
        <p:txBody>
          <a:bodyPr vert="horz" wrap="square" lIns="0" tIns="12700" rIns="0" bIns="0" rtlCol="0">
            <a:spAutoFit/>
          </a:bodyPr>
          <a:lstStyle/>
          <a:p>
            <a:pPr marR="97155" algn="ctr">
              <a:lnSpc>
                <a:spcPct val="100000"/>
              </a:lnSpc>
              <a:spcBef>
                <a:spcPts val="100"/>
              </a:spcBef>
            </a:pPr>
            <a:r>
              <a:rPr sz="1300" spc="55" dirty="0">
                <a:latin typeface="Arial"/>
                <a:cs typeface="Arial"/>
              </a:rPr>
              <a:t>Lasing</a:t>
            </a:r>
            <a:r>
              <a:rPr sz="1300" spc="-270" dirty="0">
                <a:latin typeface="Arial"/>
                <a:cs typeface="Arial"/>
              </a:rPr>
              <a:t> </a:t>
            </a:r>
            <a:r>
              <a:rPr sz="1300" spc="55" dirty="0">
                <a:latin typeface="Arial"/>
                <a:cs typeface="Arial"/>
              </a:rPr>
              <a:t>Medium </a:t>
            </a:r>
            <a:r>
              <a:rPr sz="1300" spc="35" dirty="0">
                <a:latin typeface="Arial"/>
                <a:cs typeface="Arial"/>
              </a:rPr>
              <a:t>at </a:t>
            </a:r>
            <a:r>
              <a:rPr sz="1300" spc="55" dirty="0">
                <a:latin typeface="Arial"/>
                <a:cs typeface="Arial"/>
              </a:rPr>
              <a:t>Ground </a:t>
            </a:r>
            <a:r>
              <a:rPr sz="1300" spc="25" dirty="0">
                <a:latin typeface="Arial"/>
                <a:cs typeface="Arial"/>
              </a:rPr>
              <a:t>State</a:t>
            </a:r>
            <a:endParaRPr sz="1300">
              <a:latin typeface="Arial"/>
              <a:cs typeface="Arial"/>
            </a:endParaRPr>
          </a:p>
          <a:p>
            <a:pPr marL="12700">
              <a:lnSpc>
                <a:spcPct val="100000"/>
              </a:lnSpc>
              <a:spcBef>
                <a:spcPts val="1070"/>
              </a:spcBef>
            </a:pPr>
            <a:r>
              <a:rPr sz="1300" spc="65" dirty="0">
                <a:latin typeface="Arial"/>
                <a:cs typeface="Arial"/>
              </a:rPr>
              <a:t>Pump Energy </a:t>
            </a:r>
            <a:r>
              <a:rPr sz="1300" spc="40" dirty="0">
                <a:latin typeface="Arial"/>
                <a:cs typeface="Arial"/>
              </a:rPr>
              <a:t>(Electrical, </a:t>
            </a:r>
            <a:r>
              <a:rPr sz="1300" spc="30" dirty="0">
                <a:latin typeface="Arial"/>
                <a:cs typeface="Arial"/>
              </a:rPr>
              <a:t>Optical, </a:t>
            </a:r>
            <a:r>
              <a:rPr sz="1300" spc="40" dirty="0">
                <a:latin typeface="Arial"/>
                <a:cs typeface="Arial"/>
              </a:rPr>
              <a:t>Chemical, </a:t>
            </a:r>
            <a:r>
              <a:rPr sz="1300" spc="50" dirty="0">
                <a:latin typeface="Arial"/>
                <a:cs typeface="Arial"/>
              </a:rPr>
              <a:t>etc</a:t>
            </a:r>
            <a:r>
              <a:rPr sz="1300" spc="55" dirty="0">
                <a:latin typeface="Arial"/>
                <a:cs typeface="Arial"/>
              </a:rPr>
              <a:t> </a:t>
            </a:r>
            <a:r>
              <a:rPr sz="1300" spc="40" dirty="0">
                <a:latin typeface="Arial"/>
                <a:cs typeface="Arial"/>
              </a:rPr>
              <a:t>)</a:t>
            </a:r>
            <a:endParaRPr sz="1300">
              <a:latin typeface="Arial"/>
              <a:cs typeface="Arial"/>
            </a:endParaRPr>
          </a:p>
          <a:p>
            <a:pPr marR="90170" algn="ctr">
              <a:lnSpc>
                <a:spcPct val="100000"/>
              </a:lnSpc>
              <a:spcBef>
                <a:spcPts val="195"/>
              </a:spcBef>
            </a:pP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50"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45" dirty="0">
                <a:latin typeface="Arial"/>
                <a:cs typeface="Arial"/>
              </a:rPr>
              <a:t> </a:t>
            </a:r>
            <a:r>
              <a:rPr sz="1750" spc="-70" dirty="0">
                <a:latin typeface="Arial"/>
                <a:cs typeface="Arial"/>
              </a:rPr>
              <a:t>,j,</a:t>
            </a:r>
            <a:r>
              <a:rPr sz="1750" spc="50" dirty="0">
                <a:latin typeface="Arial"/>
                <a:cs typeface="Arial"/>
              </a:rPr>
              <a:t> </a:t>
            </a:r>
            <a:r>
              <a:rPr sz="1750" spc="-70" dirty="0">
                <a:latin typeface="Arial"/>
                <a:cs typeface="Arial"/>
              </a:rPr>
              <a:t>,j,</a:t>
            </a:r>
            <a:endParaRPr sz="1750">
              <a:latin typeface="Arial"/>
              <a:cs typeface="Arial"/>
            </a:endParaRPr>
          </a:p>
        </p:txBody>
      </p:sp>
      <p:sp>
        <p:nvSpPr>
          <p:cNvPr id="32" name="object 32"/>
          <p:cNvSpPr txBox="1"/>
          <p:nvPr/>
        </p:nvSpPr>
        <p:spPr>
          <a:xfrm>
            <a:off x="2222656" y="1069776"/>
            <a:ext cx="826769" cy="125095"/>
          </a:xfrm>
          <a:prstGeom prst="rect">
            <a:avLst/>
          </a:prstGeom>
        </p:spPr>
        <p:txBody>
          <a:bodyPr vert="horz" wrap="square" lIns="0" tIns="12700" rIns="0" bIns="0" rtlCol="0">
            <a:spAutoFit/>
          </a:bodyPr>
          <a:lstStyle/>
          <a:p>
            <a:pPr>
              <a:lnSpc>
                <a:spcPct val="100000"/>
              </a:lnSpc>
              <a:spcBef>
                <a:spcPts val="100"/>
              </a:spcBef>
              <a:tabLst>
                <a:tab pos="216535" algn="l"/>
                <a:tab pos="388620" algn="l"/>
                <a:tab pos="712470" algn="l"/>
              </a:tabLst>
            </a:pPr>
            <a:r>
              <a:rPr sz="650" spc="-35" dirty="0">
                <a:solidFill>
                  <a:srgbClr val="0A0ADF"/>
                </a:solidFill>
                <a:latin typeface="Arial"/>
                <a:cs typeface="Arial"/>
              </a:rPr>
              <a:t>•	</a:t>
            </a:r>
            <a:r>
              <a:rPr sz="650" spc="-35" dirty="0">
                <a:solidFill>
                  <a:srgbClr val="DF0CDF"/>
                </a:solidFill>
                <a:latin typeface="Arial"/>
                <a:cs typeface="Arial"/>
              </a:rPr>
              <a:t>•	</a:t>
            </a:r>
            <a:r>
              <a:rPr sz="650" spc="-35" dirty="0">
                <a:solidFill>
                  <a:srgbClr val="0A0ADF"/>
                </a:solidFill>
                <a:latin typeface="Arial"/>
                <a:cs typeface="Arial"/>
              </a:rPr>
              <a:t>•     </a:t>
            </a:r>
            <a:r>
              <a:rPr sz="650" spc="85" dirty="0">
                <a:solidFill>
                  <a:srgbClr val="0A0ADF"/>
                </a:solidFill>
                <a:latin typeface="Arial"/>
                <a:cs typeface="Arial"/>
              </a:rPr>
              <a:t> </a:t>
            </a:r>
            <a:r>
              <a:rPr sz="650" spc="-35" dirty="0">
                <a:solidFill>
                  <a:srgbClr val="0A0ADF"/>
                </a:solidFill>
                <a:latin typeface="Arial"/>
                <a:cs typeface="Arial"/>
              </a:rPr>
              <a:t>•	•</a:t>
            </a:r>
            <a:r>
              <a:rPr sz="650" dirty="0">
                <a:solidFill>
                  <a:srgbClr val="0A0ADF"/>
                </a:solidFill>
                <a:latin typeface="Arial"/>
                <a:cs typeface="Arial"/>
              </a:rPr>
              <a:t> </a:t>
            </a:r>
            <a:r>
              <a:rPr sz="650" spc="-35" dirty="0">
                <a:solidFill>
                  <a:srgbClr val="0A0ADF"/>
                </a:solidFill>
                <a:latin typeface="Arial"/>
                <a:cs typeface="Arial"/>
              </a:rPr>
              <a:t>•</a:t>
            </a:r>
            <a:endParaRPr sz="650">
              <a:latin typeface="Arial"/>
              <a:cs typeface="Arial"/>
            </a:endParaRPr>
          </a:p>
        </p:txBody>
      </p:sp>
      <p:sp>
        <p:nvSpPr>
          <p:cNvPr id="33" name="object 33"/>
          <p:cNvSpPr txBox="1"/>
          <p:nvPr/>
        </p:nvSpPr>
        <p:spPr>
          <a:xfrm>
            <a:off x="5350136" y="1069776"/>
            <a:ext cx="753110" cy="125095"/>
          </a:xfrm>
          <a:prstGeom prst="rect">
            <a:avLst/>
          </a:prstGeom>
        </p:spPr>
        <p:txBody>
          <a:bodyPr vert="horz" wrap="square" lIns="0" tIns="12700" rIns="0" bIns="0" rtlCol="0">
            <a:spAutoFit/>
          </a:bodyPr>
          <a:lstStyle/>
          <a:p>
            <a:pPr marL="12700">
              <a:lnSpc>
                <a:spcPct val="100000"/>
              </a:lnSpc>
              <a:spcBef>
                <a:spcPts val="100"/>
              </a:spcBef>
              <a:tabLst>
                <a:tab pos="283210" algn="l"/>
                <a:tab pos="551815" algn="l"/>
                <a:tab pos="714375" algn="l"/>
              </a:tabLst>
            </a:pPr>
            <a:r>
              <a:rPr sz="650" spc="-35" dirty="0">
                <a:solidFill>
                  <a:srgbClr val="0A0ADF"/>
                </a:solidFill>
                <a:latin typeface="Arial"/>
                <a:cs typeface="Arial"/>
              </a:rPr>
              <a:t>•	</a:t>
            </a:r>
            <a:r>
              <a:rPr sz="650" spc="-35" dirty="0">
                <a:solidFill>
                  <a:srgbClr val="DF0CDF"/>
                </a:solidFill>
                <a:latin typeface="Arial"/>
                <a:cs typeface="Arial"/>
              </a:rPr>
              <a:t>•	</a:t>
            </a:r>
            <a:r>
              <a:rPr sz="650" spc="-35" dirty="0">
                <a:solidFill>
                  <a:srgbClr val="0A0ADF"/>
                </a:solidFill>
                <a:latin typeface="Arial"/>
                <a:cs typeface="Arial"/>
              </a:rPr>
              <a:t>•	•</a:t>
            </a:r>
            <a:endParaRPr sz="650">
              <a:latin typeface="Arial"/>
              <a:cs typeface="Arial"/>
            </a:endParaRPr>
          </a:p>
        </p:txBody>
      </p:sp>
      <p:sp>
        <p:nvSpPr>
          <p:cNvPr id="34" name="object 34"/>
          <p:cNvSpPr txBox="1"/>
          <p:nvPr/>
        </p:nvSpPr>
        <p:spPr>
          <a:xfrm>
            <a:off x="6246595" y="1069776"/>
            <a:ext cx="223520" cy="125095"/>
          </a:xfrm>
          <a:prstGeom prst="rect">
            <a:avLst/>
          </a:prstGeom>
        </p:spPr>
        <p:txBody>
          <a:bodyPr vert="horz" wrap="square" lIns="0" tIns="12700" rIns="0" bIns="0" rtlCol="0">
            <a:spAutoFit/>
          </a:bodyPr>
          <a:lstStyle/>
          <a:p>
            <a:pPr marL="12700">
              <a:lnSpc>
                <a:spcPct val="100000"/>
              </a:lnSpc>
              <a:spcBef>
                <a:spcPts val="100"/>
              </a:spcBef>
              <a:tabLst>
                <a:tab pos="184785" algn="l"/>
              </a:tabLst>
            </a:pPr>
            <a:r>
              <a:rPr sz="650" spc="-35" dirty="0">
                <a:solidFill>
                  <a:srgbClr val="0A0ADF"/>
                </a:solidFill>
                <a:latin typeface="Arial"/>
                <a:cs typeface="Arial"/>
              </a:rPr>
              <a:t>•	•</a:t>
            </a:r>
            <a:endParaRPr sz="650">
              <a:latin typeface="Arial"/>
              <a:cs typeface="Arial"/>
            </a:endParaRPr>
          </a:p>
        </p:txBody>
      </p:sp>
      <p:sp>
        <p:nvSpPr>
          <p:cNvPr id="35" name="object 35"/>
          <p:cNvSpPr txBox="1"/>
          <p:nvPr/>
        </p:nvSpPr>
        <p:spPr>
          <a:xfrm>
            <a:off x="6635070" y="1069776"/>
            <a:ext cx="805815" cy="125095"/>
          </a:xfrm>
          <a:prstGeom prst="rect">
            <a:avLst/>
          </a:prstGeom>
        </p:spPr>
        <p:txBody>
          <a:bodyPr vert="horz" wrap="square" lIns="0" tIns="12700" rIns="0" bIns="0" rtlCol="0">
            <a:spAutoFit/>
          </a:bodyPr>
          <a:lstStyle/>
          <a:p>
            <a:pPr marL="12700">
              <a:lnSpc>
                <a:spcPct val="100000"/>
              </a:lnSpc>
              <a:spcBef>
                <a:spcPts val="100"/>
              </a:spcBef>
              <a:tabLst>
                <a:tab pos="259079" algn="l"/>
                <a:tab pos="584200" algn="l"/>
                <a:tab pos="767715" algn="l"/>
              </a:tabLst>
            </a:pPr>
            <a:r>
              <a:rPr sz="650" spc="-35" dirty="0">
                <a:solidFill>
                  <a:srgbClr val="0A0ADF"/>
                </a:solidFill>
                <a:latin typeface="Arial"/>
                <a:cs typeface="Arial"/>
              </a:rPr>
              <a:t>•	</a:t>
            </a:r>
            <a:r>
              <a:rPr sz="650" spc="-60" dirty="0">
                <a:solidFill>
                  <a:srgbClr val="828282"/>
                </a:solidFill>
                <a:latin typeface="Arial"/>
                <a:cs typeface="Arial"/>
              </a:rPr>
              <a:t>A	</a:t>
            </a:r>
            <a:r>
              <a:rPr sz="650" spc="-35" dirty="0">
                <a:solidFill>
                  <a:srgbClr val="0A0ADF"/>
                </a:solidFill>
                <a:latin typeface="Arial"/>
                <a:cs typeface="Arial"/>
              </a:rPr>
              <a:t>•	</a:t>
            </a:r>
            <a:r>
              <a:rPr sz="650" spc="-35" dirty="0">
                <a:solidFill>
                  <a:srgbClr val="DF0CDF"/>
                </a:solidFill>
                <a:latin typeface="Arial"/>
                <a:cs typeface="Arial"/>
              </a:rPr>
              <a:t>•</a:t>
            </a:r>
            <a:endParaRPr sz="650">
              <a:latin typeface="Arial"/>
              <a:cs typeface="Arial"/>
            </a:endParaRPr>
          </a:p>
        </p:txBody>
      </p:sp>
      <p:sp>
        <p:nvSpPr>
          <p:cNvPr id="36" name="object 36"/>
          <p:cNvSpPr txBox="1"/>
          <p:nvPr/>
        </p:nvSpPr>
        <p:spPr>
          <a:xfrm>
            <a:off x="3633350" y="1145208"/>
            <a:ext cx="50800" cy="125095"/>
          </a:xfrm>
          <a:prstGeom prst="rect">
            <a:avLst/>
          </a:prstGeom>
        </p:spPr>
        <p:txBody>
          <a:bodyPr vert="horz" wrap="square" lIns="0" tIns="12700" rIns="0" bIns="0" rtlCol="0">
            <a:spAutoFit/>
          </a:bodyPr>
          <a:lstStyle/>
          <a:p>
            <a:pPr marL="12700">
              <a:lnSpc>
                <a:spcPct val="100000"/>
              </a:lnSpc>
              <a:spcBef>
                <a:spcPts val="100"/>
              </a:spcBef>
            </a:pPr>
            <a:r>
              <a:rPr sz="650" spc="-35" dirty="0">
                <a:solidFill>
                  <a:srgbClr val="0A0ADF"/>
                </a:solidFill>
                <a:latin typeface="Times New Roman"/>
                <a:cs typeface="Times New Roman"/>
              </a:rPr>
              <a:t>•</a:t>
            </a:r>
            <a:endParaRPr sz="650">
              <a:latin typeface="Times New Roman"/>
              <a:cs typeface="Times New Roman"/>
            </a:endParaRPr>
          </a:p>
        </p:txBody>
      </p:sp>
      <p:sp>
        <p:nvSpPr>
          <p:cNvPr id="37" name="object 37"/>
          <p:cNvSpPr txBox="1"/>
          <p:nvPr/>
        </p:nvSpPr>
        <p:spPr>
          <a:xfrm>
            <a:off x="4524810" y="1145208"/>
            <a:ext cx="336550" cy="125095"/>
          </a:xfrm>
          <a:prstGeom prst="rect">
            <a:avLst/>
          </a:prstGeom>
        </p:spPr>
        <p:txBody>
          <a:bodyPr vert="horz" wrap="square" lIns="0" tIns="12700" rIns="0" bIns="0" rtlCol="0">
            <a:spAutoFit/>
          </a:bodyPr>
          <a:lstStyle/>
          <a:p>
            <a:pPr marL="12700">
              <a:lnSpc>
                <a:spcPct val="100000"/>
              </a:lnSpc>
              <a:spcBef>
                <a:spcPts val="100"/>
              </a:spcBef>
              <a:tabLst>
                <a:tab pos="297815" algn="l"/>
              </a:tabLst>
            </a:pPr>
            <a:r>
              <a:rPr sz="650" spc="-65" dirty="0">
                <a:solidFill>
                  <a:srgbClr val="828282"/>
                </a:solidFill>
                <a:latin typeface="Times New Roman"/>
                <a:cs typeface="Times New Roman"/>
              </a:rPr>
              <a:t>V	</a:t>
            </a:r>
            <a:r>
              <a:rPr sz="650" spc="-35" dirty="0">
                <a:solidFill>
                  <a:srgbClr val="0A0ADF"/>
                </a:solidFill>
                <a:latin typeface="Times New Roman"/>
                <a:cs typeface="Times New Roman"/>
              </a:rPr>
              <a:t>•</a:t>
            </a:r>
            <a:endParaRPr sz="650">
              <a:latin typeface="Times New Roman"/>
              <a:cs typeface="Times New Roman"/>
            </a:endParaRPr>
          </a:p>
        </p:txBody>
      </p:sp>
      <p:sp>
        <p:nvSpPr>
          <p:cNvPr id="38" name="object 38"/>
          <p:cNvSpPr txBox="1"/>
          <p:nvPr/>
        </p:nvSpPr>
        <p:spPr>
          <a:xfrm>
            <a:off x="5166524" y="1145208"/>
            <a:ext cx="50800" cy="125095"/>
          </a:xfrm>
          <a:prstGeom prst="rect">
            <a:avLst/>
          </a:prstGeom>
        </p:spPr>
        <p:txBody>
          <a:bodyPr vert="horz" wrap="square" lIns="0" tIns="12700" rIns="0" bIns="0" rtlCol="0">
            <a:spAutoFit/>
          </a:bodyPr>
          <a:lstStyle/>
          <a:p>
            <a:pPr marL="12700">
              <a:lnSpc>
                <a:spcPct val="100000"/>
              </a:lnSpc>
              <a:spcBef>
                <a:spcPts val="100"/>
              </a:spcBef>
            </a:pPr>
            <a:r>
              <a:rPr sz="650" spc="-35" dirty="0">
                <a:solidFill>
                  <a:srgbClr val="0A0ADF"/>
                </a:solidFill>
                <a:latin typeface="Times New Roman"/>
                <a:cs typeface="Times New Roman"/>
              </a:rPr>
              <a:t>•</a:t>
            </a:r>
            <a:endParaRPr sz="650">
              <a:latin typeface="Times New Roman"/>
              <a:cs typeface="Times New Roman"/>
            </a:endParaRPr>
          </a:p>
        </p:txBody>
      </p:sp>
      <p:sp>
        <p:nvSpPr>
          <p:cNvPr id="39" name="object 39"/>
          <p:cNvSpPr txBox="1"/>
          <p:nvPr/>
        </p:nvSpPr>
        <p:spPr>
          <a:xfrm>
            <a:off x="5544209" y="1145208"/>
            <a:ext cx="1534795" cy="125095"/>
          </a:xfrm>
          <a:prstGeom prst="rect">
            <a:avLst/>
          </a:prstGeom>
        </p:spPr>
        <p:txBody>
          <a:bodyPr vert="horz" wrap="square" lIns="0" tIns="12700" rIns="0" bIns="0" rtlCol="0">
            <a:spAutoFit/>
          </a:bodyPr>
          <a:lstStyle/>
          <a:p>
            <a:pPr marL="12700">
              <a:lnSpc>
                <a:spcPct val="100000"/>
              </a:lnSpc>
              <a:spcBef>
                <a:spcPts val="100"/>
              </a:spcBef>
              <a:tabLst>
                <a:tab pos="950594" algn="l"/>
                <a:tab pos="1345565" algn="l"/>
              </a:tabLst>
            </a:pPr>
            <a:r>
              <a:rPr sz="650" spc="-35" dirty="0">
                <a:solidFill>
                  <a:srgbClr val="0A0ADF"/>
                </a:solidFill>
                <a:latin typeface="Times New Roman"/>
                <a:cs typeface="Times New Roman"/>
              </a:rPr>
              <a:t>•	</a:t>
            </a:r>
            <a:r>
              <a:rPr sz="650" spc="-35" dirty="0">
                <a:solidFill>
                  <a:srgbClr val="DF0CDF"/>
                </a:solidFill>
                <a:latin typeface="Times New Roman"/>
                <a:cs typeface="Times New Roman"/>
              </a:rPr>
              <a:t>•	</a:t>
            </a:r>
            <a:r>
              <a:rPr sz="650" spc="-65" dirty="0">
                <a:solidFill>
                  <a:srgbClr val="828282"/>
                </a:solidFill>
                <a:latin typeface="Times New Roman"/>
                <a:cs typeface="Times New Roman"/>
              </a:rPr>
              <a:t>V</a:t>
            </a:r>
            <a:r>
              <a:rPr sz="650" dirty="0">
                <a:solidFill>
                  <a:srgbClr val="828282"/>
                </a:solidFill>
                <a:latin typeface="Times New Roman"/>
                <a:cs typeface="Times New Roman"/>
              </a:rPr>
              <a:t> </a:t>
            </a:r>
            <a:r>
              <a:rPr sz="650" spc="-25" dirty="0">
                <a:solidFill>
                  <a:srgbClr val="0A0ADF"/>
                </a:solidFill>
                <a:latin typeface="Times New Roman"/>
                <a:cs typeface="Times New Roman"/>
              </a:rPr>
              <a:t>.</a:t>
            </a:r>
            <a:endParaRPr sz="650">
              <a:latin typeface="Times New Roman"/>
              <a:cs typeface="Times New Roman"/>
            </a:endParaRPr>
          </a:p>
        </p:txBody>
      </p:sp>
      <p:sp>
        <p:nvSpPr>
          <p:cNvPr id="40" name="object 40"/>
          <p:cNvSpPr txBox="1"/>
          <p:nvPr/>
        </p:nvSpPr>
        <p:spPr>
          <a:xfrm>
            <a:off x="2326176" y="1202607"/>
            <a:ext cx="50165" cy="224154"/>
          </a:xfrm>
          <a:prstGeom prst="rect">
            <a:avLst/>
          </a:prstGeom>
        </p:spPr>
        <p:txBody>
          <a:bodyPr vert="horz" wrap="square" lIns="0" tIns="12700" rIns="0" bIns="0" rtlCol="0">
            <a:spAutoFit/>
          </a:bodyPr>
          <a:lstStyle/>
          <a:p>
            <a:pPr>
              <a:lnSpc>
                <a:spcPct val="100000"/>
              </a:lnSpc>
              <a:spcBef>
                <a:spcPts val="100"/>
              </a:spcBef>
            </a:pPr>
            <a:r>
              <a:rPr sz="1300" spc="-65" dirty="0">
                <a:solidFill>
                  <a:srgbClr val="0A0ADF"/>
                </a:solidFill>
                <a:latin typeface="Arial"/>
                <a:cs typeface="Arial"/>
              </a:rPr>
              <a:t>•</a:t>
            </a:r>
            <a:endParaRPr sz="1300">
              <a:latin typeface="Arial"/>
              <a:cs typeface="Arial"/>
            </a:endParaRPr>
          </a:p>
        </p:txBody>
      </p:sp>
      <p:sp>
        <p:nvSpPr>
          <p:cNvPr id="41" name="object 41"/>
          <p:cNvSpPr txBox="1"/>
          <p:nvPr/>
        </p:nvSpPr>
        <p:spPr>
          <a:xfrm>
            <a:off x="5464449" y="1202607"/>
            <a:ext cx="2135505" cy="224154"/>
          </a:xfrm>
          <a:prstGeom prst="rect">
            <a:avLst/>
          </a:prstGeom>
        </p:spPr>
        <p:txBody>
          <a:bodyPr vert="horz" wrap="square" lIns="0" tIns="12700" rIns="0" bIns="0" rtlCol="0">
            <a:spAutoFit/>
          </a:bodyPr>
          <a:lstStyle/>
          <a:p>
            <a:pPr marL="12700">
              <a:lnSpc>
                <a:spcPct val="100000"/>
              </a:lnSpc>
              <a:spcBef>
                <a:spcPts val="100"/>
              </a:spcBef>
            </a:pPr>
            <a:r>
              <a:rPr sz="1300" spc="1200" dirty="0">
                <a:solidFill>
                  <a:srgbClr val="0A0ADF"/>
                </a:solidFill>
                <a:latin typeface="Arial"/>
                <a:cs typeface="Arial"/>
              </a:rPr>
              <a:t>••••••••••</a:t>
            </a:r>
            <a:endParaRPr sz="1300">
              <a:latin typeface="Arial"/>
              <a:cs typeface="Arial"/>
            </a:endParaRPr>
          </a:p>
        </p:txBody>
      </p:sp>
      <p:sp>
        <p:nvSpPr>
          <p:cNvPr id="42" name="object 42"/>
          <p:cNvSpPr txBox="1"/>
          <p:nvPr/>
        </p:nvSpPr>
        <p:spPr>
          <a:xfrm>
            <a:off x="2182097" y="1052975"/>
            <a:ext cx="2904490" cy="464820"/>
          </a:xfrm>
          <a:prstGeom prst="rect">
            <a:avLst/>
          </a:prstGeom>
        </p:spPr>
        <p:txBody>
          <a:bodyPr vert="horz" wrap="square" lIns="0" tIns="29209" rIns="0" bIns="0" rtlCol="0">
            <a:spAutoFit/>
          </a:bodyPr>
          <a:lstStyle/>
          <a:p>
            <a:pPr marL="1108710">
              <a:lnSpc>
                <a:spcPct val="100000"/>
              </a:lnSpc>
              <a:spcBef>
                <a:spcPts val="229"/>
              </a:spcBef>
              <a:tabLst>
                <a:tab pos="1422400" algn="l"/>
                <a:tab pos="1659889" algn="l"/>
                <a:tab pos="1939289" algn="l"/>
                <a:tab pos="2122805" algn="l"/>
                <a:tab pos="2359660" algn="l"/>
                <a:tab pos="2544445" algn="l"/>
                <a:tab pos="2803525" algn="l"/>
              </a:tabLst>
            </a:pPr>
            <a:r>
              <a:rPr sz="650" spc="-35" dirty="0">
                <a:solidFill>
                  <a:srgbClr val="0A0ADF"/>
                </a:solidFill>
                <a:latin typeface="Arial"/>
                <a:cs typeface="Arial"/>
              </a:rPr>
              <a:t>•     </a:t>
            </a:r>
            <a:r>
              <a:rPr sz="650" spc="5" dirty="0">
                <a:solidFill>
                  <a:srgbClr val="0A0ADF"/>
                </a:solidFill>
                <a:latin typeface="Arial"/>
                <a:cs typeface="Arial"/>
              </a:rPr>
              <a:t> </a:t>
            </a:r>
            <a:r>
              <a:rPr sz="650" spc="-35" dirty="0">
                <a:solidFill>
                  <a:srgbClr val="0A0ADF"/>
                </a:solidFill>
                <a:latin typeface="Arial"/>
                <a:cs typeface="Arial"/>
              </a:rPr>
              <a:t>•	•	•	</a:t>
            </a:r>
            <a:r>
              <a:rPr sz="650" spc="-35" dirty="0">
                <a:solidFill>
                  <a:srgbClr val="DF0CDF"/>
                </a:solidFill>
                <a:latin typeface="Arial"/>
                <a:cs typeface="Arial"/>
              </a:rPr>
              <a:t>•	</a:t>
            </a:r>
            <a:r>
              <a:rPr sz="650" spc="-35" dirty="0">
                <a:solidFill>
                  <a:srgbClr val="0A0ADF"/>
                </a:solidFill>
                <a:latin typeface="Arial"/>
                <a:cs typeface="Arial"/>
              </a:rPr>
              <a:t>•	</a:t>
            </a:r>
            <a:r>
              <a:rPr sz="650" spc="-60" dirty="0">
                <a:solidFill>
                  <a:srgbClr val="828282"/>
                </a:solidFill>
                <a:latin typeface="Arial"/>
                <a:cs typeface="Arial"/>
              </a:rPr>
              <a:t>A	</a:t>
            </a:r>
            <a:r>
              <a:rPr sz="650" spc="-35" dirty="0">
                <a:solidFill>
                  <a:srgbClr val="0A0ADF"/>
                </a:solidFill>
                <a:latin typeface="Arial"/>
                <a:cs typeface="Arial"/>
              </a:rPr>
              <a:t>•	•</a:t>
            </a:r>
            <a:endParaRPr sz="650">
              <a:latin typeface="Arial"/>
              <a:cs typeface="Arial"/>
            </a:endParaRPr>
          </a:p>
          <a:p>
            <a:pPr marL="1062990">
              <a:lnSpc>
                <a:spcPts val="1530"/>
              </a:lnSpc>
              <a:spcBef>
                <a:spcPts val="270"/>
              </a:spcBef>
              <a:tabLst>
                <a:tab pos="1352550" algn="l"/>
                <a:tab pos="1589405" algn="l"/>
                <a:tab pos="1913255" algn="l"/>
                <a:tab pos="2247900" algn="l"/>
                <a:tab pos="2841625" algn="l"/>
              </a:tabLst>
            </a:pPr>
            <a:r>
              <a:rPr sz="1300" spc="-100" dirty="0">
                <a:solidFill>
                  <a:srgbClr val="828282"/>
                </a:solidFill>
                <a:latin typeface="Arial"/>
                <a:cs typeface="Arial"/>
              </a:rPr>
              <a:t>0	</a:t>
            </a:r>
            <a:r>
              <a:rPr sz="1300" spc="-65" dirty="0">
                <a:solidFill>
                  <a:srgbClr val="0A0ADF"/>
                </a:solidFill>
                <a:latin typeface="Arial"/>
                <a:cs typeface="Arial"/>
              </a:rPr>
              <a:t>•	</a:t>
            </a:r>
            <a:r>
              <a:rPr sz="1300" spc="-70" dirty="0">
                <a:solidFill>
                  <a:srgbClr val="0A0ADF"/>
                </a:solidFill>
                <a:latin typeface="Arial"/>
                <a:cs typeface="Arial"/>
              </a:rPr>
              <a:t>•</a:t>
            </a:r>
            <a:r>
              <a:rPr sz="1300" spc="-65" dirty="0">
                <a:solidFill>
                  <a:srgbClr val="0A0ADF"/>
                </a:solidFill>
                <a:latin typeface="Arial"/>
                <a:cs typeface="Arial"/>
              </a:rPr>
              <a:t>•</a:t>
            </a:r>
            <a:r>
              <a:rPr sz="1300" dirty="0">
                <a:solidFill>
                  <a:srgbClr val="0A0ADF"/>
                </a:solidFill>
                <a:latin typeface="Arial"/>
                <a:cs typeface="Arial"/>
              </a:rPr>
              <a:t>	</a:t>
            </a:r>
            <a:r>
              <a:rPr sz="1300" spc="-65" dirty="0">
                <a:solidFill>
                  <a:srgbClr val="0A0ADF"/>
                </a:solidFill>
                <a:latin typeface="Arial"/>
                <a:cs typeface="Arial"/>
              </a:rPr>
              <a:t>•</a:t>
            </a:r>
            <a:r>
              <a:rPr sz="1300" dirty="0">
                <a:solidFill>
                  <a:srgbClr val="0A0ADF"/>
                </a:solidFill>
                <a:latin typeface="Arial"/>
                <a:cs typeface="Arial"/>
              </a:rPr>
              <a:t>	</a:t>
            </a:r>
            <a:r>
              <a:rPr sz="1300" spc="-65" dirty="0">
                <a:solidFill>
                  <a:srgbClr val="0A0ADF"/>
                </a:solidFill>
                <a:latin typeface="Arial"/>
                <a:cs typeface="Arial"/>
              </a:rPr>
              <a:t>•</a:t>
            </a:r>
            <a:r>
              <a:rPr sz="1300" dirty="0">
                <a:solidFill>
                  <a:srgbClr val="0A0ADF"/>
                </a:solidFill>
                <a:latin typeface="Arial"/>
                <a:cs typeface="Arial"/>
              </a:rPr>
              <a:t> </a:t>
            </a:r>
            <a:r>
              <a:rPr sz="1300" spc="-170" dirty="0">
                <a:solidFill>
                  <a:srgbClr val="0A0ADF"/>
                </a:solidFill>
                <a:latin typeface="Arial"/>
                <a:cs typeface="Arial"/>
              </a:rPr>
              <a:t> </a:t>
            </a:r>
            <a:r>
              <a:rPr sz="1300" spc="-65" dirty="0">
                <a:solidFill>
                  <a:srgbClr val="0A0ADF"/>
                </a:solidFill>
                <a:latin typeface="Arial"/>
                <a:cs typeface="Arial"/>
              </a:rPr>
              <a:t>•</a:t>
            </a:r>
            <a:r>
              <a:rPr sz="1300" dirty="0">
                <a:solidFill>
                  <a:srgbClr val="0A0ADF"/>
                </a:solidFill>
                <a:latin typeface="Arial"/>
                <a:cs typeface="Arial"/>
              </a:rPr>
              <a:t>	</a:t>
            </a:r>
            <a:r>
              <a:rPr sz="1300" spc="-65" dirty="0">
                <a:solidFill>
                  <a:srgbClr val="0A0ADF"/>
                </a:solidFill>
                <a:latin typeface="Arial"/>
                <a:cs typeface="Arial"/>
              </a:rPr>
              <a:t>•</a:t>
            </a:r>
            <a:endParaRPr sz="1300">
              <a:latin typeface="Arial"/>
              <a:cs typeface="Arial"/>
            </a:endParaRPr>
          </a:p>
          <a:p>
            <a:pPr marL="12700">
              <a:lnSpc>
                <a:spcPts val="750"/>
              </a:lnSpc>
              <a:tabLst>
                <a:tab pos="741680" algn="l"/>
              </a:tabLst>
            </a:pPr>
            <a:r>
              <a:rPr sz="650" spc="1145" dirty="0">
                <a:solidFill>
                  <a:srgbClr val="828282"/>
                </a:solidFill>
                <a:latin typeface="Arial"/>
                <a:cs typeface="Arial"/>
              </a:rPr>
              <a:t>A</a:t>
            </a:r>
            <a:r>
              <a:rPr sz="650" spc="665" dirty="0">
                <a:solidFill>
                  <a:srgbClr val="828282"/>
                </a:solidFill>
                <a:latin typeface="Arial"/>
                <a:cs typeface="Arial"/>
              </a:rPr>
              <a:t> </a:t>
            </a:r>
            <a:r>
              <a:rPr sz="650" spc="600" dirty="0">
                <a:solidFill>
                  <a:srgbClr val="0A0ADF"/>
                </a:solidFill>
                <a:latin typeface="Arial"/>
                <a:cs typeface="Arial"/>
              </a:rPr>
              <a:t>•</a:t>
            </a:r>
            <a:r>
              <a:rPr sz="650" spc="185" dirty="0">
                <a:solidFill>
                  <a:srgbClr val="0A0ADF"/>
                </a:solidFill>
                <a:latin typeface="Arial"/>
                <a:cs typeface="Arial"/>
              </a:rPr>
              <a:t> </a:t>
            </a:r>
            <a:r>
              <a:rPr sz="650" spc="600" dirty="0">
                <a:solidFill>
                  <a:srgbClr val="0A0ADF"/>
                </a:solidFill>
                <a:latin typeface="Arial"/>
                <a:cs typeface="Arial"/>
              </a:rPr>
              <a:t>•	• •</a:t>
            </a:r>
            <a:r>
              <a:rPr sz="650" spc="430" dirty="0">
                <a:solidFill>
                  <a:srgbClr val="0A0ADF"/>
                </a:solidFill>
                <a:latin typeface="Arial"/>
                <a:cs typeface="Arial"/>
              </a:rPr>
              <a:t> </a:t>
            </a:r>
            <a:r>
              <a:rPr sz="650" spc="600" dirty="0">
                <a:solidFill>
                  <a:srgbClr val="0A0ADF"/>
                </a:solidFill>
                <a:latin typeface="Arial"/>
                <a:cs typeface="Arial"/>
              </a:rPr>
              <a:t>•</a:t>
            </a:r>
            <a:endParaRPr sz="650">
              <a:latin typeface="Arial"/>
              <a:cs typeface="Arial"/>
            </a:endParaRPr>
          </a:p>
        </p:txBody>
      </p:sp>
      <p:sp>
        <p:nvSpPr>
          <p:cNvPr id="43" name="object 43"/>
          <p:cNvSpPr txBox="1"/>
          <p:nvPr/>
        </p:nvSpPr>
        <p:spPr>
          <a:xfrm>
            <a:off x="4130753" y="1393059"/>
            <a:ext cx="1232535" cy="125095"/>
          </a:xfrm>
          <a:prstGeom prst="rect">
            <a:avLst/>
          </a:prstGeom>
        </p:spPr>
        <p:txBody>
          <a:bodyPr vert="horz" wrap="square" lIns="0" tIns="12700" rIns="0" bIns="0" rtlCol="0">
            <a:spAutoFit/>
          </a:bodyPr>
          <a:lstStyle/>
          <a:p>
            <a:pPr marL="12700">
              <a:lnSpc>
                <a:spcPct val="100000"/>
              </a:lnSpc>
              <a:spcBef>
                <a:spcPts val="100"/>
              </a:spcBef>
              <a:tabLst>
                <a:tab pos="1113790" algn="l"/>
              </a:tabLst>
            </a:pPr>
            <a:r>
              <a:rPr sz="650" spc="600" dirty="0">
                <a:solidFill>
                  <a:srgbClr val="0A0ADF"/>
                </a:solidFill>
                <a:latin typeface="Arial"/>
                <a:cs typeface="Arial"/>
              </a:rPr>
              <a:t>•	•</a:t>
            </a:r>
            <a:endParaRPr sz="650">
              <a:latin typeface="Arial"/>
              <a:cs typeface="Arial"/>
            </a:endParaRPr>
          </a:p>
        </p:txBody>
      </p:sp>
      <p:sp>
        <p:nvSpPr>
          <p:cNvPr id="44" name="object 44"/>
          <p:cNvSpPr txBox="1"/>
          <p:nvPr/>
        </p:nvSpPr>
        <p:spPr>
          <a:xfrm>
            <a:off x="6547938" y="1393059"/>
            <a:ext cx="908050" cy="125095"/>
          </a:xfrm>
          <a:prstGeom prst="rect">
            <a:avLst/>
          </a:prstGeom>
        </p:spPr>
        <p:txBody>
          <a:bodyPr vert="horz" wrap="square" lIns="0" tIns="12700" rIns="0" bIns="0" rtlCol="0">
            <a:spAutoFit/>
          </a:bodyPr>
          <a:lstStyle/>
          <a:p>
            <a:pPr marL="12700">
              <a:lnSpc>
                <a:spcPct val="100000"/>
              </a:lnSpc>
              <a:spcBef>
                <a:spcPts val="100"/>
              </a:spcBef>
              <a:tabLst>
                <a:tab pos="294005" algn="l"/>
                <a:tab pos="789305" algn="l"/>
              </a:tabLst>
            </a:pPr>
            <a:r>
              <a:rPr sz="650" spc="600" dirty="0">
                <a:solidFill>
                  <a:srgbClr val="0A0ADF"/>
                </a:solidFill>
                <a:latin typeface="Arial"/>
                <a:cs typeface="Arial"/>
              </a:rPr>
              <a:t>•	•	•</a:t>
            </a:r>
            <a:endParaRPr sz="650">
              <a:latin typeface="Arial"/>
              <a:cs typeface="Arial"/>
            </a:endParaRPr>
          </a:p>
        </p:txBody>
      </p:sp>
      <p:sp>
        <p:nvSpPr>
          <p:cNvPr id="45" name="object 45"/>
          <p:cNvSpPr txBox="1"/>
          <p:nvPr/>
        </p:nvSpPr>
        <p:spPr>
          <a:xfrm>
            <a:off x="2150790" y="1500820"/>
            <a:ext cx="642620" cy="125095"/>
          </a:xfrm>
          <a:prstGeom prst="rect">
            <a:avLst/>
          </a:prstGeom>
        </p:spPr>
        <p:txBody>
          <a:bodyPr vert="horz" wrap="square" lIns="0" tIns="12700" rIns="0" bIns="0" rtlCol="0">
            <a:spAutoFit/>
          </a:bodyPr>
          <a:lstStyle/>
          <a:p>
            <a:pPr marL="12700">
              <a:lnSpc>
                <a:spcPct val="100000"/>
              </a:lnSpc>
              <a:spcBef>
                <a:spcPts val="100"/>
              </a:spcBef>
              <a:tabLst>
                <a:tab pos="523875" algn="l"/>
              </a:tabLst>
            </a:pPr>
            <a:r>
              <a:rPr sz="650" spc="994" dirty="0">
                <a:solidFill>
                  <a:srgbClr val="828282"/>
                </a:solidFill>
                <a:latin typeface="Times New Roman"/>
                <a:cs typeface="Times New Roman"/>
              </a:rPr>
              <a:t>V</a:t>
            </a:r>
            <a:r>
              <a:rPr sz="650" spc="430" dirty="0">
                <a:solidFill>
                  <a:srgbClr val="0A0ADF"/>
                </a:solidFill>
                <a:latin typeface="Times New Roman"/>
                <a:cs typeface="Times New Roman"/>
              </a:rPr>
              <a:t>.</a:t>
            </a:r>
            <a:r>
              <a:rPr sz="650" dirty="0">
                <a:solidFill>
                  <a:srgbClr val="0A0ADF"/>
                </a:solidFill>
                <a:latin typeface="Times New Roman"/>
                <a:cs typeface="Times New Roman"/>
              </a:rPr>
              <a:t>	</a:t>
            </a:r>
            <a:r>
              <a:rPr sz="650" spc="600" dirty="0">
                <a:solidFill>
                  <a:srgbClr val="DF0CDF"/>
                </a:solidFill>
                <a:latin typeface="Times New Roman"/>
                <a:cs typeface="Times New Roman"/>
              </a:rPr>
              <a:t>•</a:t>
            </a:r>
            <a:endParaRPr sz="650">
              <a:latin typeface="Times New Roman"/>
              <a:cs typeface="Times New Roman"/>
            </a:endParaRPr>
          </a:p>
        </p:txBody>
      </p:sp>
      <p:sp>
        <p:nvSpPr>
          <p:cNvPr id="46" name="object 46"/>
          <p:cNvSpPr txBox="1"/>
          <p:nvPr/>
        </p:nvSpPr>
        <p:spPr>
          <a:xfrm>
            <a:off x="7336313" y="1411768"/>
            <a:ext cx="245110" cy="231775"/>
          </a:xfrm>
          <a:prstGeom prst="rect">
            <a:avLst/>
          </a:prstGeom>
        </p:spPr>
        <p:txBody>
          <a:bodyPr vert="horz" wrap="square" lIns="0" tIns="12700" rIns="0" bIns="0" rtlCol="0">
            <a:spAutoFit/>
          </a:bodyPr>
          <a:lstStyle/>
          <a:p>
            <a:pPr marL="12700">
              <a:lnSpc>
                <a:spcPct val="100000"/>
              </a:lnSpc>
              <a:spcBef>
                <a:spcPts val="100"/>
              </a:spcBef>
            </a:pPr>
            <a:r>
              <a:rPr sz="1350" spc="1250" dirty="0">
                <a:solidFill>
                  <a:srgbClr val="0A0ADF"/>
                </a:solidFill>
                <a:latin typeface="Times New Roman"/>
                <a:cs typeface="Times New Roman"/>
              </a:rPr>
              <a:t>•</a:t>
            </a:r>
            <a:endParaRPr sz="1350">
              <a:latin typeface="Times New Roman"/>
              <a:cs typeface="Times New Roman"/>
            </a:endParaRPr>
          </a:p>
        </p:txBody>
      </p:sp>
      <p:sp>
        <p:nvSpPr>
          <p:cNvPr id="47" name="object 47"/>
          <p:cNvSpPr txBox="1"/>
          <p:nvPr/>
        </p:nvSpPr>
        <p:spPr>
          <a:xfrm>
            <a:off x="1944079" y="1568994"/>
            <a:ext cx="1166495" cy="224154"/>
          </a:xfrm>
          <a:prstGeom prst="rect">
            <a:avLst/>
          </a:prstGeom>
        </p:spPr>
        <p:txBody>
          <a:bodyPr vert="horz" wrap="square" lIns="0" tIns="12700" rIns="0" bIns="0" rtlCol="0">
            <a:spAutoFit/>
          </a:bodyPr>
          <a:lstStyle/>
          <a:p>
            <a:pPr marL="12700">
              <a:lnSpc>
                <a:spcPct val="100000"/>
              </a:lnSpc>
              <a:spcBef>
                <a:spcPts val="100"/>
              </a:spcBef>
            </a:pPr>
            <a:r>
              <a:rPr sz="1300" spc="-459" dirty="0">
                <a:solidFill>
                  <a:srgbClr val="0A0ADF"/>
                </a:solidFill>
                <a:latin typeface="Arial"/>
                <a:cs typeface="Arial"/>
              </a:rPr>
              <a:t>•</a:t>
            </a:r>
            <a:r>
              <a:rPr sz="1300" u="heavy" spc="805" dirty="0">
                <a:solidFill>
                  <a:srgbClr val="0A0ADF"/>
                </a:solidFill>
                <a:uFill>
                  <a:solidFill>
                    <a:srgbClr val="0A0ADF"/>
                  </a:solidFill>
                </a:uFill>
                <a:latin typeface="Arial"/>
                <a:cs typeface="Arial"/>
              </a:rPr>
              <a:t> </a:t>
            </a:r>
            <a:r>
              <a:rPr sz="1300" spc="-459" dirty="0">
                <a:solidFill>
                  <a:srgbClr val="0A0ADF"/>
                </a:solidFill>
                <a:latin typeface="Arial"/>
                <a:cs typeface="Arial"/>
              </a:rPr>
              <a:t>•</a:t>
            </a:r>
            <a:r>
              <a:rPr sz="1300" u="heavy" spc="810" dirty="0">
                <a:solidFill>
                  <a:srgbClr val="0A0ADF"/>
                </a:solidFill>
                <a:uFill>
                  <a:solidFill>
                    <a:srgbClr val="0A0ADF"/>
                  </a:solidFill>
                </a:uFill>
                <a:latin typeface="Arial"/>
                <a:cs typeface="Arial"/>
              </a:rPr>
              <a:t> </a:t>
            </a:r>
            <a:r>
              <a:rPr sz="1300" spc="-459" dirty="0">
                <a:solidFill>
                  <a:srgbClr val="0A0ADF"/>
                </a:solidFill>
                <a:latin typeface="Arial"/>
                <a:cs typeface="Arial"/>
              </a:rPr>
              <a:t>•</a:t>
            </a:r>
            <a:r>
              <a:rPr sz="1300" u="heavy" spc="775" dirty="0">
                <a:solidFill>
                  <a:srgbClr val="0A0ADF"/>
                </a:solidFill>
                <a:uFill>
                  <a:solidFill>
                    <a:srgbClr val="0A0ADF"/>
                  </a:solidFill>
                </a:uFill>
                <a:latin typeface="Arial"/>
                <a:cs typeface="Arial"/>
              </a:rPr>
              <a:t> </a:t>
            </a:r>
            <a:r>
              <a:rPr sz="1300" u="heavy" spc="-459" dirty="0">
                <a:solidFill>
                  <a:srgbClr val="0A0ADF"/>
                </a:solidFill>
                <a:uFill>
                  <a:solidFill>
                    <a:srgbClr val="0A0ADF"/>
                  </a:solidFill>
                </a:uFill>
                <a:latin typeface="Arial"/>
                <a:cs typeface="Arial"/>
              </a:rPr>
              <a:t>•</a:t>
            </a:r>
            <a:endParaRPr sz="1300">
              <a:latin typeface="Arial"/>
              <a:cs typeface="Arial"/>
            </a:endParaRPr>
          </a:p>
        </p:txBody>
      </p:sp>
      <p:sp>
        <p:nvSpPr>
          <p:cNvPr id="48" name="object 48"/>
          <p:cNvSpPr txBox="1"/>
          <p:nvPr/>
        </p:nvSpPr>
        <p:spPr>
          <a:xfrm>
            <a:off x="3133592" y="1384528"/>
            <a:ext cx="3674110" cy="408940"/>
          </a:xfrm>
          <a:prstGeom prst="rect">
            <a:avLst/>
          </a:prstGeom>
        </p:spPr>
        <p:txBody>
          <a:bodyPr vert="horz" wrap="square" lIns="0" tIns="20955" rIns="0" bIns="0" rtlCol="0">
            <a:spAutoFit/>
          </a:bodyPr>
          <a:lstStyle/>
          <a:p>
            <a:pPr marR="993775" algn="r">
              <a:lnSpc>
                <a:spcPct val="100000"/>
              </a:lnSpc>
              <a:spcBef>
                <a:spcPts val="165"/>
              </a:spcBef>
            </a:pPr>
            <a:r>
              <a:rPr sz="650" spc="1145" dirty="0">
                <a:solidFill>
                  <a:srgbClr val="828282"/>
                </a:solidFill>
                <a:latin typeface="Arial"/>
                <a:cs typeface="Arial"/>
              </a:rPr>
              <a:t>A</a:t>
            </a:r>
            <a:endParaRPr sz="650">
              <a:latin typeface="Arial"/>
              <a:cs typeface="Arial"/>
            </a:endParaRPr>
          </a:p>
          <a:p>
            <a:pPr marL="469900">
              <a:lnSpc>
                <a:spcPts val="660"/>
              </a:lnSpc>
              <a:spcBef>
                <a:spcPts val="70"/>
              </a:spcBef>
              <a:tabLst>
                <a:tab pos="716915" algn="l"/>
                <a:tab pos="1040765" algn="l"/>
                <a:tab pos="1677670" algn="l"/>
                <a:tab pos="1926589" algn="l"/>
                <a:tab pos="2439670" algn="l"/>
                <a:tab pos="3080385" algn="l"/>
                <a:tab pos="3555365" algn="l"/>
              </a:tabLst>
            </a:pPr>
            <a:r>
              <a:rPr sz="650" spc="600" dirty="0">
                <a:solidFill>
                  <a:srgbClr val="0A0ADF"/>
                </a:solidFill>
                <a:latin typeface="Times New Roman"/>
                <a:cs typeface="Times New Roman"/>
              </a:rPr>
              <a:t>•	•	•     </a:t>
            </a:r>
            <a:r>
              <a:rPr sz="650" spc="-25" dirty="0">
                <a:solidFill>
                  <a:srgbClr val="0A0ADF"/>
                </a:solidFill>
                <a:latin typeface="Times New Roman"/>
                <a:cs typeface="Times New Roman"/>
              </a:rPr>
              <a:t> </a:t>
            </a:r>
            <a:r>
              <a:rPr sz="650" spc="600" dirty="0">
                <a:solidFill>
                  <a:srgbClr val="0A0ADF"/>
                </a:solidFill>
                <a:latin typeface="Times New Roman"/>
                <a:cs typeface="Times New Roman"/>
              </a:rPr>
              <a:t>•</a:t>
            </a:r>
            <a:r>
              <a:rPr sz="650" dirty="0">
                <a:solidFill>
                  <a:srgbClr val="0A0ADF"/>
                </a:solidFill>
                <a:latin typeface="Times New Roman"/>
                <a:cs typeface="Times New Roman"/>
              </a:rPr>
              <a:t>	</a:t>
            </a:r>
            <a:r>
              <a:rPr sz="650" spc="600" dirty="0">
                <a:solidFill>
                  <a:srgbClr val="DF0CDF"/>
                </a:solidFill>
                <a:latin typeface="Times New Roman"/>
                <a:cs typeface="Times New Roman"/>
              </a:rPr>
              <a:t>•</a:t>
            </a:r>
            <a:r>
              <a:rPr sz="650" dirty="0">
                <a:solidFill>
                  <a:srgbClr val="DF0CDF"/>
                </a:solidFill>
                <a:latin typeface="Times New Roman"/>
                <a:cs typeface="Times New Roman"/>
              </a:rPr>
              <a:t>	</a:t>
            </a:r>
            <a:r>
              <a:rPr sz="650" spc="595" dirty="0">
                <a:solidFill>
                  <a:srgbClr val="0A0ADF"/>
                </a:solidFill>
                <a:latin typeface="Times New Roman"/>
                <a:cs typeface="Times New Roman"/>
              </a:rPr>
              <a:t>•</a:t>
            </a:r>
            <a:r>
              <a:rPr sz="650" spc="600" dirty="0">
                <a:solidFill>
                  <a:srgbClr val="0A0ADF"/>
                </a:solidFill>
                <a:latin typeface="Times New Roman"/>
                <a:cs typeface="Times New Roman"/>
              </a:rPr>
              <a:t>•</a:t>
            </a:r>
            <a:r>
              <a:rPr sz="650" dirty="0">
                <a:solidFill>
                  <a:srgbClr val="0A0ADF"/>
                </a:solidFill>
                <a:latin typeface="Times New Roman"/>
                <a:cs typeface="Times New Roman"/>
              </a:rPr>
              <a:t>	</a:t>
            </a:r>
            <a:r>
              <a:rPr sz="650" spc="1255" dirty="0">
                <a:solidFill>
                  <a:srgbClr val="828282"/>
                </a:solidFill>
                <a:latin typeface="Times New Roman"/>
                <a:cs typeface="Times New Roman"/>
              </a:rPr>
              <a:t>V</a:t>
            </a:r>
            <a:r>
              <a:rPr sz="650" spc="600" dirty="0">
                <a:solidFill>
                  <a:srgbClr val="0A0ADF"/>
                </a:solidFill>
                <a:latin typeface="Times New Roman"/>
                <a:cs typeface="Times New Roman"/>
              </a:rPr>
              <a:t>•</a:t>
            </a:r>
            <a:r>
              <a:rPr sz="650" dirty="0">
                <a:solidFill>
                  <a:srgbClr val="0A0ADF"/>
                </a:solidFill>
                <a:latin typeface="Times New Roman"/>
                <a:cs typeface="Times New Roman"/>
              </a:rPr>
              <a:t>   </a:t>
            </a:r>
            <a:r>
              <a:rPr sz="650" spc="-40" dirty="0">
                <a:solidFill>
                  <a:srgbClr val="0A0ADF"/>
                </a:solidFill>
                <a:latin typeface="Times New Roman"/>
                <a:cs typeface="Times New Roman"/>
              </a:rPr>
              <a:t> </a:t>
            </a:r>
            <a:r>
              <a:rPr sz="650" spc="600" dirty="0">
                <a:solidFill>
                  <a:srgbClr val="0A0ADF"/>
                </a:solidFill>
                <a:latin typeface="Times New Roman"/>
                <a:cs typeface="Times New Roman"/>
              </a:rPr>
              <a:t>•</a:t>
            </a:r>
            <a:r>
              <a:rPr sz="650" dirty="0">
                <a:solidFill>
                  <a:srgbClr val="0A0ADF"/>
                </a:solidFill>
                <a:latin typeface="Times New Roman"/>
                <a:cs typeface="Times New Roman"/>
              </a:rPr>
              <a:t>	</a:t>
            </a:r>
            <a:r>
              <a:rPr sz="650" spc="600" dirty="0">
                <a:solidFill>
                  <a:srgbClr val="0A0ADF"/>
                </a:solidFill>
                <a:latin typeface="Times New Roman"/>
                <a:cs typeface="Times New Roman"/>
              </a:rPr>
              <a:t>•</a:t>
            </a:r>
            <a:r>
              <a:rPr sz="650" dirty="0">
                <a:solidFill>
                  <a:srgbClr val="0A0ADF"/>
                </a:solidFill>
                <a:latin typeface="Times New Roman"/>
                <a:cs typeface="Times New Roman"/>
              </a:rPr>
              <a:t>	</a:t>
            </a:r>
            <a:r>
              <a:rPr sz="650" spc="600" dirty="0">
                <a:solidFill>
                  <a:srgbClr val="0A0ADF"/>
                </a:solidFill>
                <a:latin typeface="Times New Roman"/>
                <a:cs typeface="Times New Roman"/>
              </a:rPr>
              <a:t>•</a:t>
            </a:r>
            <a:endParaRPr sz="650">
              <a:latin typeface="Times New Roman"/>
              <a:cs typeface="Times New Roman"/>
            </a:endParaRPr>
          </a:p>
          <a:p>
            <a:pPr marL="12700">
              <a:lnSpc>
                <a:spcPts val="1440"/>
              </a:lnSpc>
              <a:tabLst>
                <a:tab pos="594995" algn="l"/>
                <a:tab pos="2461895" algn="l"/>
              </a:tabLst>
            </a:pPr>
            <a:r>
              <a:rPr sz="1300" u="heavy" spc="1220" dirty="0">
                <a:solidFill>
                  <a:srgbClr val="0A0ADF"/>
                </a:solidFill>
                <a:uFill>
                  <a:solidFill>
                    <a:srgbClr val="0A0ADF"/>
                  </a:solidFill>
                </a:uFill>
                <a:latin typeface="Arial"/>
                <a:cs typeface="Arial"/>
              </a:rPr>
              <a:t>••</a:t>
            </a:r>
            <a:r>
              <a:rPr sz="1300" spc="1220" dirty="0">
                <a:solidFill>
                  <a:srgbClr val="0A0ADF"/>
                </a:solidFill>
                <a:latin typeface="Arial"/>
                <a:cs typeface="Arial"/>
              </a:rPr>
              <a:t>	</a:t>
            </a:r>
            <a:r>
              <a:rPr sz="1300" u="heavy" spc="1205" dirty="0">
                <a:solidFill>
                  <a:srgbClr val="DF0CDF"/>
                </a:solidFill>
                <a:uFill>
                  <a:solidFill>
                    <a:srgbClr val="DF0CDF"/>
                  </a:solidFill>
                </a:uFill>
                <a:latin typeface="Arial"/>
                <a:cs typeface="Arial"/>
              </a:rPr>
              <a:t>•</a:t>
            </a:r>
            <a:r>
              <a:rPr sz="1300" spc="270" dirty="0">
                <a:solidFill>
                  <a:srgbClr val="DF0CDF"/>
                </a:solidFill>
                <a:latin typeface="Arial"/>
                <a:cs typeface="Arial"/>
              </a:rPr>
              <a:t> </a:t>
            </a:r>
            <a:r>
              <a:rPr sz="1300" u="heavy" spc="1205" dirty="0">
                <a:solidFill>
                  <a:srgbClr val="0A0ADF"/>
                </a:solidFill>
                <a:uFill>
                  <a:solidFill>
                    <a:srgbClr val="0A0ADF"/>
                  </a:solidFill>
                </a:uFill>
                <a:latin typeface="Arial"/>
                <a:cs typeface="Arial"/>
              </a:rPr>
              <a:t>•</a:t>
            </a:r>
            <a:r>
              <a:rPr sz="1300" spc="350" dirty="0">
                <a:solidFill>
                  <a:srgbClr val="0A0ADF"/>
                </a:solidFill>
                <a:latin typeface="Arial"/>
                <a:cs typeface="Arial"/>
              </a:rPr>
              <a:t> </a:t>
            </a:r>
            <a:r>
              <a:rPr sz="1300" spc="-725" dirty="0">
                <a:solidFill>
                  <a:srgbClr val="828282"/>
                </a:solidFill>
                <a:latin typeface="Arial"/>
                <a:cs typeface="Arial"/>
              </a:rPr>
              <a:t>0</a:t>
            </a:r>
            <a:r>
              <a:rPr sz="1300" u="heavy" spc="990" dirty="0">
                <a:solidFill>
                  <a:srgbClr val="0A0ADF"/>
                </a:solidFill>
                <a:uFill>
                  <a:solidFill>
                    <a:srgbClr val="828282"/>
                  </a:solidFill>
                </a:uFill>
                <a:latin typeface="Arial"/>
                <a:cs typeface="Arial"/>
              </a:rPr>
              <a:t> </a:t>
            </a:r>
            <a:r>
              <a:rPr sz="1300" spc="-459" dirty="0">
                <a:solidFill>
                  <a:srgbClr val="0A0ADF"/>
                </a:solidFill>
                <a:latin typeface="Arial"/>
                <a:cs typeface="Arial"/>
              </a:rPr>
              <a:t>•</a:t>
            </a:r>
            <a:r>
              <a:rPr sz="1300" spc="1300" dirty="0">
                <a:solidFill>
                  <a:srgbClr val="0A0ADF"/>
                </a:solidFill>
                <a:latin typeface="Arial"/>
                <a:cs typeface="Arial"/>
              </a:rPr>
              <a:t> </a:t>
            </a:r>
            <a:r>
              <a:rPr sz="1300" u="heavy" spc="860" dirty="0">
                <a:solidFill>
                  <a:srgbClr val="0A0ADF"/>
                </a:solidFill>
                <a:uFill>
                  <a:solidFill>
                    <a:srgbClr val="0A0ADF"/>
                  </a:solidFill>
                </a:uFill>
                <a:latin typeface="Arial"/>
                <a:cs typeface="Arial"/>
              </a:rPr>
              <a:t>••</a:t>
            </a:r>
            <a:r>
              <a:rPr sz="1300" spc="-155" dirty="0">
                <a:solidFill>
                  <a:srgbClr val="0A0ADF"/>
                </a:solidFill>
                <a:latin typeface="Arial"/>
                <a:cs typeface="Arial"/>
              </a:rPr>
              <a:t> </a:t>
            </a:r>
            <a:r>
              <a:rPr sz="1300" u="heavy" spc="1205" dirty="0">
                <a:solidFill>
                  <a:srgbClr val="0A0ADF"/>
                </a:solidFill>
                <a:uFill>
                  <a:solidFill>
                    <a:srgbClr val="0A0ADF"/>
                  </a:solidFill>
                </a:uFill>
                <a:latin typeface="Arial"/>
                <a:cs typeface="Arial"/>
              </a:rPr>
              <a:t>•</a:t>
            </a:r>
            <a:r>
              <a:rPr sz="1300" spc="1205" dirty="0">
                <a:solidFill>
                  <a:srgbClr val="0A0ADF"/>
                </a:solidFill>
                <a:latin typeface="Arial"/>
                <a:cs typeface="Arial"/>
              </a:rPr>
              <a:t>	</a:t>
            </a:r>
            <a:r>
              <a:rPr sz="1300" u="heavy" spc="1265" dirty="0">
                <a:solidFill>
                  <a:srgbClr val="0A0ADF"/>
                </a:solidFill>
                <a:uFill>
                  <a:solidFill>
                    <a:srgbClr val="0A0ADF"/>
                  </a:solidFill>
                </a:uFill>
                <a:latin typeface="Arial"/>
                <a:cs typeface="Arial"/>
              </a:rPr>
              <a:t>••</a:t>
            </a:r>
            <a:endParaRPr sz="1300">
              <a:latin typeface="Arial"/>
              <a:cs typeface="Arial"/>
            </a:endParaRPr>
          </a:p>
        </p:txBody>
      </p:sp>
      <p:sp>
        <p:nvSpPr>
          <p:cNvPr id="49" name="object 49"/>
          <p:cNvSpPr txBox="1"/>
          <p:nvPr/>
        </p:nvSpPr>
        <p:spPr>
          <a:xfrm>
            <a:off x="6133491" y="1568994"/>
            <a:ext cx="1374140" cy="224154"/>
          </a:xfrm>
          <a:prstGeom prst="rect">
            <a:avLst/>
          </a:prstGeom>
        </p:spPr>
        <p:txBody>
          <a:bodyPr vert="horz" wrap="square" lIns="0" tIns="12700" rIns="0" bIns="0" rtlCol="0">
            <a:spAutoFit/>
          </a:bodyPr>
          <a:lstStyle/>
          <a:p>
            <a:pPr marL="12700">
              <a:lnSpc>
                <a:spcPct val="100000"/>
              </a:lnSpc>
              <a:spcBef>
                <a:spcPts val="100"/>
              </a:spcBef>
              <a:tabLst>
                <a:tab pos="920115" algn="l"/>
              </a:tabLst>
            </a:pPr>
            <a:r>
              <a:rPr sz="1300" u="heavy" spc="1205" dirty="0">
                <a:solidFill>
                  <a:srgbClr val="0A0ADF"/>
                </a:solidFill>
                <a:uFill>
                  <a:solidFill>
                    <a:srgbClr val="0A0ADF"/>
                  </a:solidFill>
                </a:uFill>
                <a:latin typeface="Arial"/>
                <a:cs typeface="Arial"/>
              </a:rPr>
              <a:t>•</a:t>
            </a:r>
            <a:r>
              <a:rPr sz="1300" spc="-155" dirty="0">
                <a:solidFill>
                  <a:srgbClr val="0A0ADF"/>
                </a:solidFill>
                <a:latin typeface="Arial"/>
                <a:cs typeface="Arial"/>
              </a:rPr>
              <a:t> </a:t>
            </a:r>
            <a:r>
              <a:rPr sz="1300" u="heavy" spc="1265" dirty="0">
                <a:solidFill>
                  <a:srgbClr val="0A0ADF"/>
                </a:solidFill>
                <a:uFill>
                  <a:solidFill>
                    <a:srgbClr val="0A0ADF"/>
                  </a:solidFill>
                </a:uFill>
                <a:latin typeface="Arial"/>
                <a:cs typeface="Arial"/>
              </a:rPr>
              <a:t>••</a:t>
            </a:r>
            <a:r>
              <a:rPr sz="1300" spc="-190" dirty="0">
                <a:solidFill>
                  <a:srgbClr val="0A0ADF"/>
                </a:solidFill>
                <a:latin typeface="Arial"/>
                <a:cs typeface="Arial"/>
              </a:rPr>
              <a:t> </a:t>
            </a:r>
            <a:r>
              <a:rPr sz="1300" spc="-459" dirty="0">
                <a:solidFill>
                  <a:srgbClr val="0A0ADF"/>
                </a:solidFill>
                <a:latin typeface="Arial"/>
                <a:cs typeface="Arial"/>
              </a:rPr>
              <a:t>•</a:t>
            </a:r>
            <a:r>
              <a:rPr sz="1300" u="heavy" spc="-459" dirty="0">
                <a:solidFill>
                  <a:srgbClr val="0A0ADF"/>
                </a:solidFill>
                <a:uFill>
                  <a:solidFill>
                    <a:srgbClr val="DF0CDF"/>
                  </a:solidFill>
                </a:uFill>
                <a:latin typeface="Arial"/>
                <a:cs typeface="Arial"/>
              </a:rPr>
              <a:t> 	</a:t>
            </a:r>
            <a:r>
              <a:rPr sz="1300" u="heavy" spc="1050" dirty="0">
                <a:solidFill>
                  <a:srgbClr val="0A0ADF"/>
                </a:solidFill>
                <a:uFill>
                  <a:solidFill>
                    <a:srgbClr val="DF0CDF"/>
                  </a:solidFill>
                </a:uFill>
                <a:latin typeface="Arial"/>
                <a:cs typeface="Arial"/>
              </a:rPr>
              <a:t>•</a:t>
            </a:r>
            <a:r>
              <a:rPr sz="1300" u="heavy" spc="1050" dirty="0">
                <a:solidFill>
                  <a:srgbClr val="DF0CDF"/>
                </a:solidFill>
                <a:uFill>
                  <a:solidFill>
                    <a:srgbClr val="DF0CDF"/>
                  </a:solidFill>
                </a:uFill>
                <a:latin typeface="Arial"/>
                <a:cs typeface="Arial"/>
              </a:rPr>
              <a:t>•</a:t>
            </a:r>
            <a:endParaRPr sz="1300">
              <a:latin typeface="Arial"/>
              <a:cs typeface="Arial"/>
            </a:endParaRPr>
          </a:p>
        </p:txBody>
      </p:sp>
      <p:sp>
        <p:nvSpPr>
          <p:cNvPr id="50" name="object 50"/>
          <p:cNvSpPr txBox="1"/>
          <p:nvPr/>
        </p:nvSpPr>
        <p:spPr>
          <a:xfrm>
            <a:off x="4068435" y="1870724"/>
            <a:ext cx="1625600" cy="224154"/>
          </a:xfrm>
          <a:prstGeom prst="rect">
            <a:avLst/>
          </a:prstGeom>
        </p:spPr>
        <p:txBody>
          <a:bodyPr vert="horz" wrap="square" lIns="0" tIns="12700" rIns="0" bIns="0" rtlCol="0">
            <a:spAutoFit/>
          </a:bodyPr>
          <a:lstStyle/>
          <a:p>
            <a:pPr marL="12700">
              <a:lnSpc>
                <a:spcPct val="100000"/>
              </a:lnSpc>
              <a:spcBef>
                <a:spcPts val="100"/>
              </a:spcBef>
            </a:pPr>
            <a:r>
              <a:rPr sz="1300" spc="30" dirty="0">
                <a:latin typeface="Arial"/>
                <a:cs typeface="Arial"/>
              </a:rPr>
              <a:t>Population</a:t>
            </a:r>
            <a:r>
              <a:rPr sz="1300" spc="40" dirty="0">
                <a:latin typeface="Arial"/>
                <a:cs typeface="Arial"/>
              </a:rPr>
              <a:t> </a:t>
            </a:r>
            <a:r>
              <a:rPr sz="1300" spc="35" dirty="0">
                <a:latin typeface="Arial"/>
                <a:cs typeface="Arial"/>
              </a:rPr>
              <a:t>Inversion</a:t>
            </a:r>
            <a:endParaRPr sz="1300">
              <a:latin typeface="Arial"/>
              <a:cs typeface="Arial"/>
            </a:endParaRPr>
          </a:p>
        </p:txBody>
      </p:sp>
      <p:sp>
        <p:nvSpPr>
          <p:cNvPr id="51" name="object 51"/>
          <p:cNvSpPr txBox="1"/>
          <p:nvPr/>
        </p:nvSpPr>
        <p:spPr>
          <a:xfrm>
            <a:off x="2854186" y="3336277"/>
            <a:ext cx="4132579" cy="224154"/>
          </a:xfrm>
          <a:prstGeom prst="rect">
            <a:avLst/>
          </a:prstGeom>
        </p:spPr>
        <p:txBody>
          <a:bodyPr vert="horz" wrap="square" lIns="0" tIns="12700" rIns="0" bIns="0" rtlCol="0">
            <a:spAutoFit/>
          </a:bodyPr>
          <a:lstStyle/>
          <a:p>
            <a:pPr marL="12700">
              <a:lnSpc>
                <a:spcPct val="100000"/>
              </a:lnSpc>
              <a:spcBef>
                <a:spcPts val="100"/>
              </a:spcBef>
            </a:pPr>
            <a:r>
              <a:rPr sz="1300" spc="30" dirty="0">
                <a:latin typeface="Arial"/>
                <a:cs typeface="Arial"/>
              </a:rPr>
              <a:t>Spontaneous </a:t>
            </a:r>
            <a:r>
              <a:rPr sz="1300" spc="45" dirty="0">
                <a:latin typeface="Arial"/>
                <a:cs typeface="Arial"/>
              </a:rPr>
              <a:t>Emission, Start of </a:t>
            </a:r>
            <a:r>
              <a:rPr sz="1300" spc="20" dirty="0">
                <a:latin typeface="Arial"/>
                <a:cs typeface="Arial"/>
              </a:rPr>
              <a:t>Stimulated</a:t>
            </a:r>
            <a:r>
              <a:rPr sz="1300" spc="-45" dirty="0">
                <a:latin typeface="Arial"/>
                <a:cs typeface="Arial"/>
              </a:rPr>
              <a:t> </a:t>
            </a:r>
            <a:r>
              <a:rPr sz="1300" spc="45" dirty="0">
                <a:latin typeface="Arial"/>
                <a:cs typeface="Arial"/>
              </a:rPr>
              <a:t>Emission</a:t>
            </a:r>
            <a:endParaRPr sz="1300">
              <a:latin typeface="Arial"/>
              <a:cs typeface="Arial"/>
            </a:endParaRPr>
          </a:p>
        </p:txBody>
      </p:sp>
      <p:sp>
        <p:nvSpPr>
          <p:cNvPr id="52" name="object 52"/>
          <p:cNvSpPr txBox="1"/>
          <p:nvPr/>
        </p:nvSpPr>
        <p:spPr>
          <a:xfrm>
            <a:off x="8439116" y="146548"/>
            <a:ext cx="125095" cy="224154"/>
          </a:xfrm>
          <a:prstGeom prst="rect">
            <a:avLst/>
          </a:prstGeom>
        </p:spPr>
        <p:txBody>
          <a:bodyPr vert="horz" wrap="square" lIns="0" tIns="12700" rIns="0" bIns="0" rtlCol="0">
            <a:spAutoFit/>
          </a:bodyPr>
          <a:lstStyle/>
          <a:p>
            <a:pPr marL="12700">
              <a:lnSpc>
                <a:spcPct val="100000"/>
              </a:lnSpc>
              <a:spcBef>
                <a:spcPts val="100"/>
              </a:spcBef>
            </a:pPr>
            <a:r>
              <a:rPr sz="1300" b="1" spc="60" dirty="0">
                <a:solidFill>
                  <a:srgbClr val="828282"/>
                </a:solidFill>
                <a:latin typeface="Arial"/>
                <a:cs typeface="Arial"/>
              </a:rPr>
              <a:t>0</a:t>
            </a:r>
            <a:endParaRPr sz="1300">
              <a:latin typeface="Arial"/>
              <a:cs typeface="Arial"/>
            </a:endParaRPr>
          </a:p>
        </p:txBody>
      </p:sp>
      <p:sp>
        <p:nvSpPr>
          <p:cNvPr id="53" name="object 53"/>
          <p:cNvSpPr txBox="1"/>
          <p:nvPr/>
        </p:nvSpPr>
        <p:spPr>
          <a:xfrm>
            <a:off x="8745925" y="154854"/>
            <a:ext cx="864235" cy="201295"/>
          </a:xfrm>
          <a:prstGeom prst="rect">
            <a:avLst/>
          </a:prstGeom>
        </p:spPr>
        <p:txBody>
          <a:bodyPr vert="horz" wrap="square" lIns="0" tIns="12700" rIns="0" bIns="0" rtlCol="0">
            <a:spAutoFit/>
          </a:bodyPr>
          <a:lstStyle/>
          <a:p>
            <a:pPr marL="12700">
              <a:lnSpc>
                <a:spcPct val="100000"/>
              </a:lnSpc>
              <a:spcBef>
                <a:spcPts val="100"/>
              </a:spcBef>
            </a:pPr>
            <a:r>
              <a:rPr sz="1150" spc="-45" dirty="0">
                <a:latin typeface="Arial"/>
                <a:cs typeface="Arial"/>
              </a:rPr>
              <a:t>Ground</a:t>
            </a:r>
            <a:r>
              <a:rPr sz="1150" spc="-65" dirty="0">
                <a:latin typeface="Arial"/>
                <a:cs typeface="Arial"/>
              </a:rPr>
              <a:t> </a:t>
            </a:r>
            <a:r>
              <a:rPr sz="1150" spc="-5" dirty="0">
                <a:latin typeface="Arial"/>
                <a:cs typeface="Arial"/>
              </a:rPr>
              <a:t>State</a:t>
            </a:r>
            <a:endParaRPr sz="1150">
              <a:latin typeface="Arial"/>
              <a:cs typeface="Arial"/>
            </a:endParaRPr>
          </a:p>
        </p:txBody>
      </p:sp>
      <p:sp>
        <p:nvSpPr>
          <p:cNvPr id="54" name="object 54"/>
          <p:cNvSpPr txBox="1"/>
          <p:nvPr/>
        </p:nvSpPr>
        <p:spPr>
          <a:xfrm>
            <a:off x="8472764" y="329517"/>
            <a:ext cx="170815" cy="521970"/>
          </a:xfrm>
          <a:prstGeom prst="rect">
            <a:avLst/>
          </a:prstGeom>
        </p:spPr>
        <p:txBody>
          <a:bodyPr vert="horz" wrap="square" lIns="0" tIns="13335" rIns="0" bIns="0" rtlCol="0">
            <a:spAutoFit/>
          </a:bodyPr>
          <a:lstStyle/>
          <a:p>
            <a:pPr marL="12700">
              <a:lnSpc>
                <a:spcPct val="100000"/>
              </a:lnSpc>
              <a:spcBef>
                <a:spcPts val="105"/>
              </a:spcBef>
            </a:pPr>
            <a:r>
              <a:rPr sz="3250" dirty="0">
                <a:solidFill>
                  <a:srgbClr val="DF0CDF"/>
                </a:solidFill>
                <a:latin typeface="Arial"/>
                <a:cs typeface="Arial"/>
              </a:rPr>
              <a:t>•</a:t>
            </a:r>
            <a:endParaRPr sz="3250">
              <a:latin typeface="Arial"/>
              <a:cs typeface="Arial"/>
            </a:endParaRPr>
          </a:p>
        </p:txBody>
      </p:sp>
      <p:sp>
        <p:nvSpPr>
          <p:cNvPr id="55" name="object 55"/>
          <p:cNvSpPr txBox="1"/>
          <p:nvPr/>
        </p:nvSpPr>
        <p:spPr>
          <a:xfrm>
            <a:off x="8742117" y="499690"/>
            <a:ext cx="939165" cy="201295"/>
          </a:xfrm>
          <a:prstGeom prst="rect">
            <a:avLst/>
          </a:prstGeom>
        </p:spPr>
        <p:txBody>
          <a:bodyPr vert="horz" wrap="square" lIns="0" tIns="12700" rIns="0" bIns="0" rtlCol="0">
            <a:spAutoFit/>
          </a:bodyPr>
          <a:lstStyle/>
          <a:p>
            <a:pPr marL="12700">
              <a:lnSpc>
                <a:spcPct val="100000"/>
              </a:lnSpc>
              <a:spcBef>
                <a:spcPts val="100"/>
              </a:spcBef>
            </a:pPr>
            <a:r>
              <a:rPr sz="1150" spc="-30" dirty="0">
                <a:latin typeface="Arial"/>
                <a:cs typeface="Arial"/>
              </a:rPr>
              <a:t>Energy </a:t>
            </a:r>
            <a:r>
              <a:rPr sz="1150" spc="-45" dirty="0">
                <a:latin typeface="Arial"/>
                <a:cs typeface="Arial"/>
              </a:rPr>
              <a:t>Level</a:t>
            </a:r>
            <a:r>
              <a:rPr sz="1150" spc="-130" dirty="0">
                <a:latin typeface="Arial"/>
                <a:cs typeface="Arial"/>
              </a:rPr>
              <a:t> </a:t>
            </a:r>
            <a:r>
              <a:rPr sz="1150" spc="-45" dirty="0">
                <a:latin typeface="Arial"/>
                <a:cs typeface="Arial"/>
              </a:rPr>
              <a:t>1</a:t>
            </a:r>
            <a:endParaRPr sz="1150">
              <a:latin typeface="Arial"/>
              <a:cs typeface="Arial"/>
            </a:endParaRPr>
          </a:p>
        </p:txBody>
      </p:sp>
      <p:sp>
        <p:nvSpPr>
          <p:cNvPr id="56" name="object 56"/>
          <p:cNvSpPr txBox="1"/>
          <p:nvPr/>
        </p:nvSpPr>
        <p:spPr>
          <a:xfrm>
            <a:off x="8482203" y="648909"/>
            <a:ext cx="190500" cy="552450"/>
          </a:xfrm>
          <a:prstGeom prst="rect">
            <a:avLst/>
          </a:prstGeom>
        </p:spPr>
        <p:txBody>
          <a:bodyPr vert="horz" wrap="square" lIns="0" tIns="13335" rIns="0" bIns="0" rtlCol="0">
            <a:spAutoFit/>
          </a:bodyPr>
          <a:lstStyle/>
          <a:p>
            <a:pPr marL="12700">
              <a:lnSpc>
                <a:spcPct val="100000"/>
              </a:lnSpc>
              <a:spcBef>
                <a:spcPts val="105"/>
              </a:spcBef>
            </a:pPr>
            <a:r>
              <a:rPr sz="3450" spc="85" dirty="0">
                <a:solidFill>
                  <a:srgbClr val="0A0ADF"/>
                </a:solidFill>
                <a:latin typeface="Arial"/>
                <a:cs typeface="Arial"/>
              </a:rPr>
              <a:t>•</a:t>
            </a:r>
            <a:endParaRPr sz="3450">
              <a:latin typeface="Arial"/>
              <a:cs typeface="Arial"/>
            </a:endParaRPr>
          </a:p>
        </p:txBody>
      </p:sp>
      <p:sp>
        <p:nvSpPr>
          <p:cNvPr id="57" name="object 57"/>
          <p:cNvSpPr txBox="1"/>
          <p:nvPr/>
        </p:nvSpPr>
        <p:spPr>
          <a:xfrm>
            <a:off x="8742117" y="844525"/>
            <a:ext cx="939800" cy="201295"/>
          </a:xfrm>
          <a:prstGeom prst="rect">
            <a:avLst/>
          </a:prstGeom>
        </p:spPr>
        <p:txBody>
          <a:bodyPr vert="horz" wrap="square" lIns="0" tIns="12700" rIns="0" bIns="0" rtlCol="0">
            <a:spAutoFit/>
          </a:bodyPr>
          <a:lstStyle/>
          <a:p>
            <a:pPr marL="12700">
              <a:lnSpc>
                <a:spcPct val="100000"/>
              </a:lnSpc>
              <a:spcBef>
                <a:spcPts val="100"/>
              </a:spcBef>
            </a:pPr>
            <a:r>
              <a:rPr sz="1150" spc="-40" dirty="0">
                <a:latin typeface="Arial"/>
                <a:cs typeface="Arial"/>
              </a:rPr>
              <a:t>Energy </a:t>
            </a:r>
            <a:r>
              <a:rPr sz="1150" spc="-45" dirty="0">
                <a:latin typeface="Arial"/>
                <a:cs typeface="Arial"/>
              </a:rPr>
              <a:t>Level</a:t>
            </a:r>
            <a:r>
              <a:rPr sz="1150" spc="-55" dirty="0">
                <a:latin typeface="Arial"/>
                <a:cs typeface="Arial"/>
              </a:rPr>
              <a:t> </a:t>
            </a:r>
            <a:r>
              <a:rPr sz="1150" spc="-45" dirty="0">
                <a:latin typeface="Arial"/>
                <a:cs typeface="Arial"/>
              </a:rPr>
              <a:t>2</a:t>
            </a:r>
            <a:endParaRPr sz="1150">
              <a:latin typeface="Arial"/>
              <a:cs typeface="Arial"/>
            </a:endParaRPr>
          </a:p>
        </p:txBody>
      </p:sp>
      <p:sp>
        <p:nvSpPr>
          <p:cNvPr id="58" name="object 58"/>
          <p:cNvSpPr txBox="1"/>
          <p:nvPr/>
        </p:nvSpPr>
        <p:spPr>
          <a:xfrm>
            <a:off x="8481132" y="1052565"/>
            <a:ext cx="155575" cy="598170"/>
          </a:xfrm>
          <a:prstGeom prst="rect">
            <a:avLst/>
          </a:prstGeom>
        </p:spPr>
        <p:txBody>
          <a:bodyPr vert="horz" wrap="square" lIns="0" tIns="13335" rIns="0" bIns="0" rtlCol="0">
            <a:spAutoFit/>
          </a:bodyPr>
          <a:lstStyle/>
          <a:p>
            <a:pPr>
              <a:lnSpc>
                <a:spcPct val="100000"/>
              </a:lnSpc>
              <a:spcBef>
                <a:spcPts val="105"/>
              </a:spcBef>
            </a:pPr>
            <a:r>
              <a:rPr sz="3750" spc="-90" dirty="0">
                <a:solidFill>
                  <a:srgbClr val="0FDD0F"/>
                </a:solidFill>
                <a:latin typeface="Times New Roman"/>
                <a:cs typeface="Times New Roman"/>
              </a:rPr>
              <a:t>•</a:t>
            </a:r>
            <a:endParaRPr sz="3750">
              <a:latin typeface="Times New Roman"/>
              <a:cs typeface="Times New Roman"/>
            </a:endParaRPr>
          </a:p>
        </p:txBody>
      </p:sp>
      <p:sp>
        <p:nvSpPr>
          <p:cNvPr id="59" name="object 59"/>
          <p:cNvSpPr txBox="1"/>
          <p:nvPr/>
        </p:nvSpPr>
        <p:spPr>
          <a:xfrm>
            <a:off x="8746952" y="1189360"/>
            <a:ext cx="835660" cy="373380"/>
          </a:xfrm>
          <a:prstGeom prst="rect">
            <a:avLst/>
          </a:prstGeom>
        </p:spPr>
        <p:txBody>
          <a:bodyPr vert="horz" wrap="square" lIns="0" tIns="20320" rIns="0" bIns="0" rtlCol="0">
            <a:spAutoFit/>
          </a:bodyPr>
          <a:lstStyle/>
          <a:p>
            <a:pPr marL="93980" marR="5080" indent="-81915">
              <a:lnSpc>
                <a:spcPts val="1360"/>
              </a:lnSpc>
              <a:spcBef>
                <a:spcPts val="160"/>
              </a:spcBef>
            </a:pPr>
            <a:r>
              <a:rPr sz="1150" spc="-40" dirty="0">
                <a:latin typeface="Arial"/>
                <a:cs typeface="Arial"/>
              </a:rPr>
              <a:t>Spontaneous  </a:t>
            </a:r>
            <a:r>
              <a:rPr sz="1150" spc="-5" dirty="0">
                <a:latin typeface="Arial"/>
                <a:cs typeface="Arial"/>
              </a:rPr>
              <a:t>Emission</a:t>
            </a:r>
            <a:endParaRPr sz="1150">
              <a:latin typeface="Arial"/>
              <a:cs typeface="Arial"/>
            </a:endParaRPr>
          </a:p>
        </p:txBody>
      </p:sp>
      <p:sp>
        <p:nvSpPr>
          <p:cNvPr id="60" name="object 60"/>
          <p:cNvSpPr txBox="1"/>
          <p:nvPr/>
        </p:nvSpPr>
        <p:spPr>
          <a:xfrm>
            <a:off x="8451816" y="1773740"/>
            <a:ext cx="92710" cy="224154"/>
          </a:xfrm>
          <a:prstGeom prst="rect">
            <a:avLst/>
          </a:prstGeom>
        </p:spPr>
        <p:txBody>
          <a:bodyPr vert="horz" wrap="square" lIns="0" tIns="12700" rIns="0" bIns="0" rtlCol="0">
            <a:spAutoFit/>
          </a:bodyPr>
          <a:lstStyle/>
          <a:p>
            <a:pPr>
              <a:lnSpc>
                <a:spcPct val="100000"/>
              </a:lnSpc>
              <a:spcBef>
                <a:spcPts val="100"/>
              </a:spcBef>
            </a:pPr>
            <a:r>
              <a:rPr sz="1300" b="1" dirty="0">
                <a:solidFill>
                  <a:srgbClr val="828282"/>
                </a:solidFill>
                <a:latin typeface="Arial"/>
                <a:cs typeface="Arial"/>
              </a:rPr>
              <a:t>0</a:t>
            </a:r>
            <a:endParaRPr sz="1300">
              <a:latin typeface="Arial"/>
              <a:cs typeface="Arial"/>
            </a:endParaRPr>
          </a:p>
        </p:txBody>
      </p:sp>
      <p:sp>
        <p:nvSpPr>
          <p:cNvPr id="61" name="object 61"/>
          <p:cNvSpPr txBox="1"/>
          <p:nvPr/>
        </p:nvSpPr>
        <p:spPr>
          <a:xfrm>
            <a:off x="8746952" y="1706614"/>
            <a:ext cx="700405" cy="384175"/>
          </a:xfrm>
          <a:prstGeom prst="rect">
            <a:avLst/>
          </a:prstGeom>
        </p:spPr>
        <p:txBody>
          <a:bodyPr vert="horz" wrap="square" lIns="0" tIns="5080" rIns="0" bIns="0" rtlCol="0">
            <a:spAutoFit/>
          </a:bodyPr>
          <a:lstStyle/>
          <a:p>
            <a:pPr marL="93980" marR="5080" indent="-81915">
              <a:lnSpc>
                <a:spcPct val="104500"/>
              </a:lnSpc>
              <a:spcBef>
                <a:spcPts val="40"/>
              </a:spcBef>
            </a:pPr>
            <a:r>
              <a:rPr sz="1150" spc="-20" dirty="0">
                <a:latin typeface="Arial"/>
                <a:cs typeface="Arial"/>
              </a:rPr>
              <a:t>Stimulated  </a:t>
            </a:r>
            <a:r>
              <a:rPr sz="1150" spc="-5" dirty="0">
                <a:latin typeface="Arial"/>
                <a:cs typeface="Arial"/>
              </a:rPr>
              <a:t>Emission</a:t>
            </a:r>
            <a:endParaRPr sz="1150">
              <a:latin typeface="Arial"/>
              <a:cs typeface="Arial"/>
            </a:endParaRPr>
          </a:p>
        </p:txBody>
      </p:sp>
      <p:sp>
        <p:nvSpPr>
          <p:cNvPr id="62" name="object 62"/>
          <p:cNvSpPr txBox="1"/>
          <p:nvPr/>
        </p:nvSpPr>
        <p:spPr>
          <a:xfrm>
            <a:off x="8490898" y="2298925"/>
            <a:ext cx="1196975" cy="1121410"/>
          </a:xfrm>
          <a:prstGeom prst="rect">
            <a:avLst/>
          </a:prstGeom>
        </p:spPr>
        <p:txBody>
          <a:bodyPr vert="horz" wrap="square" lIns="0" tIns="13970" rIns="0" bIns="0" rtlCol="0">
            <a:spAutoFit/>
          </a:bodyPr>
          <a:lstStyle/>
          <a:p>
            <a:pPr marL="16510" marR="5080" indent="-4445">
              <a:lnSpc>
                <a:spcPct val="99700"/>
              </a:lnSpc>
              <a:spcBef>
                <a:spcPts val="110"/>
              </a:spcBef>
            </a:pPr>
            <a:r>
              <a:rPr sz="1300" spc="55" dirty="0">
                <a:latin typeface="Arial"/>
                <a:cs typeface="Arial"/>
              </a:rPr>
              <a:t>The </a:t>
            </a:r>
            <a:r>
              <a:rPr sz="2000" spc="80" dirty="0">
                <a:solidFill>
                  <a:srgbClr val="828282"/>
                </a:solidFill>
                <a:latin typeface="Times New Roman"/>
                <a:cs typeface="Times New Roman"/>
              </a:rPr>
              <a:t>o </a:t>
            </a:r>
            <a:r>
              <a:rPr sz="1300" spc="45" dirty="0">
                <a:latin typeface="Arial"/>
                <a:cs typeface="Arial"/>
              </a:rPr>
              <a:t>are  </a:t>
            </a:r>
            <a:r>
              <a:rPr sz="1300" spc="30" dirty="0">
                <a:latin typeface="Arial"/>
                <a:cs typeface="Arial"/>
              </a:rPr>
              <a:t>atoms, </a:t>
            </a:r>
            <a:r>
              <a:rPr sz="1300" spc="55" dirty="0">
                <a:latin typeface="Arial"/>
                <a:cs typeface="Arial"/>
              </a:rPr>
              <a:t>ions,  </a:t>
            </a:r>
            <a:r>
              <a:rPr sz="1300" spc="60" dirty="0">
                <a:latin typeface="Arial"/>
                <a:cs typeface="Arial"/>
              </a:rPr>
              <a:t>or </a:t>
            </a:r>
            <a:r>
              <a:rPr sz="1300" spc="30" dirty="0">
                <a:latin typeface="Arial"/>
                <a:cs typeface="Arial"/>
              </a:rPr>
              <a:t>molecules  </a:t>
            </a:r>
            <a:r>
              <a:rPr sz="1300" spc="35" dirty="0">
                <a:latin typeface="Arial"/>
                <a:cs typeface="Arial"/>
              </a:rPr>
              <a:t>depending </a:t>
            </a:r>
            <a:r>
              <a:rPr sz="1300" spc="40" dirty="0">
                <a:latin typeface="Arial"/>
                <a:cs typeface="Arial"/>
              </a:rPr>
              <a:t>on  lasing</a:t>
            </a:r>
            <a:r>
              <a:rPr sz="1300" spc="-120" dirty="0">
                <a:latin typeface="Arial"/>
                <a:cs typeface="Arial"/>
              </a:rPr>
              <a:t> </a:t>
            </a:r>
            <a:r>
              <a:rPr sz="1300" spc="30" dirty="0">
                <a:latin typeface="Arial"/>
                <a:cs typeface="Arial"/>
              </a:rPr>
              <a:t>medium.</a:t>
            </a:r>
            <a:endParaRPr sz="1300">
              <a:latin typeface="Arial"/>
              <a:cs typeface="Arial"/>
            </a:endParaRPr>
          </a:p>
        </p:txBody>
      </p:sp>
      <p:sp>
        <p:nvSpPr>
          <p:cNvPr id="63" name="object 63"/>
          <p:cNvSpPr txBox="1"/>
          <p:nvPr/>
        </p:nvSpPr>
        <p:spPr>
          <a:xfrm>
            <a:off x="3652720" y="4672514"/>
            <a:ext cx="2562225" cy="224154"/>
          </a:xfrm>
          <a:prstGeom prst="rect">
            <a:avLst/>
          </a:prstGeom>
        </p:spPr>
        <p:txBody>
          <a:bodyPr vert="horz" wrap="square" lIns="0" tIns="12700" rIns="0" bIns="0" rtlCol="0">
            <a:spAutoFit/>
          </a:bodyPr>
          <a:lstStyle/>
          <a:p>
            <a:pPr marL="12700">
              <a:lnSpc>
                <a:spcPct val="100000"/>
              </a:lnSpc>
              <a:spcBef>
                <a:spcPts val="100"/>
              </a:spcBef>
            </a:pPr>
            <a:r>
              <a:rPr sz="1300" spc="20" dirty="0">
                <a:latin typeface="Arial"/>
                <a:cs typeface="Arial"/>
              </a:rPr>
              <a:t>Stimulated </a:t>
            </a:r>
            <a:r>
              <a:rPr sz="1300" spc="50" dirty="0">
                <a:latin typeface="Arial"/>
                <a:cs typeface="Arial"/>
              </a:rPr>
              <a:t>Emission </a:t>
            </a:r>
            <a:r>
              <a:rPr sz="1300" spc="45" dirty="0">
                <a:latin typeface="Arial"/>
                <a:cs typeface="Arial"/>
              </a:rPr>
              <a:t>Building</a:t>
            </a:r>
            <a:r>
              <a:rPr sz="1300" spc="-200" dirty="0">
                <a:latin typeface="Arial"/>
                <a:cs typeface="Arial"/>
              </a:rPr>
              <a:t> </a:t>
            </a:r>
            <a:r>
              <a:rPr sz="1300" spc="80" dirty="0">
                <a:latin typeface="Arial"/>
                <a:cs typeface="Arial"/>
              </a:rPr>
              <a:t>Up</a:t>
            </a:r>
            <a:endParaRPr sz="1300">
              <a:latin typeface="Arial"/>
              <a:cs typeface="Arial"/>
            </a:endParaRPr>
          </a:p>
        </p:txBody>
      </p:sp>
      <p:sp>
        <p:nvSpPr>
          <p:cNvPr id="64" name="object 64"/>
          <p:cNvSpPr txBox="1"/>
          <p:nvPr/>
        </p:nvSpPr>
        <p:spPr>
          <a:xfrm>
            <a:off x="8428663" y="4780274"/>
            <a:ext cx="496570" cy="428625"/>
          </a:xfrm>
          <a:prstGeom prst="rect">
            <a:avLst/>
          </a:prstGeom>
        </p:spPr>
        <p:txBody>
          <a:bodyPr vert="horz" wrap="square" lIns="0" tIns="6350" rIns="0" bIns="0" rtlCol="0">
            <a:spAutoFit/>
          </a:bodyPr>
          <a:lstStyle/>
          <a:p>
            <a:pPr marL="12700" marR="5080">
              <a:lnSpc>
                <a:spcPct val="103299"/>
              </a:lnSpc>
              <a:spcBef>
                <a:spcPts val="50"/>
              </a:spcBef>
            </a:pPr>
            <a:r>
              <a:rPr sz="1300" spc="60" dirty="0">
                <a:latin typeface="Arial"/>
                <a:cs typeface="Arial"/>
              </a:rPr>
              <a:t>Laser  </a:t>
            </a:r>
            <a:r>
              <a:rPr sz="1300" spc="70" dirty="0">
                <a:latin typeface="Arial"/>
                <a:cs typeface="Arial"/>
              </a:rPr>
              <a:t>Beam</a:t>
            </a:r>
            <a:endParaRPr sz="1300">
              <a:latin typeface="Arial"/>
              <a:cs typeface="Arial"/>
            </a:endParaRPr>
          </a:p>
        </p:txBody>
      </p:sp>
      <p:sp>
        <p:nvSpPr>
          <p:cNvPr id="65" name="object 65"/>
          <p:cNvSpPr txBox="1"/>
          <p:nvPr/>
        </p:nvSpPr>
        <p:spPr>
          <a:xfrm>
            <a:off x="1087736" y="5378049"/>
            <a:ext cx="234315" cy="438150"/>
          </a:xfrm>
          <a:prstGeom prst="rect">
            <a:avLst/>
          </a:prstGeom>
        </p:spPr>
        <p:txBody>
          <a:bodyPr vert="horz" wrap="square" lIns="0" tIns="13335" rIns="0" bIns="0" rtlCol="0">
            <a:spAutoFit/>
          </a:bodyPr>
          <a:lstStyle/>
          <a:p>
            <a:pPr marL="12700">
              <a:lnSpc>
                <a:spcPct val="100000"/>
              </a:lnSpc>
              <a:spcBef>
                <a:spcPts val="105"/>
              </a:spcBef>
            </a:pPr>
            <a:r>
              <a:rPr sz="2700" b="1" spc="140" dirty="0">
                <a:latin typeface="Arial"/>
                <a:cs typeface="Arial"/>
              </a:rPr>
              <a:t>5</a:t>
            </a:r>
            <a:endParaRPr sz="2700">
              <a:latin typeface="Arial"/>
              <a:cs typeface="Arial"/>
            </a:endParaRPr>
          </a:p>
        </p:txBody>
      </p:sp>
      <p:sp>
        <p:nvSpPr>
          <p:cNvPr id="66" name="object 66"/>
          <p:cNvSpPr txBox="1"/>
          <p:nvPr/>
        </p:nvSpPr>
        <p:spPr>
          <a:xfrm>
            <a:off x="2535285" y="6094960"/>
            <a:ext cx="4646295" cy="224154"/>
          </a:xfrm>
          <a:prstGeom prst="rect">
            <a:avLst/>
          </a:prstGeom>
        </p:spPr>
        <p:txBody>
          <a:bodyPr vert="horz" wrap="square" lIns="0" tIns="12700" rIns="0" bIns="0" rtlCol="0">
            <a:spAutoFit/>
          </a:bodyPr>
          <a:lstStyle/>
          <a:p>
            <a:pPr marL="12700">
              <a:lnSpc>
                <a:spcPct val="100000"/>
              </a:lnSpc>
              <a:spcBef>
                <a:spcPts val="100"/>
              </a:spcBef>
            </a:pPr>
            <a:r>
              <a:rPr sz="1300" spc="50" dirty="0">
                <a:latin typeface="Arial"/>
                <a:cs typeface="Arial"/>
              </a:rPr>
              <a:t>Full</a:t>
            </a:r>
            <a:r>
              <a:rPr sz="1300" spc="-75" dirty="0">
                <a:latin typeface="Arial"/>
                <a:cs typeface="Arial"/>
              </a:rPr>
              <a:t> </a:t>
            </a:r>
            <a:r>
              <a:rPr sz="1300" spc="20" dirty="0">
                <a:latin typeface="Arial"/>
                <a:cs typeface="Arial"/>
              </a:rPr>
              <a:t>Stimulated</a:t>
            </a:r>
            <a:r>
              <a:rPr sz="1300" dirty="0">
                <a:latin typeface="Arial"/>
                <a:cs typeface="Arial"/>
              </a:rPr>
              <a:t> </a:t>
            </a:r>
            <a:r>
              <a:rPr sz="1300" spc="45" dirty="0">
                <a:latin typeface="Arial"/>
                <a:cs typeface="Arial"/>
              </a:rPr>
              <a:t>Emission, </a:t>
            </a:r>
            <a:r>
              <a:rPr sz="1300" spc="40" dirty="0">
                <a:latin typeface="Arial"/>
                <a:cs typeface="Arial"/>
              </a:rPr>
              <a:t>Coherent</a:t>
            </a:r>
            <a:r>
              <a:rPr sz="1300" spc="-10" dirty="0">
                <a:latin typeface="Arial"/>
                <a:cs typeface="Arial"/>
              </a:rPr>
              <a:t> </a:t>
            </a:r>
            <a:r>
              <a:rPr sz="1300" spc="60" dirty="0">
                <a:latin typeface="Arial"/>
                <a:cs typeface="Arial"/>
              </a:rPr>
              <a:t>Laser</a:t>
            </a:r>
            <a:r>
              <a:rPr sz="1300" spc="-35" dirty="0">
                <a:latin typeface="Arial"/>
                <a:cs typeface="Arial"/>
              </a:rPr>
              <a:t> </a:t>
            </a:r>
            <a:r>
              <a:rPr sz="1300" spc="75" dirty="0">
                <a:latin typeface="Arial"/>
                <a:cs typeface="Arial"/>
              </a:rPr>
              <a:t>Beam</a:t>
            </a:r>
            <a:r>
              <a:rPr sz="1300" spc="-50" dirty="0">
                <a:latin typeface="Arial"/>
                <a:cs typeface="Arial"/>
              </a:rPr>
              <a:t> </a:t>
            </a:r>
            <a:r>
              <a:rPr sz="1300" spc="35" dirty="0">
                <a:latin typeface="Arial"/>
                <a:cs typeface="Arial"/>
              </a:rPr>
              <a:t>Generated</a:t>
            </a:r>
            <a:endParaRPr sz="1300">
              <a:latin typeface="Arial"/>
              <a:cs typeface="Arial"/>
            </a:endParaRPr>
          </a:p>
        </p:txBody>
      </p:sp>
      <p:sp>
        <p:nvSpPr>
          <p:cNvPr id="67" name="object 67"/>
          <p:cNvSpPr txBox="1"/>
          <p:nvPr/>
        </p:nvSpPr>
        <p:spPr>
          <a:xfrm>
            <a:off x="3886677" y="6467859"/>
            <a:ext cx="2923540" cy="384175"/>
          </a:xfrm>
          <a:prstGeom prst="rect">
            <a:avLst/>
          </a:prstGeom>
        </p:spPr>
        <p:txBody>
          <a:bodyPr vert="horz" wrap="square" lIns="0" tIns="13335" rIns="0" bIns="0" rtlCol="0">
            <a:spAutoFit/>
          </a:bodyPr>
          <a:lstStyle/>
          <a:p>
            <a:pPr marL="12700">
              <a:lnSpc>
                <a:spcPct val="100000"/>
              </a:lnSpc>
              <a:spcBef>
                <a:spcPts val="105"/>
              </a:spcBef>
            </a:pPr>
            <a:r>
              <a:rPr sz="2350" b="1" spc="-114" dirty="0">
                <a:latin typeface="Arial"/>
                <a:cs typeface="Arial"/>
              </a:rPr>
              <a:t>Basic </a:t>
            </a:r>
            <a:r>
              <a:rPr sz="2350" b="1" spc="-105" dirty="0">
                <a:latin typeface="Arial"/>
                <a:cs typeface="Arial"/>
              </a:rPr>
              <a:t>Laser</a:t>
            </a:r>
            <a:r>
              <a:rPr sz="2350" b="1" spc="55" dirty="0">
                <a:latin typeface="Arial"/>
                <a:cs typeface="Arial"/>
              </a:rPr>
              <a:t> </a:t>
            </a:r>
            <a:r>
              <a:rPr sz="2350" b="1" spc="-125" dirty="0">
                <a:latin typeface="Arial"/>
                <a:cs typeface="Arial"/>
              </a:rPr>
              <a:t>Operation</a:t>
            </a:r>
            <a:endParaRPr sz="2350">
              <a:latin typeface="Arial"/>
              <a:cs typeface="Arial"/>
            </a:endParaRPr>
          </a:p>
        </p:txBody>
      </p:sp>
      <p:sp>
        <p:nvSpPr>
          <p:cNvPr id="68" name="Date Placeholder 67"/>
          <p:cNvSpPr>
            <a:spLocks noGrp="1"/>
          </p:cNvSpPr>
          <p:nvPr>
            <p:ph type="dt" sz="half" idx="6"/>
          </p:nvPr>
        </p:nvSpPr>
        <p:spPr/>
        <p:txBody>
          <a:bodyPr/>
          <a:lstStyle/>
          <a:p>
            <a:pPr marL="635" algn="ctr">
              <a:lnSpc>
                <a:spcPts val="1465"/>
              </a:lnSpc>
            </a:pPr>
            <a:fld id="{166B809A-FA41-4F80-8778-BFC46A752748}" type="datetime1">
              <a:rPr lang="en-US" spc="-10" smtClean="0"/>
              <a:t>8/7/2021</a:t>
            </a:fld>
            <a:endParaRPr lang="en-US" spc="-1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4698365" cy="574040"/>
          </a:xfrm>
          <a:prstGeom prst="rect">
            <a:avLst/>
          </a:prstGeom>
        </p:spPr>
        <p:txBody>
          <a:bodyPr vert="horz" wrap="square" lIns="0" tIns="12700" rIns="0" bIns="0" rtlCol="0">
            <a:spAutoFit/>
          </a:bodyPr>
          <a:lstStyle/>
          <a:p>
            <a:pPr marL="12700">
              <a:lnSpc>
                <a:spcPct val="100000"/>
              </a:lnSpc>
              <a:spcBef>
                <a:spcPts val="100"/>
              </a:spcBef>
            </a:pPr>
            <a:r>
              <a:rPr spc="-5" dirty="0"/>
              <a:t>Laser Beam</a:t>
            </a:r>
            <a:r>
              <a:rPr spc="-50" dirty="0"/>
              <a:t> </a:t>
            </a:r>
            <a:r>
              <a:rPr spc="-10" dirty="0"/>
              <a:t>Properties</a:t>
            </a:r>
          </a:p>
        </p:txBody>
      </p:sp>
      <p:sp>
        <p:nvSpPr>
          <p:cNvPr id="3" name="object 3"/>
          <p:cNvSpPr/>
          <p:nvPr/>
        </p:nvSpPr>
        <p:spPr>
          <a:xfrm>
            <a:off x="6026150" y="4089412"/>
            <a:ext cx="3733799" cy="247192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2597150" y="3556012"/>
            <a:ext cx="5791199" cy="542538"/>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1241552" y="1957585"/>
            <a:ext cx="8287384" cy="4514850"/>
          </a:xfrm>
          <a:prstGeom prst="rect">
            <a:avLst/>
          </a:prstGeom>
        </p:spPr>
        <p:txBody>
          <a:bodyPr vert="horz" wrap="square" lIns="0" tIns="46990" rIns="0" bIns="0" rtlCol="0">
            <a:spAutoFit/>
          </a:bodyPr>
          <a:lstStyle/>
          <a:p>
            <a:pPr marL="418465" marR="81280" indent="-342900" algn="just">
              <a:lnSpc>
                <a:spcPts val="2160"/>
              </a:lnSpc>
              <a:spcBef>
                <a:spcPts val="370"/>
              </a:spcBef>
              <a:buChar char="•"/>
              <a:tabLst>
                <a:tab pos="419100" algn="l"/>
              </a:tabLst>
            </a:pPr>
            <a:r>
              <a:rPr sz="2000" spc="-10" dirty="0">
                <a:latin typeface="Arial"/>
                <a:cs typeface="Arial"/>
              </a:rPr>
              <a:t>Many lasers operating </a:t>
            </a:r>
            <a:r>
              <a:rPr sz="2000" spc="-5" dirty="0">
                <a:latin typeface="Arial"/>
                <a:cs typeface="Arial"/>
              </a:rPr>
              <a:t>on </a:t>
            </a:r>
            <a:r>
              <a:rPr sz="2000" spc="-10" dirty="0">
                <a:latin typeface="Arial"/>
                <a:cs typeface="Arial"/>
              </a:rPr>
              <a:t>fundamental Transverse mode, </a:t>
            </a:r>
            <a:r>
              <a:rPr sz="2000" spc="-5" dirty="0">
                <a:latin typeface="Arial"/>
                <a:cs typeface="Arial"/>
              </a:rPr>
              <a:t>or TEM</a:t>
            </a:r>
            <a:r>
              <a:rPr sz="1950" spc="-7" baseline="-21367" dirty="0">
                <a:latin typeface="Arial"/>
                <a:cs typeface="Arial"/>
              </a:rPr>
              <a:t>00 </a:t>
            </a:r>
            <a:r>
              <a:rPr sz="1300" spc="-5" dirty="0">
                <a:latin typeface="Arial"/>
                <a:cs typeface="Arial"/>
              </a:rPr>
              <a:t> </a:t>
            </a:r>
            <a:r>
              <a:rPr sz="2000" spc="-10" dirty="0">
                <a:latin typeface="Arial"/>
                <a:cs typeface="Arial"/>
              </a:rPr>
              <a:t>mode </a:t>
            </a:r>
            <a:r>
              <a:rPr sz="2000" spc="-5" dirty="0">
                <a:latin typeface="Arial"/>
                <a:cs typeface="Arial"/>
              </a:rPr>
              <a:t>of the </a:t>
            </a:r>
            <a:r>
              <a:rPr sz="2000" spc="-10" dirty="0">
                <a:latin typeface="Arial"/>
                <a:cs typeface="Arial"/>
              </a:rPr>
              <a:t>laser resonator, </a:t>
            </a:r>
            <a:r>
              <a:rPr sz="2000" spc="-5" dirty="0">
                <a:latin typeface="Arial"/>
                <a:cs typeface="Arial"/>
              </a:rPr>
              <a:t>emit </a:t>
            </a:r>
            <a:r>
              <a:rPr sz="2000" spc="-10" dirty="0">
                <a:latin typeface="Arial"/>
                <a:cs typeface="Arial"/>
              </a:rPr>
              <a:t>beams </a:t>
            </a:r>
            <a:r>
              <a:rPr sz="2000" spc="-5" dirty="0">
                <a:latin typeface="Arial"/>
                <a:cs typeface="Arial"/>
              </a:rPr>
              <a:t>with a </a:t>
            </a:r>
            <a:r>
              <a:rPr sz="2000" spc="-10" dirty="0">
                <a:latin typeface="Arial"/>
                <a:cs typeface="Arial"/>
              </a:rPr>
              <a:t>Gaussian</a:t>
            </a:r>
            <a:r>
              <a:rPr sz="2000" spc="65" dirty="0">
                <a:latin typeface="Arial"/>
                <a:cs typeface="Arial"/>
              </a:rPr>
              <a:t> </a:t>
            </a:r>
            <a:r>
              <a:rPr sz="2000" spc="-10" dirty="0">
                <a:latin typeface="Arial"/>
                <a:cs typeface="Arial"/>
              </a:rPr>
              <a:t>profile.</a:t>
            </a:r>
            <a:endParaRPr sz="2000">
              <a:latin typeface="Arial"/>
              <a:cs typeface="Arial"/>
            </a:endParaRPr>
          </a:p>
          <a:p>
            <a:pPr marL="418465" marR="80010" indent="-343535" algn="just">
              <a:lnSpc>
                <a:spcPct val="90100"/>
              </a:lnSpc>
              <a:spcBef>
                <a:spcPts val="445"/>
              </a:spcBef>
              <a:buChar char="•"/>
              <a:tabLst>
                <a:tab pos="419100" algn="l"/>
              </a:tabLst>
            </a:pPr>
            <a:r>
              <a:rPr sz="2000" spc="-5" dirty="0">
                <a:latin typeface="Arial"/>
                <a:cs typeface="Arial"/>
              </a:rPr>
              <a:t>For a </a:t>
            </a:r>
            <a:r>
              <a:rPr sz="2000" spc="-10" dirty="0">
                <a:latin typeface="Arial"/>
                <a:cs typeface="Arial"/>
              </a:rPr>
              <a:t>Gaussian beam, </a:t>
            </a:r>
            <a:r>
              <a:rPr sz="2000" spc="-5" dirty="0">
                <a:latin typeface="Arial"/>
                <a:cs typeface="Arial"/>
              </a:rPr>
              <a:t>the </a:t>
            </a:r>
            <a:r>
              <a:rPr sz="2000" spc="-10" dirty="0">
                <a:latin typeface="Arial"/>
                <a:cs typeface="Arial"/>
              </a:rPr>
              <a:t>complex electric </a:t>
            </a:r>
            <a:r>
              <a:rPr sz="2000" spc="-5" dirty="0">
                <a:latin typeface="Arial"/>
                <a:cs typeface="Arial"/>
              </a:rPr>
              <a:t>field </a:t>
            </a:r>
            <a:r>
              <a:rPr sz="2000" spc="-10" dirty="0">
                <a:latin typeface="Arial"/>
                <a:cs typeface="Arial"/>
              </a:rPr>
              <a:t>amplitude,  measured </a:t>
            </a:r>
            <a:r>
              <a:rPr sz="2000" spc="-5" dirty="0">
                <a:latin typeface="Arial"/>
                <a:cs typeface="Arial"/>
              </a:rPr>
              <a:t>in volts per </a:t>
            </a:r>
            <a:r>
              <a:rPr sz="2000" spc="-10" dirty="0">
                <a:latin typeface="Arial"/>
                <a:cs typeface="Arial"/>
              </a:rPr>
              <a:t>meter, </a:t>
            </a:r>
            <a:r>
              <a:rPr sz="2000" spc="-5" dirty="0">
                <a:latin typeface="Arial"/>
                <a:cs typeface="Arial"/>
              </a:rPr>
              <a:t>at a </a:t>
            </a:r>
            <a:r>
              <a:rPr sz="2000" spc="-10" dirty="0">
                <a:latin typeface="Arial"/>
                <a:cs typeface="Arial"/>
              </a:rPr>
              <a:t>distance </a:t>
            </a:r>
            <a:r>
              <a:rPr sz="2000" i="1" spc="-5" dirty="0">
                <a:latin typeface="Arial"/>
                <a:cs typeface="Arial"/>
              </a:rPr>
              <a:t>r </a:t>
            </a:r>
            <a:r>
              <a:rPr sz="2000" spc="-5" dirty="0">
                <a:latin typeface="Arial"/>
                <a:cs typeface="Arial"/>
              </a:rPr>
              <a:t>from its </a:t>
            </a:r>
            <a:r>
              <a:rPr sz="2000" spc="-10" dirty="0">
                <a:latin typeface="Arial"/>
                <a:cs typeface="Arial"/>
              </a:rPr>
              <a:t>centre, </a:t>
            </a:r>
            <a:r>
              <a:rPr sz="2000" spc="-5" dirty="0">
                <a:latin typeface="Arial"/>
                <a:cs typeface="Arial"/>
              </a:rPr>
              <a:t>and a  distance </a:t>
            </a:r>
            <a:r>
              <a:rPr sz="2000" i="1" spc="-5" dirty="0">
                <a:latin typeface="Arial"/>
                <a:cs typeface="Arial"/>
              </a:rPr>
              <a:t>z </a:t>
            </a:r>
            <a:r>
              <a:rPr sz="2000" spc="-5" dirty="0">
                <a:latin typeface="Arial"/>
                <a:cs typeface="Arial"/>
              </a:rPr>
              <a:t>from its </a:t>
            </a:r>
            <a:r>
              <a:rPr sz="2000" spc="-10" dirty="0">
                <a:latin typeface="Arial"/>
                <a:cs typeface="Arial"/>
              </a:rPr>
              <a:t>waist, </a:t>
            </a:r>
            <a:r>
              <a:rPr sz="2000" spc="-5" dirty="0">
                <a:latin typeface="Arial"/>
                <a:cs typeface="Arial"/>
              </a:rPr>
              <a:t>is </a:t>
            </a:r>
            <a:r>
              <a:rPr sz="2000" spc="-10" dirty="0">
                <a:latin typeface="Arial"/>
                <a:cs typeface="Arial"/>
              </a:rPr>
              <a:t>given</a:t>
            </a:r>
            <a:r>
              <a:rPr sz="2000" spc="5" dirty="0">
                <a:latin typeface="Arial"/>
                <a:cs typeface="Arial"/>
              </a:rPr>
              <a:t> </a:t>
            </a:r>
            <a:r>
              <a:rPr sz="2000" spc="-10" dirty="0">
                <a:latin typeface="Arial"/>
                <a:cs typeface="Arial"/>
              </a:rPr>
              <a:t>by</a:t>
            </a:r>
            <a:endParaRPr sz="2000">
              <a:latin typeface="Arial"/>
              <a:cs typeface="Arial"/>
            </a:endParaRPr>
          </a:p>
          <a:p>
            <a:pPr>
              <a:lnSpc>
                <a:spcPct val="100000"/>
              </a:lnSpc>
            </a:pPr>
            <a:endParaRPr sz="2000">
              <a:latin typeface="Arial"/>
              <a:cs typeface="Arial"/>
            </a:endParaRPr>
          </a:p>
          <a:p>
            <a:pPr>
              <a:lnSpc>
                <a:spcPct val="100000"/>
              </a:lnSpc>
              <a:spcBef>
                <a:spcPts val="45"/>
              </a:spcBef>
            </a:pPr>
            <a:endParaRPr sz="2750">
              <a:latin typeface="Arial"/>
              <a:cs typeface="Arial"/>
            </a:endParaRPr>
          </a:p>
          <a:p>
            <a:pPr marL="496570">
              <a:lnSpc>
                <a:spcPct val="100000"/>
              </a:lnSpc>
              <a:tabLst>
                <a:tab pos="1877060" algn="l"/>
              </a:tabLst>
            </a:pPr>
            <a:r>
              <a:rPr sz="2000" spc="-10" dirty="0">
                <a:latin typeface="Arial"/>
                <a:cs typeface="Arial"/>
              </a:rPr>
              <a:t>where</a:t>
            </a:r>
            <a:r>
              <a:rPr sz="2000" spc="10" dirty="0">
                <a:latin typeface="Arial"/>
                <a:cs typeface="Arial"/>
              </a:rPr>
              <a:t> </a:t>
            </a:r>
            <a:r>
              <a:rPr sz="2000" i="1" spc="-5" dirty="0">
                <a:latin typeface="Arial"/>
                <a:cs typeface="Arial"/>
              </a:rPr>
              <a:t>w(z)	</a:t>
            </a:r>
            <a:r>
              <a:rPr sz="2000" spc="-5" dirty="0">
                <a:latin typeface="Arial"/>
                <a:cs typeface="Arial"/>
              </a:rPr>
              <a:t>Beam width or spot</a:t>
            </a:r>
            <a:r>
              <a:rPr sz="2000" spc="15" dirty="0">
                <a:latin typeface="Arial"/>
                <a:cs typeface="Arial"/>
              </a:rPr>
              <a:t> </a:t>
            </a:r>
            <a:r>
              <a:rPr sz="2000" spc="-5" dirty="0">
                <a:latin typeface="Arial"/>
                <a:cs typeface="Arial"/>
              </a:rPr>
              <a:t>size</a:t>
            </a:r>
            <a:endParaRPr sz="2000">
              <a:latin typeface="Arial"/>
              <a:cs typeface="Arial"/>
            </a:endParaRPr>
          </a:p>
          <a:p>
            <a:pPr marL="496570">
              <a:lnSpc>
                <a:spcPct val="100000"/>
              </a:lnSpc>
              <a:spcBef>
                <a:spcPts val="240"/>
              </a:spcBef>
              <a:tabLst>
                <a:tab pos="1115060" algn="l"/>
              </a:tabLst>
            </a:pPr>
            <a:r>
              <a:rPr sz="2000" i="1" spc="-5" dirty="0">
                <a:latin typeface="Arial"/>
                <a:cs typeface="Arial"/>
              </a:rPr>
              <a:t>R(z)	</a:t>
            </a:r>
            <a:r>
              <a:rPr sz="2000" spc="-5" dirty="0">
                <a:latin typeface="Arial"/>
                <a:cs typeface="Arial"/>
              </a:rPr>
              <a:t>Radius of</a:t>
            </a:r>
            <a:r>
              <a:rPr sz="2000" dirty="0">
                <a:latin typeface="Arial"/>
                <a:cs typeface="Arial"/>
              </a:rPr>
              <a:t> </a:t>
            </a:r>
            <a:r>
              <a:rPr sz="2000" spc="-5" dirty="0">
                <a:latin typeface="Arial"/>
                <a:cs typeface="Arial"/>
              </a:rPr>
              <a:t>Curvature</a:t>
            </a:r>
            <a:endParaRPr sz="2000">
              <a:latin typeface="Arial"/>
              <a:cs typeface="Arial"/>
            </a:endParaRPr>
          </a:p>
          <a:p>
            <a:pPr marL="496570">
              <a:lnSpc>
                <a:spcPct val="100000"/>
              </a:lnSpc>
              <a:spcBef>
                <a:spcPts val="240"/>
              </a:spcBef>
              <a:tabLst>
                <a:tab pos="1115060" algn="l"/>
              </a:tabLst>
            </a:pPr>
            <a:r>
              <a:rPr sz="2000" spc="-35" dirty="0">
                <a:latin typeface="Times New Roman"/>
                <a:cs typeface="Times New Roman"/>
              </a:rPr>
              <a:t>ȗ</a:t>
            </a:r>
            <a:r>
              <a:rPr sz="2000" spc="-35" dirty="0">
                <a:latin typeface="Arial"/>
                <a:cs typeface="Arial"/>
              </a:rPr>
              <a:t>(z)	</a:t>
            </a:r>
            <a:r>
              <a:rPr sz="2000" spc="-5" dirty="0">
                <a:latin typeface="Arial"/>
                <a:cs typeface="Arial"/>
              </a:rPr>
              <a:t>Longitudinal Phase</a:t>
            </a:r>
            <a:r>
              <a:rPr sz="2000" dirty="0">
                <a:latin typeface="Arial"/>
                <a:cs typeface="Arial"/>
              </a:rPr>
              <a:t> </a:t>
            </a:r>
            <a:r>
              <a:rPr sz="2000" spc="-5" dirty="0">
                <a:latin typeface="Arial"/>
                <a:cs typeface="Arial"/>
              </a:rPr>
              <a:t>delay</a:t>
            </a:r>
            <a:endParaRPr sz="2000">
              <a:latin typeface="Arial"/>
              <a:cs typeface="Arial"/>
            </a:endParaRPr>
          </a:p>
          <a:p>
            <a:pPr marL="99695" marR="304800">
              <a:lnSpc>
                <a:spcPct val="120000"/>
              </a:lnSpc>
              <a:spcBef>
                <a:spcPts val="2005"/>
              </a:spcBef>
            </a:pPr>
            <a:r>
              <a:rPr sz="2000" spc="-5" dirty="0">
                <a:solidFill>
                  <a:srgbClr val="CC0000"/>
                </a:solidFill>
                <a:latin typeface="Arial"/>
                <a:cs typeface="Arial"/>
              </a:rPr>
              <a:t>If </a:t>
            </a:r>
            <a:r>
              <a:rPr sz="2000" spc="-10" dirty="0">
                <a:solidFill>
                  <a:srgbClr val="CC0000"/>
                </a:solidFill>
                <a:latin typeface="Arial"/>
                <a:cs typeface="Arial"/>
              </a:rPr>
              <a:t>beam </a:t>
            </a:r>
            <a:r>
              <a:rPr sz="2000" spc="-5" dirty="0">
                <a:solidFill>
                  <a:srgbClr val="CC0000"/>
                </a:solidFill>
                <a:latin typeface="Arial"/>
                <a:cs typeface="Arial"/>
              </a:rPr>
              <a:t>is not a pure </a:t>
            </a:r>
            <a:r>
              <a:rPr sz="2000" spc="-10" dirty="0">
                <a:solidFill>
                  <a:srgbClr val="CC0000"/>
                </a:solidFill>
                <a:latin typeface="Arial"/>
                <a:cs typeface="Arial"/>
              </a:rPr>
              <a:t>Gaussian shape, </a:t>
            </a:r>
            <a:r>
              <a:rPr sz="2000" spc="-5" dirty="0">
                <a:solidFill>
                  <a:srgbClr val="CC0000"/>
                </a:solidFill>
                <a:latin typeface="Arial"/>
                <a:cs typeface="Arial"/>
              </a:rPr>
              <a:t>the </a:t>
            </a:r>
            <a:r>
              <a:rPr sz="2000" spc="-10" dirty="0">
                <a:solidFill>
                  <a:srgbClr val="CC0000"/>
                </a:solidFill>
                <a:latin typeface="Arial"/>
                <a:cs typeface="Arial"/>
              </a:rPr>
              <a:t>transfer modes </a:t>
            </a:r>
            <a:r>
              <a:rPr sz="2000" spc="-5" dirty="0">
                <a:solidFill>
                  <a:srgbClr val="CC0000"/>
                </a:solidFill>
                <a:latin typeface="Arial"/>
                <a:cs typeface="Arial"/>
              </a:rPr>
              <a:t>of the </a:t>
            </a:r>
            <a:r>
              <a:rPr sz="2000" spc="-10" dirty="0">
                <a:solidFill>
                  <a:srgbClr val="CC0000"/>
                </a:solidFill>
                <a:latin typeface="Arial"/>
                <a:cs typeface="Arial"/>
              </a:rPr>
              <a:t>beam  </a:t>
            </a:r>
            <a:r>
              <a:rPr sz="2000" spc="-5" dirty="0">
                <a:solidFill>
                  <a:srgbClr val="CC0000"/>
                </a:solidFill>
                <a:latin typeface="Arial"/>
                <a:cs typeface="Arial"/>
              </a:rPr>
              <a:t>may be </a:t>
            </a:r>
            <a:r>
              <a:rPr sz="2000" spc="-10" dirty="0">
                <a:solidFill>
                  <a:srgbClr val="CC0000"/>
                </a:solidFill>
                <a:latin typeface="Arial"/>
                <a:cs typeface="Arial"/>
              </a:rPr>
              <a:t>analyzed </a:t>
            </a:r>
            <a:r>
              <a:rPr sz="2000" spc="-5" dirty="0">
                <a:solidFill>
                  <a:srgbClr val="CC0000"/>
                </a:solidFill>
                <a:latin typeface="Arial"/>
                <a:cs typeface="Arial"/>
              </a:rPr>
              <a:t>as a </a:t>
            </a:r>
            <a:r>
              <a:rPr sz="2000" spc="-10" dirty="0">
                <a:solidFill>
                  <a:srgbClr val="CC0000"/>
                </a:solidFill>
                <a:latin typeface="Arial"/>
                <a:cs typeface="Arial"/>
              </a:rPr>
              <a:t>superposition </a:t>
            </a:r>
            <a:r>
              <a:rPr sz="2000" spc="-5" dirty="0">
                <a:solidFill>
                  <a:srgbClr val="CC0000"/>
                </a:solidFill>
                <a:latin typeface="Arial"/>
                <a:cs typeface="Arial"/>
              </a:rPr>
              <a:t>of </a:t>
            </a:r>
            <a:r>
              <a:rPr sz="2000" spc="-10" dirty="0">
                <a:solidFill>
                  <a:srgbClr val="CC0000"/>
                </a:solidFill>
                <a:latin typeface="Arial"/>
                <a:cs typeface="Arial"/>
              </a:rPr>
              <a:t>Hermite-Gaussian</a:t>
            </a:r>
            <a:r>
              <a:rPr sz="2000" spc="70" dirty="0">
                <a:solidFill>
                  <a:srgbClr val="CC0000"/>
                </a:solidFill>
                <a:latin typeface="Arial"/>
                <a:cs typeface="Arial"/>
              </a:rPr>
              <a:t> </a:t>
            </a:r>
            <a:r>
              <a:rPr sz="2000" spc="-10" dirty="0">
                <a:solidFill>
                  <a:srgbClr val="CC0000"/>
                </a:solidFill>
                <a:latin typeface="Arial"/>
                <a:cs typeface="Arial"/>
              </a:rPr>
              <a:t>or</a:t>
            </a:r>
            <a:endParaRPr sz="2000">
              <a:latin typeface="Arial"/>
              <a:cs typeface="Arial"/>
            </a:endParaRPr>
          </a:p>
          <a:p>
            <a:pPr marL="99695">
              <a:lnSpc>
                <a:spcPct val="100000"/>
              </a:lnSpc>
              <a:spcBef>
                <a:spcPts val="475"/>
              </a:spcBef>
            </a:pPr>
            <a:r>
              <a:rPr sz="2000" spc="-5" dirty="0">
                <a:solidFill>
                  <a:srgbClr val="CC0000"/>
                </a:solidFill>
                <a:latin typeface="Arial"/>
                <a:cs typeface="Arial"/>
              </a:rPr>
              <a:t>Laguerre-Gaussian beams.</a:t>
            </a:r>
            <a:endParaRPr sz="2000">
              <a:latin typeface="Arial"/>
              <a:cs typeface="Arial"/>
            </a:endParaRPr>
          </a:p>
        </p:txBody>
      </p:sp>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0CB6C22A-C5B6-4E6D-A062-19A9ED6D8F86}" type="datetime1">
              <a:rPr lang="en-US" spc="-10" smtClean="0"/>
              <a:t>8/7/2021</a:t>
            </a:fld>
            <a:endParaRPr spc="-1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2667000" cy="574040"/>
          </a:xfrm>
          <a:prstGeom prst="rect">
            <a:avLst/>
          </a:prstGeom>
        </p:spPr>
        <p:txBody>
          <a:bodyPr vert="horz" wrap="square" lIns="0" tIns="12700" rIns="0" bIns="0" rtlCol="0">
            <a:spAutoFit/>
          </a:bodyPr>
          <a:lstStyle/>
          <a:p>
            <a:pPr marL="12700">
              <a:lnSpc>
                <a:spcPct val="100000"/>
              </a:lnSpc>
              <a:spcBef>
                <a:spcPts val="100"/>
              </a:spcBef>
            </a:pPr>
            <a:r>
              <a:rPr spc="-5" dirty="0"/>
              <a:t>Laser</a:t>
            </a:r>
            <a:r>
              <a:rPr spc="-90" dirty="0"/>
              <a:t> </a:t>
            </a:r>
            <a:r>
              <a:rPr spc="-5" dirty="0"/>
              <a:t>Output</a:t>
            </a:r>
          </a:p>
        </p:txBody>
      </p:sp>
      <p:sp>
        <p:nvSpPr>
          <p:cNvPr id="3" name="object 3"/>
          <p:cNvSpPr txBox="1"/>
          <p:nvPr/>
        </p:nvSpPr>
        <p:spPr>
          <a:xfrm>
            <a:off x="1000252" y="1738891"/>
            <a:ext cx="8763000" cy="939800"/>
          </a:xfrm>
          <a:prstGeom prst="rect">
            <a:avLst/>
          </a:prstGeom>
        </p:spPr>
        <p:txBody>
          <a:bodyPr vert="horz" wrap="square" lIns="0" tIns="12065" rIns="0" bIns="0" rtlCol="0">
            <a:spAutoFit/>
          </a:bodyPr>
          <a:lstStyle/>
          <a:p>
            <a:pPr marL="12700" marR="5080" algn="just">
              <a:lnSpc>
                <a:spcPct val="100000"/>
              </a:lnSpc>
              <a:spcBef>
                <a:spcPts val="95"/>
              </a:spcBef>
            </a:pPr>
            <a:r>
              <a:rPr sz="2000" spc="-5" dirty="0">
                <a:latin typeface="Arial"/>
                <a:cs typeface="Arial"/>
              </a:rPr>
              <a:t>The </a:t>
            </a:r>
            <a:r>
              <a:rPr sz="2000" spc="-10" dirty="0">
                <a:latin typeface="Arial"/>
                <a:cs typeface="Arial"/>
              </a:rPr>
              <a:t>output </a:t>
            </a:r>
            <a:r>
              <a:rPr sz="2000" spc="-5" dirty="0">
                <a:latin typeface="Arial"/>
                <a:cs typeface="Arial"/>
              </a:rPr>
              <a:t>of a </a:t>
            </a:r>
            <a:r>
              <a:rPr sz="2000" spc="-10" dirty="0">
                <a:latin typeface="Arial"/>
                <a:cs typeface="Arial"/>
              </a:rPr>
              <a:t>laser </a:t>
            </a:r>
            <a:r>
              <a:rPr sz="2000" spc="-5" dirty="0">
                <a:latin typeface="Arial"/>
                <a:cs typeface="Arial"/>
              </a:rPr>
              <a:t>may be </a:t>
            </a:r>
            <a:r>
              <a:rPr sz="2000" spc="-10" dirty="0">
                <a:latin typeface="Arial"/>
                <a:cs typeface="Arial"/>
              </a:rPr>
              <a:t>continuous having constant amplitude known as  </a:t>
            </a:r>
            <a:r>
              <a:rPr sz="2000" b="1" i="1" spc="-5" dirty="0">
                <a:solidFill>
                  <a:srgbClr val="CC0000"/>
                </a:solidFill>
                <a:latin typeface="Arial"/>
                <a:cs typeface="Arial"/>
              </a:rPr>
              <a:t>continuous wave </a:t>
            </a:r>
            <a:r>
              <a:rPr sz="2000" spc="-5" dirty="0">
                <a:latin typeface="Arial"/>
                <a:cs typeface="Arial"/>
              </a:rPr>
              <a:t>or it may be </a:t>
            </a:r>
            <a:r>
              <a:rPr sz="2000" b="1" i="1" spc="-5" dirty="0">
                <a:solidFill>
                  <a:srgbClr val="CC0000"/>
                </a:solidFill>
                <a:latin typeface="Arial"/>
                <a:cs typeface="Arial"/>
              </a:rPr>
              <a:t>pulsed</a:t>
            </a:r>
            <a:r>
              <a:rPr sz="2000" spc="-5" dirty="0">
                <a:latin typeface="Arial"/>
                <a:cs typeface="Arial"/>
              </a:rPr>
              <a:t>, which is achieved by using the  techniques of Q-switching and Mode</a:t>
            </a:r>
            <a:r>
              <a:rPr sz="2000" spc="20" dirty="0">
                <a:latin typeface="Arial"/>
                <a:cs typeface="Arial"/>
              </a:rPr>
              <a:t> </a:t>
            </a:r>
            <a:r>
              <a:rPr sz="2000" spc="-5" dirty="0">
                <a:latin typeface="Arial"/>
                <a:cs typeface="Arial"/>
              </a:rPr>
              <a:t>locking</a:t>
            </a:r>
            <a:endParaRPr sz="2000">
              <a:latin typeface="Arial"/>
              <a:cs typeface="Arial"/>
            </a:endParaRPr>
          </a:p>
        </p:txBody>
      </p:sp>
      <p:sp>
        <p:nvSpPr>
          <p:cNvPr id="4" name="object 4"/>
          <p:cNvSpPr/>
          <p:nvPr/>
        </p:nvSpPr>
        <p:spPr>
          <a:xfrm>
            <a:off x="4043426" y="3765562"/>
            <a:ext cx="0" cy="1159510"/>
          </a:xfrm>
          <a:custGeom>
            <a:avLst/>
            <a:gdLst/>
            <a:ahLst/>
            <a:cxnLst/>
            <a:rect l="l" t="t" r="r" b="b"/>
            <a:pathLst>
              <a:path h="1159510">
                <a:moveTo>
                  <a:pt x="0" y="0"/>
                </a:moveTo>
                <a:lnTo>
                  <a:pt x="0" y="1159002"/>
                </a:lnTo>
              </a:path>
            </a:pathLst>
          </a:custGeom>
          <a:ln w="38100">
            <a:solidFill>
              <a:srgbClr val="010101"/>
            </a:solidFill>
          </a:ln>
        </p:spPr>
        <p:txBody>
          <a:bodyPr wrap="square" lIns="0" tIns="0" rIns="0" bIns="0" rtlCol="0"/>
          <a:lstStyle/>
          <a:p>
            <a:endParaRPr/>
          </a:p>
        </p:txBody>
      </p:sp>
      <p:sp>
        <p:nvSpPr>
          <p:cNvPr id="5" name="object 5"/>
          <p:cNvSpPr txBox="1"/>
          <p:nvPr/>
        </p:nvSpPr>
        <p:spPr>
          <a:xfrm>
            <a:off x="3502742" y="4099363"/>
            <a:ext cx="415925" cy="628650"/>
          </a:xfrm>
          <a:prstGeom prst="rect">
            <a:avLst/>
          </a:prstGeom>
        </p:spPr>
        <p:txBody>
          <a:bodyPr vert="vert270" wrap="square" lIns="0" tIns="0" rIns="0" bIns="0" rtlCol="0">
            <a:spAutoFit/>
          </a:bodyPr>
          <a:lstStyle/>
          <a:p>
            <a:pPr marL="12700">
              <a:lnSpc>
                <a:spcPts val="1460"/>
              </a:lnSpc>
            </a:pPr>
            <a:r>
              <a:rPr sz="1400" b="1" dirty="0">
                <a:latin typeface="Arial"/>
                <a:cs typeface="Arial"/>
              </a:rPr>
              <a:t>Energy</a:t>
            </a:r>
            <a:endParaRPr sz="1400">
              <a:latin typeface="Arial"/>
              <a:cs typeface="Arial"/>
            </a:endParaRPr>
          </a:p>
          <a:p>
            <a:pPr marL="12700">
              <a:lnSpc>
                <a:spcPts val="1675"/>
              </a:lnSpc>
            </a:pPr>
            <a:r>
              <a:rPr sz="1400" b="1" spc="-10" dirty="0">
                <a:latin typeface="Arial"/>
                <a:cs typeface="Arial"/>
              </a:rPr>
              <a:t>(Watts)</a:t>
            </a:r>
            <a:endParaRPr sz="1400">
              <a:latin typeface="Arial"/>
              <a:cs typeface="Arial"/>
            </a:endParaRPr>
          </a:p>
        </p:txBody>
      </p:sp>
      <p:sp>
        <p:nvSpPr>
          <p:cNvPr id="6" name="object 6"/>
          <p:cNvSpPr/>
          <p:nvPr/>
        </p:nvSpPr>
        <p:spPr>
          <a:xfrm>
            <a:off x="4043426" y="4924564"/>
            <a:ext cx="1297305" cy="0"/>
          </a:xfrm>
          <a:custGeom>
            <a:avLst/>
            <a:gdLst/>
            <a:ahLst/>
            <a:cxnLst/>
            <a:rect l="l" t="t" r="r" b="b"/>
            <a:pathLst>
              <a:path w="1297304">
                <a:moveTo>
                  <a:pt x="0" y="0"/>
                </a:moveTo>
                <a:lnTo>
                  <a:pt x="1296924" y="0"/>
                </a:lnTo>
              </a:path>
            </a:pathLst>
          </a:custGeom>
          <a:ln w="38100">
            <a:solidFill>
              <a:srgbClr val="010101"/>
            </a:solidFill>
          </a:ln>
        </p:spPr>
        <p:txBody>
          <a:bodyPr wrap="square" lIns="0" tIns="0" rIns="0" bIns="0" rtlCol="0"/>
          <a:lstStyle/>
          <a:p>
            <a:endParaRPr/>
          </a:p>
        </p:txBody>
      </p:sp>
      <p:sp>
        <p:nvSpPr>
          <p:cNvPr id="7" name="object 7"/>
          <p:cNvSpPr txBox="1"/>
          <p:nvPr/>
        </p:nvSpPr>
        <p:spPr>
          <a:xfrm>
            <a:off x="4524247" y="5031493"/>
            <a:ext cx="427355" cy="238760"/>
          </a:xfrm>
          <a:prstGeom prst="rect">
            <a:avLst/>
          </a:prstGeom>
        </p:spPr>
        <p:txBody>
          <a:bodyPr vert="horz" wrap="square" lIns="0" tIns="12065" rIns="0" bIns="0" rtlCol="0">
            <a:spAutoFit/>
          </a:bodyPr>
          <a:lstStyle/>
          <a:p>
            <a:pPr>
              <a:lnSpc>
                <a:spcPct val="100000"/>
              </a:lnSpc>
              <a:spcBef>
                <a:spcPts val="95"/>
              </a:spcBef>
            </a:pPr>
            <a:r>
              <a:rPr sz="1400" b="1" spc="-10" dirty="0">
                <a:latin typeface="Arial"/>
                <a:cs typeface="Arial"/>
              </a:rPr>
              <a:t>Time</a:t>
            </a:r>
            <a:endParaRPr sz="1400">
              <a:latin typeface="Arial"/>
              <a:cs typeface="Arial"/>
            </a:endParaRPr>
          </a:p>
        </p:txBody>
      </p:sp>
      <p:sp>
        <p:nvSpPr>
          <p:cNvPr id="8" name="object 8"/>
          <p:cNvSpPr/>
          <p:nvPr/>
        </p:nvSpPr>
        <p:spPr>
          <a:xfrm>
            <a:off x="4043426" y="4257814"/>
            <a:ext cx="1200150" cy="0"/>
          </a:xfrm>
          <a:custGeom>
            <a:avLst/>
            <a:gdLst/>
            <a:ahLst/>
            <a:cxnLst/>
            <a:rect l="l" t="t" r="r" b="b"/>
            <a:pathLst>
              <a:path w="1200150">
                <a:moveTo>
                  <a:pt x="0" y="0"/>
                </a:moveTo>
                <a:lnTo>
                  <a:pt x="1200150" y="0"/>
                </a:lnTo>
              </a:path>
            </a:pathLst>
          </a:custGeom>
          <a:ln w="38100">
            <a:solidFill>
              <a:srgbClr val="CC0101"/>
            </a:solidFill>
          </a:ln>
        </p:spPr>
        <p:txBody>
          <a:bodyPr wrap="square" lIns="0" tIns="0" rIns="0" bIns="0" rtlCol="0"/>
          <a:lstStyle/>
          <a:p>
            <a:endParaRPr/>
          </a:p>
        </p:txBody>
      </p:sp>
      <p:sp>
        <p:nvSpPr>
          <p:cNvPr id="9" name="object 9"/>
          <p:cNvSpPr txBox="1"/>
          <p:nvPr/>
        </p:nvSpPr>
        <p:spPr>
          <a:xfrm>
            <a:off x="3068637" y="2928832"/>
            <a:ext cx="2608580" cy="755650"/>
          </a:xfrm>
          <a:prstGeom prst="rect">
            <a:avLst/>
          </a:prstGeom>
        </p:spPr>
        <p:txBody>
          <a:bodyPr vert="horz" wrap="square" lIns="0" tIns="12700" rIns="0" bIns="0" rtlCol="0">
            <a:spAutoFit/>
          </a:bodyPr>
          <a:lstStyle/>
          <a:p>
            <a:pPr marL="1003300" marR="241935" indent="-762000">
              <a:lnSpc>
                <a:spcPct val="119700"/>
              </a:lnSpc>
              <a:spcBef>
                <a:spcPts val="100"/>
              </a:spcBef>
            </a:pPr>
            <a:r>
              <a:rPr sz="2000" spc="-5" dirty="0">
                <a:latin typeface="Arial"/>
                <a:cs typeface="Arial"/>
              </a:rPr>
              <a:t>Continuous</a:t>
            </a:r>
            <a:r>
              <a:rPr sz="2000" spc="-40" dirty="0">
                <a:latin typeface="Arial"/>
                <a:cs typeface="Arial"/>
              </a:rPr>
              <a:t> </a:t>
            </a:r>
            <a:r>
              <a:rPr sz="2000" spc="-5" dirty="0">
                <a:latin typeface="Arial"/>
                <a:cs typeface="Arial"/>
              </a:rPr>
              <a:t>Output  (CW)</a:t>
            </a:r>
            <a:endParaRPr sz="2000">
              <a:latin typeface="Arial"/>
              <a:cs typeface="Arial"/>
            </a:endParaRPr>
          </a:p>
        </p:txBody>
      </p:sp>
      <p:sp>
        <p:nvSpPr>
          <p:cNvPr id="10" name="object 10"/>
          <p:cNvSpPr txBox="1"/>
          <p:nvPr/>
        </p:nvSpPr>
        <p:spPr>
          <a:xfrm>
            <a:off x="5689600" y="2928832"/>
            <a:ext cx="2608580" cy="755650"/>
          </a:xfrm>
          <a:prstGeom prst="rect">
            <a:avLst/>
          </a:prstGeom>
        </p:spPr>
        <p:txBody>
          <a:bodyPr vert="horz" wrap="square" lIns="0" tIns="12700" rIns="0" bIns="0" rtlCol="0">
            <a:spAutoFit/>
          </a:bodyPr>
          <a:lstStyle/>
          <a:p>
            <a:pPr marL="1138555" marR="487680" indent="-635635">
              <a:lnSpc>
                <a:spcPct val="119700"/>
              </a:lnSpc>
              <a:spcBef>
                <a:spcPts val="100"/>
              </a:spcBef>
            </a:pPr>
            <a:r>
              <a:rPr sz="2000" spc="-5" dirty="0">
                <a:latin typeface="Arial"/>
                <a:cs typeface="Arial"/>
              </a:rPr>
              <a:t>Pulsed</a:t>
            </a:r>
            <a:r>
              <a:rPr sz="2000" spc="-60" dirty="0">
                <a:latin typeface="Arial"/>
                <a:cs typeface="Arial"/>
              </a:rPr>
              <a:t> </a:t>
            </a:r>
            <a:r>
              <a:rPr sz="2000" spc="-5" dirty="0">
                <a:latin typeface="Arial"/>
                <a:cs typeface="Arial"/>
              </a:rPr>
              <a:t>Output  (P)</a:t>
            </a:r>
            <a:endParaRPr sz="2000">
              <a:latin typeface="Arial"/>
              <a:cs typeface="Arial"/>
            </a:endParaRPr>
          </a:p>
        </p:txBody>
      </p:sp>
      <p:sp>
        <p:nvSpPr>
          <p:cNvPr id="11" name="object 11"/>
          <p:cNvSpPr/>
          <p:nvPr/>
        </p:nvSpPr>
        <p:spPr>
          <a:xfrm>
            <a:off x="3054350" y="2962414"/>
            <a:ext cx="5257800" cy="0"/>
          </a:xfrm>
          <a:custGeom>
            <a:avLst/>
            <a:gdLst/>
            <a:ahLst/>
            <a:cxnLst/>
            <a:rect l="l" t="t" r="r" b="b"/>
            <a:pathLst>
              <a:path w="5257800">
                <a:moveTo>
                  <a:pt x="0" y="0"/>
                </a:moveTo>
                <a:lnTo>
                  <a:pt x="5257800" y="0"/>
                </a:lnTo>
              </a:path>
            </a:pathLst>
          </a:custGeom>
          <a:ln w="28575">
            <a:solidFill>
              <a:srgbClr val="010101"/>
            </a:solidFill>
          </a:ln>
        </p:spPr>
        <p:txBody>
          <a:bodyPr wrap="square" lIns="0" tIns="0" rIns="0" bIns="0" rtlCol="0"/>
          <a:lstStyle/>
          <a:p>
            <a:endParaRPr/>
          </a:p>
        </p:txBody>
      </p:sp>
      <p:sp>
        <p:nvSpPr>
          <p:cNvPr id="12" name="object 12"/>
          <p:cNvSpPr/>
          <p:nvPr/>
        </p:nvSpPr>
        <p:spPr>
          <a:xfrm>
            <a:off x="3054350" y="3722890"/>
            <a:ext cx="5257800" cy="0"/>
          </a:xfrm>
          <a:custGeom>
            <a:avLst/>
            <a:gdLst/>
            <a:ahLst/>
            <a:cxnLst/>
            <a:rect l="l" t="t" r="r" b="b"/>
            <a:pathLst>
              <a:path w="5257800">
                <a:moveTo>
                  <a:pt x="0" y="0"/>
                </a:moveTo>
                <a:lnTo>
                  <a:pt x="5257800" y="0"/>
                </a:lnTo>
              </a:path>
            </a:pathLst>
          </a:custGeom>
          <a:ln w="12700">
            <a:solidFill>
              <a:srgbClr val="010101"/>
            </a:solidFill>
          </a:ln>
        </p:spPr>
        <p:txBody>
          <a:bodyPr wrap="square" lIns="0" tIns="0" rIns="0" bIns="0" rtlCol="0"/>
          <a:lstStyle/>
          <a:p>
            <a:endParaRPr/>
          </a:p>
        </p:txBody>
      </p:sp>
      <p:sp>
        <p:nvSpPr>
          <p:cNvPr id="13" name="object 13"/>
          <p:cNvSpPr/>
          <p:nvPr/>
        </p:nvSpPr>
        <p:spPr>
          <a:xfrm>
            <a:off x="3054350" y="5308612"/>
            <a:ext cx="5257800" cy="0"/>
          </a:xfrm>
          <a:custGeom>
            <a:avLst/>
            <a:gdLst/>
            <a:ahLst/>
            <a:cxnLst/>
            <a:rect l="l" t="t" r="r" b="b"/>
            <a:pathLst>
              <a:path w="5257800">
                <a:moveTo>
                  <a:pt x="0" y="0"/>
                </a:moveTo>
                <a:lnTo>
                  <a:pt x="5257800" y="0"/>
                </a:lnTo>
              </a:path>
            </a:pathLst>
          </a:custGeom>
          <a:ln w="28575">
            <a:solidFill>
              <a:srgbClr val="010101"/>
            </a:solidFill>
          </a:ln>
        </p:spPr>
        <p:txBody>
          <a:bodyPr wrap="square" lIns="0" tIns="0" rIns="0" bIns="0" rtlCol="0"/>
          <a:lstStyle/>
          <a:p>
            <a:endParaRPr/>
          </a:p>
        </p:txBody>
      </p:sp>
      <p:sp>
        <p:nvSpPr>
          <p:cNvPr id="14" name="object 14"/>
          <p:cNvSpPr/>
          <p:nvPr/>
        </p:nvSpPr>
        <p:spPr>
          <a:xfrm>
            <a:off x="3054350" y="2962414"/>
            <a:ext cx="0" cy="2346325"/>
          </a:xfrm>
          <a:custGeom>
            <a:avLst/>
            <a:gdLst/>
            <a:ahLst/>
            <a:cxnLst/>
            <a:rect l="l" t="t" r="r" b="b"/>
            <a:pathLst>
              <a:path h="2346325">
                <a:moveTo>
                  <a:pt x="0" y="0"/>
                </a:moveTo>
                <a:lnTo>
                  <a:pt x="0" y="2346198"/>
                </a:lnTo>
              </a:path>
            </a:pathLst>
          </a:custGeom>
          <a:ln w="28575">
            <a:solidFill>
              <a:srgbClr val="010101"/>
            </a:solidFill>
          </a:ln>
        </p:spPr>
        <p:txBody>
          <a:bodyPr wrap="square" lIns="0" tIns="0" rIns="0" bIns="0" rtlCol="0"/>
          <a:lstStyle/>
          <a:p>
            <a:endParaRPr/>
          </a:p>
        </p:txBody>
      </p:sp>
      <p:sp>
        <p:nvSpPr>
          <p:cNvPr id="15" name="object 15"/>
          <p:cNvSpPr/>
          <p:nvPr/>
        </p:nvSpPr>
        <p:spPr>
          <a:xfrm>
            <a:off x="5683250" y="2962414"/>
            <a:ext cx="0" cy="2346325"/>
          </a:xfrm>
          <a:custGeom>
            <a:avLst/>
            <a:gdLst/>
            <a:ahLst/>
            <a:cxnLst/>
            <a:rect l="l" t="t" r="r" b="b"/>
            <a:pathLst>
              <a:path h="2346325">
                <a:moveTo>
                  <a:pt x="0" y="0"/>
                </a:moveTo>
                <a:lnTo>
                  <a:pt x="0" y="2346198"/>
                </a:lnTo>
              </a:path>
            </a:pathLst>
          </a:custGeom>
          <a:ln w="12700">
            <a:solidFill>
              <a:srgbClr val="010101"/>
            </a:solidFill>
          </a:ln>
        </p:spPr>
        <p:txBody>
          <a:bodyPr wrap="square" lIns="0" tIns="0" rIns="0" bIns="0" rtlCol="0"/>
          <a:lstStyle/>
          <a:p>
            <a:endParaRPr/>
          </a:p>
        </p:txBody>
      </p:sp>
      <p:sp>
        <p:nvSpPr>
          <p:cNvPr id="16" name="object 16"/>
          <p:cNvSpPr/>
          <p:nvPr/>
        </p:nvSpPr>
        <p:spPr>
          <a:xfrm>
            <a:off x="8312150" y="2962414"/>
            <a:ext cx="0" cy="2346325"/>
          </a:xfrm>
          <a:custGeom>
            <a:avLst/>
            <a:gdLst/>
            <a:ahLst/>
            <a:cxnLst/>
            <a:rect l="l" t="t" r="r" b="b"/>
            <a:pathLst>
              <a:path h="2346325">
                <a:moveTo>
                  <a:pt x="0" y="0"/>
                </a:moveTo>
                <a:lnTo>
                  <a:pt x="0" y="2346197"/>
                </a:lnTo>
              </a:path>
            </a:pathLst>
          </a:custGeom>
          <a:ln w="28575">
            <a:solidFill>
              <a:srgbClr val="010101"/>
            </a:solidFill>
          </a:ln>
        </p:spPr>
        <p:txBody>
          <a:bodyPr wrap="square" lIns="0" tIns="0" rIns="0" bIns="0" rtlCol="0"/>
          <a:lstStyle/>
          <a:p>
            <a:endParaRPr/>
          </a:p>
        </p:txBody>
      </p:sp>
      <p:sp>
        <p:nvSpPr>
          <p:cNvPr id="17" name="object 17"/>
          <p:cNvSpPr txBox="1"/>
          <p:nvPr/>
        </p:nvSpPr>
        <p:spPr>
          <a:xfrm>
            <a:off x="6093542" y="4008153"/>
            <a:ext cx="416559" cy="703580"/>
          </a:xfrm>
          <a:prstGeom prst="rect">
            <a:avLst/>
          </a:prstGeom>
        </p:spPr>
        <p:txBody>
          <a:bodyPr vert="vert270" wrap="square" lIns="0" tIns="0" rIns="0" bIns="0" rtlCol="0">
            <a:spAutoFit/>
          </a:bodyPr>
          <a:lstStyle/>
          <a:p>
            <a:pPr marL="12700">
              <a:lnSpc>
                <a:spcPts val="1465"/>
              </a:lnSpc>
            </a:pPr>
            <a:r>
              <a:rPr sz="1400" b="1" spc="-5" dirty="0">
                <a:latin typeface="Arial"/>
                <a:cs typeface="Arial"/>
              </a:rPr>
              <a:t>Energy</a:t>
            </a:r>
            <a:endParaRPr sz="1400">
              <a:latin typeface="Arial"/>
              <a:cs typeface="Arial"/>
            </a:endParaRPr>
          </a:p>
          <a:p>
            <a:pPr marL="12700">
              <a:lnSpc>
                <a:spcPct val="100000"/>
              </a:lnSpc>
            </a:pPr>
            <a:r>
              <a:rPr sz="1400" b="1" spc="-10" dirty="0">
                <a:latin typeface="Arial"/>
                <a:cs typeface="Arial"/>
              </a:rPr>
              <a:t>(Joules)</a:t>
            </a:r>
            <a:endParaRPr sz="1400">
              <a:latin typeface="Arial"/>
              <a:cs typeface="Arial"/>
            </a:endParaRPr>
          </a:p>
        </p:txBody>
      </p:sp>
      <p:sp>
        <p:nvSpPr>
          <p:cNvPr id="18" name="object 18"/>
          <p:cNvSpPr/>
          <p:nvPr/>
        </p:nvSpPr>
        <p:spPr>
          <a:xfrm>
            <a:off x="6580123" y="3780040"/>
            <a:ext cx="0" cy="1238250"/>
          </a:xfrm>
          <a:custGeom>
            <a:avLst/>
            <a:gdLst/>
            <a:ahLst/>
            <a:cxnLst/>
            <a:rect l="l" t="t" r="r" b="b"/>
            <a:pathLst>
              <a:path h="1238250">
                <a:moveTo>
                  <a:pt x="0" y="0"/>
                </a:moveTo>
                <a:lnTo>
                  <a:pt x="0" y="1238250"/>
                </a:lnTo>
              </a:path>
            </a:pathLst>
          </a:custGeom>
          <a:ln w="38100">
            <a:solidFill>
              <a:srgbClr val="010101"/>
            </a:solidFill>
          </a:ln>
        </p:spPr>
        <p:txBody>
          <a:bodyPr wrap="square" lIns="0" tIns="0" rIns="0" bIns="0" rtlCol="0"/>
          <a:lstStyle/>
          <a:p>
            <a:endParaRPr/>
          </a:p>
        </p:txBody>
      </p:sp>
      <p:sp>
        <p:nvSpPr>
          <p:cNvPr id="19" name="object 19"/>
          <p:cNvSpPr/>
          <p:nvPr/>
        </p:nvSpPr>
        <p:spPr>
          <a:xfrm>
            <a:off x="6619747" y="5018290"/>
            <a:ext cx="1388110" cy="0"/>
          </a:xfrm>
          <a:custGeom>
            <a:avLst/>
            <a:gdLst/>
            <a:ahLst/>
            <a:cxnLst/>
            <a:rect l="l" t="t" r="r" b="b"/>
            <a:pathLst>
              <a:path w="1388109">
                <a:moveTo>
                  <a:pt x="0" y="0"/>
                </a:moveTo>
                <a:lnTo>
                  <a:pt x="1387602" y="0"/>
                </a:lnTo>
              </a:path>
            </a:pathLst>
          </a:custGeom>
          <a:ln w="38100">
            <a:solidFill>
              <a:srgbClr val="010101"/>
            </a:solidFill>
          </a:ln>
        </p:spPr>
        <p:txBody>
          <a:bodyPr wrap="square" lIns="0" tIns="0" rIns="0" bIns="0" rtlCol="0"/>
          <a:lstStyle/>
          <a:p>
            <a:endParaRPr/>
          </a:p>
        </p:txBody>
      </p:sp>
      <p:sp>
        <p:nvSpPr>
          <p:cNvPr id="20" name="object 20"/>
          <p:cNvSpPr/>
          <p:nvPr/>
        </p:nvSpPr>
        <p:spPr>
          <a:xfrm>
            <a:off x="6991604"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1" name="object 21"/>
          <p:cNvSpPr/>
          <p:nvPr/>
        </p:nvSpPr>
        <p:spPr>
          <a:xfrm>
            <a:off x="7199630"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2" name="object 22"/>
          <p:cNvSpPr/>
          <p:nvPr/>
        </p:nvSpPr>
        <p:spPr>
          <a:xfrm>
            <a:off x="7406893"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3" name="object 23"/>
          <p:cNvSpPr/>
          <p:nvPr/>
        </p:nvSpPr>
        <p:spPr>
          <a:xfrm>
            <a:off x="7614919"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4" name="object 24"/>
          <p:cNvSpPr/>
          <p:nvPr/>
        </p:nvSpPr>
        <p:spPr>
          <a:xfrm>
            <a:off x="7824469"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5" name="object 25"/>
          <p:cNvSpPr/>
          <p:nvPr/>
        </p:nvSpPr>
        <p:spPr>
          <a:xfrm>
            <a:off x="6783578" y="4330966"/>
            <a:ext cx="0" cy="679450"/>
          </a:xfrm>
          <a:custGeom>
            <a:avLst/>
            <a:gdLst/>
            <a:ahLst/>
            <a:cxnLst/>
            <a:rect l="l" t="t" r="r" b="b"/>
            <a:pathLst>
              <a:path h="679450">
                <a:moveTo>
                  <a:pt x="0" y="0"/>
                </a:moveTo>
                <a:lnTo>
                  <a:pt x="0" y="678941"/>
                </a:lnTo>
              </a:path>
            </a:pathLst>
          </a:custGeom>
          <a:ln w="38100">
            <a:solidFill>
              <a:srgbClr val="CC0101"/>
            </a:solidFill>
          </a:ln>
        </p:spPr>
        <p:txBody>
          <a:bodyPr wrap="square" lIns="0" tIns="0" rIns="0" bIns="0" rtlCol="0"/>
          <a:lstStyle/>
          <a:p>
            <a:endParaRPr/>
          </a:p>
        </p:txBody>
      </p:sp>
      <p:sp>
        <p:nvSpPr>
          <p:cNvPr id="26" name="object 26"/>
          <p:cNvSpPr txBox="1"/>
          <p:nvPr/>
        </p:nvSpPr>
        <p:spPr>
          <a:xfrm>
            <a:off x="6990080" y="5115313"/>
            <a:ext cx="427355" cy="238760"/>
          </a:xfrm>
          <a:prstGeom prst="rect">
            <a:avLst/>
          </a:prstGeom>
        </p:spPr>
        <p:txBody>
          <a:bodyPr vert="horz" wrap="square" lIns="0" tIns="12065" rIns="0" bIns="0" rtlCol="0">
            <a:spAutoFit/>
          </a:bodyPr>
          <a:lstStyle/>
          <a:p>
            <a:pPr>
              <a:lnSpc>
                <a:spcPct val="100000"/>
              </a:lnSpc>
              <a:spcBef>
                <a:spcPts val="95"/>
              </a:spcBef>
            </a:pPr>
            <a:r>
              <a:rPr sz="1400" b="1" spc="-10" dirty="0">
                <a:latin typeface="Arial"/>
                <a:cs typeface="Arial"/>
              </a:rPr>
              <a:t>Time</a:t>
            </a:r>
            <a:endParaRPr sz="1400">
              <a:latin typeface="Arial"/>
              <a:cs typeface="Arial"/>
            </a:endParaRPr>
          </a:p>
        </p:txBody>
      </p:sp>
      <p:sp>
        <p:nvSpPr>
          <p:cNvPr id="29" name="object 29"/>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BDD0546-7287-4B9E-A269-E8D07788F484}" type="datetime1">
              <a:rPr lang="en-US" spc="-10" smtClean="0"/>
              <a:t>8/7/2021</a:t>
            </a:fld>
            <a:endParaRPr spc="-10" dirty="0"/>
          </a:p>
        </p:txBody>
      </p:sp>
      <p:sp>
        <p:nvSpPr>
          <p:cNvPr id="27" name="object 27"/>
          <p:cNvSpPr txBox="1"/>
          <p:nvPr/>
        </p:nvSpPr>
        <p:spPr>
          <a:xfrm>
            <a:off x="1762251" y="5414323"/>
            <a:ext cx="7087234" cy="1092200"/>
          </a:xfrm>
          <a:prstGeom prst="rect">
            <a:avLst/>
          </a:prstGeom>
        </p:spPr>
        <p:txBody>
          <a:bodyPr vert="horz" wrap="square" lIns="0" tIns="88900" rIns="0" bIns="0" rtlCol="0">
            <a:spAutoFit/>
          </a:bodyPr>
          <a:lstStyle/>
          <a:p>
            <a:pPr marL="12700">
              <a:lnSpc>
                <a:spcPct val="100000"/>
              </a:lnSpc>
              <a:spcBef>
                <a:spcPts val="700"/>
              </a:spcBef>
            </a:pPr>
            <a:r>
              <a:rPr sz="1000" i="1" spc="-5" dirty="0">
                <a:latin typeface="Arial"/>
                <a:cs typeface="Arial"/>
              </a:rPr>
              <a:t>watt </a:t>
            </a:r>
            <a:r>
              <a:rPr sz="1000" i="1" dirty="0">
                <a:latin typeface="Arial"/>
                <a:cs typeface="Arial"/>
              </a:rPr>
              <a:t>(W) - </a:t>
            </a:r>
            <a:r>
              <a:rPr sz="1000" spc="-5" dirty="0">
                <a:latin typeface="Arial"/>
                <a:cs typeface="Arial"/>
              </a:rPr>
              <a:t>Unit of power or radiant flux </a:t>
            </a:r>
            <a:r>
              <a:rPr sz="1000" dirty="0">
                <a:latin typeface="Arial"/>
                <a:cs typeface="Arial"/>
              </a:rPr>
              <a:t>(1 </a:t>
            </a:r>
            <a:r>
              <a:rPr sz="1000" spc="-5" dirty="0">
                <a:latin typeface="Arial"/>
                <a:cs typeface="Arial"/>
              </a:rPr>
              <a:t>watt </a:t>
            </a:r>
            <a:r>
              <a:rPr sz="1000" dirty="0">
                <a:latin typeface="Arial"/>
                <a:cs typeface="Arial"/>
              </a:rPr>
              <a:t>= 1 </a:t>
            </a:r>
            <a:r>
              <a:rPr sz="1000" spc="-5" dirty="0">
                <a:latin typeface="Arial"/>
                <a:cs typeface="Arial"/>
              </a:rPr>
              <a:t>joule per</a:t>
            </a:r>
            <a:r>
              <a:rPr sz="1000" spc="-80" dirty="0">
                <a:latin typeface="Arial"/>
                <a:cs typeface="Arial"/>
              </a:rPr>
              <a:t> </a:t>
            </a:r>
            <a:r>
              <a:rPr sz="1000" spc="-5" dirty="0">
                <a:latin typeface="Arial"/>
                <a:cs typeface="Arial"/>
              </a:rPr>
              <a:t>second).</a:t>
            </a:r>
            <a:endParaRPr sz="1000">
              <a:latin typeface="Arial"/>
              <a:cs typeface="Arial"/>
            </a:endParaRPr>
          </a:p>
          <a:p>
            <a:pPr marL="12700">
              <a:lnSpc>
                <a:spcPct val="100000"/>
              </a:lnSpc>
              <a:spcBef>
                <a:spcPts val="600"/>
              </a:spcBef>
            </a:pPr>
            <a:r>
              <a:rPr sz="1000" i="1" spc="-5" dirty="0">
                <a:latin typeface="Arial"/>
                <a:cs typeface="Arial"/>
              </a:rPr>
              <a:t>Joule </a:t>
            </a:r>
            <a:r>
              <a:rPr sz="1000" i="1" dirty="0">
                <a:latin typeface="Arial"/>
                <a:cs typeface="Arial"/>
              </a:rPr>
              <a:t>(J) - </a:t>
            </a:r>
            <a:r>
              <a:rPr sz="1000" dirty="0">
                <a:latin typeface="Arial"/>
                <a:cs typeface="Arial"/>
              </a:rPr>
              <a:t>A </a:t>
            </a:r>
            <a:r>
              <a:rPr sz="1000" spc="-5" dirty="0">
                <a:latin typeface="Arial"/>
                <a:cs typeface="Arial"/>
              </a:rPr>
              <a:t>unit of</a:t>
            </a:r>
            <a:r>
              <a:rPr sz="1000" spc="-50" dirty="0">
                <a:latin typeface="Arial"/>
                <a:cs typeface="Arial"/>
              </a:rPr>
              <a:t> </a:t>
            </a:r>
            <a:r>
              <a:rPr sz="1000" spc="-5" dirty="0">
                <a:latin typeface="Arial"/>
                <a:cs typeface="Arial"/>
              </a:rPr>
              <a:t>energy</a:t>
            </a:r>
            <a:endParaRPr sz="1000">
              <a:latin typeface="Arial"/>
              <a:cs typeface="Arial"/>
            </a:endParaRPr>
          </a:p>
          <a:p>
            <a:pPr marL="12700" marR="5080">
              <a:lnSpc>
                <a:spcPct val="100000"/>
              </a:lnSpc>
              <a:spcBef>
                <a:spcPts val="600"/>
              </a:spcBef>
            </a:pPr>
            <a:r>
              <a:rPr sz="1000" spc="-5" dirty="0">
                <a:latin typeface="Arial"/>
                <a:cs typeface="Arial"/>
              </a:rPr>
              <a:t>Energy (Q) The capacity for doing work. Energy content is commonly used to characterize the output from pulsed lasers and is  generally expressed in Joules</a:t>
            </a:r>
            <a:r>
              <a:rPr sz="1000" spc="-25" dirty="0">
                <a:latin typeface="Arial"/>
                <a:cs typeface="Arial"/>
              </a:rPr>
              <a:t> </a:t>
            </a:r>
            <a:r>
              <a:rPr sz="1000" spc="-5" dirty="0">
                <a:latin typeface="Arial"/>
                <a:cs typeface="Arial"/>
              </a:rPr>
              <a:t>(J).</a:t>
            </a:r>
            <a:endParaRPr sz="1000">
              <a:latin typeface="Arial"/>
              <a:cs typeface="Arial"/>
            </a:endParaRPr>
          </a:p>
          <a:p>
            <a:pPr marL="12700">
              <a:lnSpc>
                <a:spcPct val="100000"/>
              </a:lnSpc>
              <a:spcBef>
                <a:spcPts val="600"/>
              </a:spcBef>
            </a:pPr>
            <a:r>
              <a:rPr sz="1000" i="1" spc="-5" dirty="0">
                <a:latin typeface="Arial"/>
                <a:cs typeface="Arial"/>
              </a:rPr>
              <a:t>Irradiance (E) </a:t>
            </a:r>
            <a:r>
              <a:rPr sz="1000" i="1" dirty="0">
                <a:latin typeface="Arial"/>
                <a:cs typeface="Arial"/>
              </a:rPr>
              <a:t>- </a:t>
            </a:r>
            <a:r>
              <a:rPr sz="1000" spc="-5" dirty="0">
                <a:latin typeface="Arial"/>
                <a:cs typeface="Arial"/>
              </a:rPr>
              <a:t>Power </a:t>
            </a:r>
            <a:r>
              <a:rPr sz="1000" spc="-10" dirty="0">
                <a:latin typeface="Arial"/>
                <a:cs typeface="Arial"/>
              </a:rPr>
              <a:t>per </a:t>
            </a:r>
            <a:r>
              <a:rPr sz="1000" spc="-5" dirty="0">
                <a:latin typeface="Arial"/>
                <a:cs typeface="Arial"/>
              </a:rPr>
              <a:t>unit </a:t>
            </a:r>
            <a:r>
              <a:rPr sz="1000" spc="-10" dirty="0">
                <a:latin typeface="Arial"/>
                <a:cs typeface="Arial"/>
              </a:rPr>
              <a:t>area, </a:t>
            </a:r>
            <a:r>
              <a:rPr sz="1000" spc="-5" dirty="0">
                <a:latin typeface="Arial"/>
                <a:cs typeface="Arial"/>
              </a:rPr>
              <a:t>expressed in </a:t>
            </a:r>
            <a:r>
              <a:rPr sz="1000" spc="-10" dirty="0">
                <a:latin typeface="Arial"/>
                <a:cs typeface="Arial"/>
              </a:rPr>
              <a:t>watts </a:t>
            </a:r>
            <a:r>
              <a:rPr sz="1000" spc="-5" dirty="0">
                <a:latin typeface="Arial"/>
                <a:cs typeface="Arial"/>
              </a:rPr>
              <a:t>per </a:t>
            </a:r>
            <a:r>
              <a:rPr sz="1000" spc="-10" dirty="0">
                <a:latin typeface="Arial"/>
                <a:cs typeface="Arial"/>
              </a:rPr>
              <a:t>square</a:t>
            </a:r>
            <a:r>
              <a:rPr sz="1000" spc="-45" dirty="0">
                <a:latin typeface="Arial"/>
                <a:cs typeface="Arial"/>
              </a:rPr>
              <a:t> </a:t>
            </a:r>
            <a:r>
              <a:rPr sz="1000" spc="-5" dirty="0">
                <a:latin typeface="Arial"/>
                <a:cs typeface="Arial"/>
              </a:rPr>
              <a:t>centimeter.</a:t>
            </a:r>
            <a:endParaRPr sz="1000">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0A86A8E6-6B07-4492-B753-7C25E34D7BEE}" type="datetime1">
              <a:rPr lang="en-US" spc="-10" smtClean="0"/>
              <a:t>8/7/2021</a:t>
            </a:fld>
            <a:endParaRPr spc="-10" dirty="0"/>
          </a:p>
        </p:txBody>
      </p:sp>
      <p:sp>
        <p:nvSpPr>
          <p:cNvPr id="2" name="object 2"/>
          <p:cNvSpPr txBox="1">
            <a:spLocks noGrp="1"/>
          </p:cNvSpPr>
          <p:nvPr>
            <p:ph type="title"/>
          </p:nvPr>
        </p:nvSpPr>
        <p:spPr>
          <a:xfrm>
            <a:off x="1258569" y="787153"/>
            <a:ext cx="3277235" cy="574040"/>
          </a:xfrm>
          <a:prstGeom prst="rect">
            <a:avLst/>
          </a:prstGeom>
        </p:spPr>
        <p:txBody>
          <a:bodyPr vert="horz" wrap="square" lIns="0" tIns="12700" rIns="0" bIns="0" rtlCol="0">
            <a:spAutoFit/>
          </a:bodyPr>
          <a:lstStyle/>
          <a:p>
            <a:pPr marL="12700">
              <a:lnSpc>
                <a:spcPct val="100000"/>
              </a:lnSpc>
              <a:spcBef>
                <a:spcPts val="100"/>
              </a:spcBef>
            </a:pPr>
            <a:r>
              <a:rPr spc="-5" dirty="0"/>
              <a:t>Types of</a:t>
            </a:r>
            <a:r>
              <a:rPr spc="-45" dirty="0"/>
              <a:t> </a:t>
            </a:r>
            <a:r>
              <a:rPr spc="-5" dirty="0"/>
              <a:t>Lasers</a:t>
            </a:r>
          </a:p>
        </p:txBody>
      </p:sp>
      <p:sp>
        <p:nvSpPr>
          <p:cNvPr id="3" name="object 3"/>
          <p:cNvSpPr txBox="1"/>
          <p:nvPr/>
        </p:nvSpPr>
        <p:spPr>
          <a:xfrm>
            <a:off x="1227074" y="1811281"/>
            <a:ext cx="8248015" cy="4264660"/>
          </a:xfrm>
          <a:prstGeom prst="rect">
            <a:avLst/>
          </a:prstGeom>
        </p:spPr>
        <p:txBody>
          <a:bodyPr vert="horz" wrap="square" lIns="0" tIns="12065" rIns="0" bIns="0" rtlCol="0">
            <a:spAutoFit/>
          </a:bodyPr>
          <a:lstStyle/>
          <a:p>
            <a:pPr marL="419100" marR="120014" indent="-343535" algn="just">
              <a:lnSpc>
                <a:spcPct val="100000"/>
              </a:lnSpc>
              <a:spcBef>
                <a:spcPts val="95"/>
              </a:spcBef>
              <a:buFont typeface="Arial"/>
              <a:buChar char="•"/>
              <a:tabLst>
                <a:tab pos="419734" algn="l"/>
              </a:tabLst>
            </a:pPr>
            <a:r>
              <a:rPr sz="2000" b="1" spc="-10" dirty="0">
                <a:solidFill>
                  <a:srgbClr val="CC0000"/>
                </a:solidFill>
                <a:latin typeface="Arial"/>
                <a:cs typeface="Arial"/>
              </a:rPr>
              <a:t>Solid-state lasers </a:t>
            </a:r>
            <a:r>
              <a:rPr sz="2000" spc="-10" dirty="0">
                <a:latin typeface="Arial"/>
                <a:cs typeface="Arial"/>
              </a:rPr>
              <a:t>have lasing material distributed </a:t>
            </a:r>
            <a:r>
              <a:rPr sz="2000" spc="-5" dirty="0">
                <a:latin typeface="Arial"/>
                <a:cs typeface="Arial"/>
              </a:rPr>
              <a:t>in a </a:t>
            </a:r>
            <a:r>
              <a:rPr sz="2000" spc="-10" dirty="0">
                <a:latin typeface="Arial"/>
                <a:cs typeface="Arial"/>
              </a:rPr>
              <a:t>solid matrix  </a:t>
            </a:r>
            <a:r>
              <a:rPr sz="2000" spc="-5" dirty="0">
                <a:latin typeface="Arial"/>
                <a:cs typeface="Arial"/>
              </a:rPr>
              <a:t>(such as ruby or </a:t>
            </a:r>
            <a:r>
              <a:rPr sz="2000" spc="-10" dirty="0">
                <a:latin typeface="Arial"/>
                <a:cs typeface="Arial"/>
              </a:rPr>
              <a:t>neodymium:yttrium-aluminum garnet "YAG"). Flash  lamps </a:t>
            </a:r>
            <a:r>
              <a:rPr sz="2000" spc="-5" dirty="0">
                <a:latin typeface="Arial"/>
                <a:cs typeface="Arial"/>
              </a:rPr>
              <a:t>are the most </a:t>
            </a:r>
            <a:r>
              <a:rPr sz="2000" spc="-10" dirty="0">
                <a:latin typeface="Arial"/>
                <a:cs typeface="Arial"/>
              </a:rPr>
              <a:t>common power source. </a:t>
            </a:r>
            <a:r>
              <a:rPr sz="2000" spc="-5" dirty="0">
                <a:latin typeface="Arial"/>
                <a:cs typeface="Arial"/>
              </a:rPr>
              <a:t>The </a:t>
            </a:r>
            <a:r>
              <a:rPr sz="2000" spc="-10" dirty="0">
                <a:latin typeface="Arial"/>
                <a:cs typeface="Arial"/>
              </a:rPr>
              <a:t>Nd:YAG laser  </a:t>
            </a:r>
            <a:r>
              <a:rPr sz="2000" spc="-5" dirty="0">
                <a:latin typeface="Arial"/>
                <a:cs typeface="Arial"/>
              </a:rPr>
              <a:t>emits </a:t>
            </a:r>
            <a:r>
              <a:rPr sz="2000" spc="-10" dirty="0">
                <a:latin typeface="Arial"/>
                <a:cs typeface="Arial"/>
              </a:rPr>
              <a:t>infrared </a:t>
            </a:r>
            <a:r>
              <a:rPr sz="2000" spc="-5" dirty="0">
                <a:latin typeface="Arial"/>
                <a:cs typeface="Arial"/>
              </a:rPr>
              <a:t>light at </a:t>
            </a:r>
            <a:r>
              <a:rPr sz="2000" spc="-10" dirty="0">
                <a:latin typeface="Arial"/>
                <a:cs typeface="Arial"/>
              </a:rPr>
              <a:t>1.064</a:t>
            </a:r>
            <a:r>
              <a:rPr sz="2000" spc="20" dirty="0">
                <a:latin typeface="Arial"/>
                <a:cs typeface="Arial"/>
              </a:rPr>
              <a:t> </a:t>
            </a:r>
            <a:r>
              <a:rPr sz="2000" spc="-10" dirty="0">
                <a:latin typeface="Arial"/>
                <a:cs typeface="Arial"/>
              </a:rPr>
              <a:t>nm.</a:t>
            </a:r>
            <a:endParaRPr sz="2000">
              <a:latin typeface="Arial"/>
              <a:cs typeface="Arial"/>
            </a:endParaRPr>
          </a:p>
          <a:p>
            <a:pPr marL="419100" marR="118110" indent="-343535" algn="just">
              <a:lnSpc>
                <a:spcPct val="100000"/>
              </a:lnSpc>
              <a:spcBef>
                <a:spcPts val="730"/>
              </a:spcBef>
              <a:buFont typeface="Arial"/>
              <a:buChar char="•"/>
              <a:tabLst>
                <a:tab pos="419734" algn="l"/>
              </a:tabLst>
            </a:pPr>
            <a:r>
              <a:rPr sz="2000" b="1" spc="-5" dirty="0">
                <a:solidFill>
                  <a:srgbClr val="CC0000"/>
                </a:solidFill>
                <a:latin typeface="Arial"/>
                <a:cs typeface="Arial"/>
              </a:rPr>
              <a:t>Semiconductor lasers </a:t>
            </a:r>
            <a:r>
              <a:rPr sz="2000" spc="-5" dirty="0">
                <a:latin typeface="Arial"/>
                <a:cs typeface="Arial"/>
              </a:rPr>
              <a:t>sometimes called diode lasers, are pn  </a:t>
            </a:r>
            <a:r>
              <a:rPr sz="2000" spc="-10" dirty="0">
                <a:latin typeface="Arial"/>
                <a:cs typeface="Arial"/>
              </a:rPr>
              <a:t>junctions. Current </a:t>
            </a:r>
            <a:r>
              <a:rPr sz="2000" spc="-5" dirty="0">
                <a:latin typeface="Arial"/>
                <a:cs typeface="Arial"/>
              </a:rPr>
              <a:t>is the </a:t>
            </a:r>
            <a:r>
              <a:rPr sz="2000" spc="-10" dirty="0">
                <a:latin typeface="Arial"/>
                <a:cs typeface="Arial"/>
              </a:rPr>
              <a:t>pump source. Applications: laser printers or  </a:t>
            </a:r>
            <a:r>
              <a:rPr sz="2000" spc="-5" dirty="0">
                <a:latin typeface="Arial"/>
                <a:cs typeface="Arial"/>
              </a:rPr>
              <a:t>CD players.</a:t>
            </a:r>
            <a:endParaRPr sz="2000">
              <a:latin typeface="Arial"/>
              <a:cs typeface="Arial"/>
            </a:endParaRPr>
          </a:p>
          <a:p>
            <a:pPr marL="419100" marR="119380" indent="-343535" algn="just">
              <a:lnSpc>
                <a:spcPct val="100000"/>
              </a:lnSpc>
              <a:spcBef>
                <a:spcPts val="725"/>
              </a:spcBef>
              <a:buFont typeface="Arial"/>
              <a:buChar char="•"/>
              <a:tabLst>
                <a:tab pos="419734" algn="l"/>
              </a:tabLst>
            </a:pPr>
            <a:r>
              <a:rPr sz="2000" b="1" spc="-5" dirty="0">
                <a:solidFill>
                  <a:srgbClr val="CC0000"/>
                </a:solidFill>
                <a:latin typeface="Arial"/>
                <a:cs typeface="Arial"/>
              </a:rPr>
              <a:t>Dye lasers </a:t>
            </a:r>
            <a:r>
              <a:rPr sz="2000" spc="-5" dirty="0">
                <a:latin typeface="Arial"/>
                <a:cs typeface="Arial"/>
              </a:rPr>
              <a:t>use </a:t>
            </a:r>
            <a:r>
              <a:rPr sz="2000" spc="-10" dirty="0">
                <a:latin typeface="Arial"/>
                <a:cs typeface="Arial"/>
              </a:rPr>
              <a:t>complex organic </a:t>
            </a:r>
            <a:r>
              <a:rPr sz="2000" spc="-5" dirty="0">
                <a:latin typeface="Arial"/>
                <a:cs typeface="Arial"/>
              </a:rPr>
              <a:t>dyes, such as </a:t>
            </a:r>
            <a:r>
              <a:rPr sz="2000" spc="-10" dirty="0">
                <a:latin typeface="Arial"/>
                <a:cs typeface="Arial"/>
              </a:rPr>
              <a:t>rhodamine </a:t>
            </a:r>
            <a:r>
              <a:rPr sz="2000" spc="-5" dirty="0">
                <a:latin typeface="Arial"/>
                <a:cs typeface="Arial"/>
              </a:rPr>
              <a:t>6G, </a:t>
            </a:r>
            <a:r>
              <a:rPr sz="2000" spc="-10" dirty="0">
                <a:latin typeface="Arial"/>
                <a:cs typeface="Arial"/>
              </a:rPr>
              <a:t>in  </a:t>
            </a:r>
            <a:r>
              <a:rPr sz="2000" spc="-5" dirty="0">
                <a:latin typeface="Arial"/>
                <a:cs typeface="Arial"/>
              </a:rPr>
              <a:t>liquid solution or suspension as lasing media. They are tunable over  a </a:t>
            </a:r>
            <a:r>
              <a:rPr sz="2000" spc="-10" dirty="0">
                <a:latin typeface="Arial"/>
                <a:cs typeface="Arial"/>
              </a:rPr>
              <a:t>broad range </a:t>
            </a:r>
            <a:r>
              <a:rPr sz="2000" spc="-5" dirty="0">
                <a:latin typeface="Arial"/>
                <a:cs typeface="Arial"/>
              </a:rPr>
              <a:t>of</a:t>
            </a:r>
            <a:r>
              <a:rPr sz="2000" spc="25" dirty="0">
                <a:latin typeface="Arial"/>
                <a:cs typeface="Arial"/>
              </a:rPr>
              <a:t> </a:t>
            </a:r>
            <a:r>
              <a:rPr sz="2000" spc="-10" dirty="0">
                <a:latin typeface="Arial"/>
                <a:cs typeface="Arial"/>
              </a:rPr>
              <a:t>wavelengths.</a:t>
            </a:r>
            <a:endParaRPr sz="2000">
              <a:latin typeface="Arial"/>
              <a:cs typeface="Arial"/>
            </a:endParaRPr>
          </a:p>
          <a:p>
            <a:pPr marL="418465" marR="119380" indent="-342900" algn="just">
              <a:lnSpc>
                <a:spcPct val="100000"/>
              </a:lnSpc>
              <a:spcBef>
                <a:spcPts val="725"/>
              </a:spcBef>
              <a:buFont typeface="Arial"/>
              <a:buChar char="•"/>
              <a:tabLst>
                <a:tab pos="419734" algn="l"/>
              </a:tabLst>
            </a:pPr>
            <a:r>
              <a:rPr sz="2000" b="1" spc="-5" dirty="0">
                <a:solidFill>
                  <a:srgbClr val="CC0000"/>
                </a:solidFill>
                <a:latin typeface="Arial"/>
                <a:cs typeface="Arial"/>
              </a:rPr>
              <a:t>Gas </a:t>
            </a:r>
            <a:r>
              <a:rPr sz="2000" b="1" spc="-10" dirty="0">
                <a:solidFill>
                  <a:srgbClr val="CC0000"/>
                </a:solidFill>
                <a:latin typeface="Arial"/>
                <a:cs typeface="Arial"/>
              </a:rPr>
              <a:t>lasers </a:t>
            </a:r>
            <a:r>
              <a:rPr sz="2000" spc="-5" dirty="0">
                <a:latin typeface="Arial"/>
                <a:cs typeface="Arial"/>
              </a:rPr>
              <a:t>are pumped by current. Helium-Neon lases in the visible  and IR. </a:t>
            </a:r>
            <a:r>
              <a:rPr sz="2000" spc="-10" dirty="0">
                <a:latin typeface="Arial"/>
                <a:cs typeface="Arial"/>
              </a:rPr>
              <a:t>Argon lases </a:t>
            </a:r>
            <a:r>
              <a:rPr sz="2000" spc="-5" dirty="0">
                <a:latin typeface="Arial"/>
                <a:cs typeface="Arial"/>
              </a:rPr>
              <a:t>in the </a:t>
            </a:r>
            <a:r>
              <a:rPr sz="2000" spc="-10" dirty="0">
                <a:latin typeface="Arial"/>
                <a:cs typeface="Arial"/>
              </a:rPr>
              <a:t>visible </a:t>
            </a:r>
            <a:r>
              <a:rPr sz="2000" spc="-5" dirty="0">
                <a:latin typeface="Arial"/>
                <a:cs typeface="Arial"/>
              </a:rPr>
              <a:t>and UV. </a:t>
            </a:r>
            <a:r>
              <a:rPr sz="2000" dirty="0">
                <a:latin typeface="Arial"/>
                <a:cs typeface="Arial"/>
              </a:rPr>
              <a:t>CO</a:t>
            </a:r>
            <a:r>
              <a:rPr sz="1950" baseline="-21367" dirty="0">
                <a:latin typeface="Arial"/>
                <a:cs typeface="Arial"/>
              </a:rPr>
              <a:t>2 </a:t>
            </a:r>
            <a:r>
              <a:rPr sz="2000" spc="-10" dirty="0">
                <a:latin typeface="Arial"/>
                <a:cs typeface="Arial"/>
              </a:rPr>
              <a:t>lasers </a:t>
            </a:r>
            <a:r>
              <a:rPr sz="2000" spc="-5" dirty="0">
                <a:latin typeface="Arial"/>
                <a:cs typeface="Arial"/>
              </a:rPr>
              <a:t>emit light </a:t>
            </a:r>
            <a:r>
              <a:rPr sz="2000" spc="-10" dirty="0">
                <a:latin typeface="Arial"/>
                <a:cs typeface="Arial"/>
              </a:rPr>
              <a:t>in  </a:t>
            </a:r>
            <a:r>
              <a:rPr sz="2000" spc="-5" dirty="0">
                <a:latin typeface="Arial"/>
                <a:cs typeface="Arial"/>
              </a:rPr>
              <a:t>the </a:t>
            </a:r>
            <a:r>
              <a:rPr sz="2000" spc="-10" dirty="0">
                <a:latin typeface="Arial"/>
                <a:cs typeface="Arial"/>
              </a:rPr>
              <a:t>far-infrared </a:t>
            </a:r>
            <a:r>
              <a:rPr sz="2000" spc="-5" dirty="0">
                <a:latin typeface="Arial"/>
                <a:cs typeface="Arial"/>
              </a:rPr>
              <a:t>(10.6 mm), and are </a:t>
            </a:r>
            <a:r>
              <a:rPr sz="2000" spc="-10" dirty="0">
                <a:latin typeface="Arial"/>
                <a:cs typeface="Arial"/>
              </a:rPr>
              <a:t>used </a:t>
            </a:r>
            <a:r>
              <a:rPr sz="2000" spc="-5" dirty="0">
                <a:latin typeface="Arial"/>
                <a:cs typeface="Arial"/>
              </a:rPr>
              <a:t>for </a:t>
            </a:r>
            <a:r>
              <a:rPr sz="2000" spc="-10" dirty="0">
                <a:latin typeface="Arial"/>
                <a:cs typeface="Arial"/>
              </a:rPr>
              <a:t>cutting </a:t>
            </a:r>
            <a:r>
              <a:rPr sz="2000" spc="-5" dirty="0">
                <a:latin typeface="Arial"/>
                <a:cs typeface="Arial"/>
              </a:rPr>
              <a:t>hard</a:t>
            </a:r>
            <a:r>
              <a:rPr sz="2000" spc="45" dirty="0">
                <a:latin typeface="Arial"/>
                <a:cs typeface="Arial"/>
              </a:rPr>
              <a:t> </a:t>
            </a:r>
            <a:r>
              <a:rPr sz="2000" spc="-10" dirty="0">
                <a:latin typeface="Arial"/>
                <a:cs typeface="Arial"/>
              </a:rPr>
              <a:t>materials.</a:t>
            </a:r>
            <a:endParaRPr sz="20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644C52C9-1324-4BB1-869D-8310437943C3}" type="datetime1">
              <a:rPr lang="en-US" spc="-10" smtClean="0"/>
              <a:t>8/7/2021</a:t>
            </a:fld>
            <a:endParaRPr spc="-10" dirty="0"/>
          </a:p>
        </p:txBody>
      </p:sp>
      <p:sp>
        <p:nvSpPr>
          <p:cNvPr id="6" name="object 6"/>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2</a:t>
            </a:r>
            <a:endParaRPr sz="1400">
              <a:latin typeface="Arial"/>
              <a:cs typeface="Arial"/>
            </a:endParaRPr>
          </a:p>
        </p:txBody>
      </p:sp>
      <p:sp>
        <p:nvSpPr>
          <p:cNvPr id="2" name="object 2"/>
          <p:cNvSpPr txBox="1">
            <a:spLocks noGrp="1"/>
          </p:cNvSpPr>
          <p:nvPr>
            <p:ph type="title"/>
          </p:nvPr>
        </p:nvSpPr>
        <p:spPr>
          <a:xfrm>
            <a:off x="1305052" y="901453"/>
            <a:ext cx="1397635" cy="574040"/>
          </a:xfrm>
          <a:prstGeom prst="rect">
            <a:avLst/>
          </a:prstGeom>
        </p:spPr>
        <p:txBody>
          <a:bodyPr vert="horz" wrap="square" lIns="0" tIns="12700" rIns="0" bIns="0" rtlCol="0">
            <a:spAutoFit/>
          </a:bodyPr>
          <a:lstStyle/>
          <a:p>
            <a:pPr marL="12700">
              <a:lnSpc>
                <a:spcPct val="100000"/>
              </a:lnSpc>
              <a:spcBef>
                <a:spcPts val="100"/>
              </a:spcBef>
            </a:pPr>
            <a:r>
              <a:rPr spc="-10" dirty="0"/>
              <a:t>Layout</a:t>
            </a:r>
          </a:p>
        </p:txBody>
      </p:sp>
      <p:sp>
        <p:nvSpPr>
          <p:cNvPr id="3" name="object 3"/>
          <p:cNvSpPr txBox="1"/>
          <p:nvPr/>
        </p:nvSpPr>
        <p:spPr>
          <a:xfrm>
            <a:off x="1305052" y="1921476"/>
            <a:ext cx="4177029" cy="2581910"/>
          </a:xfrm>
          <a:prstGeom prst="rect">
            <a:avLst/>
          </a:prstGeom>
        </p:spPr>
        <p:txBody>
          <a:bodyPr vert="horz" wrap="square" lIns="0" tIns="73660" rIns="0" bIns="0" rtlCol="0">
            <a:spAutoFit/>
          </a:bodyPr>
          <a:lstStyle/>
          <a:p>
            <a:pPr marL="355600" indent="-343535">
              <a:lnSpc>
                <a:spcPct val="100000"/>
              </a:lnSpc>
              <a:spcBef>
                <a:spcPts val="580"/>
              </a:spcBef>
              <a:buChar char="•"/>
              <a:tabLst>
                <a:tab pos="354965" algn="l"/>
                <a:tab pos="356235" algn="l"/>
              </a:tabLst>
            </a:pPr>
            <a:r>
              <a:rPr sz="2000" spc="-10" dirty="0">
                <a:latin typeface="Arial"/>
                <a:cs typeface="Arial"/>
              </a:rPr>
              <a:t>Introduction</a:t>
            </a:r>
            <a:endParaRPr sz="2000">
              <a:latin typeface="Arial"/>
              <a:cs typeface="Arial"/>
            </a:endParaRPr>
          </a:p>
          <a:p>
            <a:pPr marL="354965" indent="-342900">
              <a:lnSpc>
                <a:spcPct val="100000"/>
              </a:lnSpc>
              <a:spcBef>
                <a:spcPts val="480"/>
              </a:spcBef>
              <a:buChar char="•"/>
              <a:tabLst>
                <a:tab pos="354965" algn="l"/>
                <a:tab pos="355600" algn="l"/>
              </a:tabLst>
            </a:pPr>
            <a:r>
              <a:rPr sz="2000" spc="-10" dirty="0">
                <a:latin typeface="Arial"/>
                <a:cs typeface="Arial"/>
              </a:rPr>
              <a:t>Properties </a:t>
            </a:r>
            <a:r>
              <a:rPr sz="2000" spc="-5" dirty="0">
                <a:latin typeface="Arial"/>
                <a:cs typeface="Arial"/>
              </a:rPr>
              <a:t>of </a:t>
            </a:r>
            <a:r>
              <a:rPr sz="2000" spc="-10" dirty="0">
                <a:latin typeface="Arial"/>
                <a:cs typeface="Arial"/>
              </a:rPr>
              <a:t>Laser</a:t>
            </a:r>
            <a:r>
              <a:rPr sz="2000" spc="-15" dirty="0">
                <a:latin typeface="Arial"/>
                <a:cs typeface="Arial"/>
              </a:rPr>
              <a:t> </a:t>
            </a:r>
            <a:r>
              <a:rPr sz="2000" spc="-10" dirty="0">
                <a:latin typeface="Arial"/>
                <a:cs typeface="Arial"/>
              </a:rPr>
              <a:t>Light</a:t>
            </a:r>
            <a:endParaRPr sz="2000">
              <a:latin typeface="Arial"/>
              <a:cs typeface="Arial"/>
            </a:endParaRPr>
          </a:p>
          <a:p>
            <a:pPr marL="354965" indent="-342900">
              <a:lnSpc>
                <a:spcPct val="100000"/>
              </a:lnSpc>
              <a:spcBef>
                <a:spcPts val="475"/>
              </a:spcBef>
              <a:buChar char="•"/>
              <a:tabLst>
                <a:tab pos="354965" algn="l"/>
                <a:tab pos="355600" algn="l"/>
              </a:tabLst>
            </a:pPr>
            <a:r>
              <a:rPr sz="2000" spc="-5" dirty="0">
                <a:latin typeface="Arial"/>
                <a:cs typeface="Arial"/>
              </a:rPr>
              <a:t>Basic Components of</a:t>
            </a:r>
            <a:r>
              <a:rPr sz="2000" spc="5" dirty="0">
                <a:latin typeface="Arial"/>
                <a:cs typeface="Arial"/>
              </a:rPr>
              <a:t> </a:t>
            </a:r>
            <a:r>
              <a:rPr sz="2000" spc="-5" dirty="0">
                <a:latin typeface="Arial"/>
                <a:cs typeface="Arial"/>
              </a:rPr>
              <a:t>Laser</a:t>
            </a:r>
            <a:endParaRPr sz="2000">
              <a:latin typeface="Arial"/>
              <a:cs typeface="Arial"/>
            </a:endParaRPr>
          </a:p>
          <a:p>
            <a:pPr marL="354965" indent="-342900">
              <a:lnSpc>
                <a:spcPct val="100000"/>
              </a:lnSpc>
              <a:spcBef>
                <a:spcPts val="470"/>
              </a:spcBef>
              <a:buChar char="•"/>
              <a:tabLst>
                <a:tab pos="354965" algn="l"/>
                <a:tab pos="355600" algn="l"/>
                <a:tab pos="1116330" algn="l"/>
              </a:tabLst>
            </a:pPr>
            <a:r>
              <a:rPr sz="2000" spc="-5" dirty="0">
                <a:latin typeface="Arial"/>
                <a:cs typeface="Arial"/>
              </a:rPr>
              <a:t>Basic	laser</a:t>
            </a:r>
            <a:r>
              <a:rPr sz="2000" spc="-10" dirty="0">
                <a:latin typeface="Arial"/>
                <a:cs typeface="Arial"/>
              </a:rPr>
              <a:t> </a:t>
            </a:r>
            <a:r>
              <a:rPr sz="2000" spc="-5" dirty="0">
                <a:latin typeface="Arial"/>
                <a:cs typeface="Arial"/>
              </a:rPr>
              <a:t>operation</a:t>
            </a:r>
            <a:endParaRPr sz="2000">
              <a:latin typeface="Arial"/>
              <a:cs typeface="Arial"/>
            </a:endParaRPr>
          </a:p>
          <a:p>
            <a:pPr marL="354965" indent="-342900">
              <a:lnSpc>
                <a:spcPct val="100000"/>
              </a:lnSpc>
              <a:spcBef>
                <a:spcPts val="475"/>
              </a:spcBef>
              <a:buChar char="•"/>
              <a:tabLst>
                <a:tab pos="354965" algn="l"/>
                <a:tab pos="355600" algn="l"/>
              </a:tabLst>
            </a:pPr>
            <a:r>
              <a:rPr sz="2000" spc="-5" dirty="0">
                <a:latin typeface="Arial"/>
                <a:cs typeface="Arial"/>
              </a:rPr>
              <a:t>Three Level Laser</a:t>
            </a:r>
            <a:r>
              <a:rPr sz="2000" spc="5" dirty="0">
                <a:latin typeface="Arial"/>
                <a:cs typeface="Arial"/>
              </a:rPr>
              <a:t> </a:t>
            </a:r>
            <a:r>
              <a:rPr sz="2000" spc="-5" dirty="0">
                <a:latin typeface="Arial"/>
                <a:cs typeface="Arial"/>
              </a:rPr>
              <a:t>System</a:t>
            </a:r>
            <a:endParaRPr sz="2000">
              <a:latin typeface="Arial"/>
              <a:cs typeface="Arial"/>
            </a:endParaRPr>
          </a:p>
          <a:p>
            <a:pPr marL="354965" indent="-342900">
              <a:lnSpc>
                <a:spcPct val="100000"/>
              </a:lnSpc>
              <a:spcBef>
                <a:spcPts val="475"/>
              </a:spcBef>
              <a:buChar char="•"/>
              <a:tabLst>
                <a:tab pos="354965" algn="l"/>
                <a:tab pos="355600" algn="l"/>
              </a:tabLst>
            </a:pPr>
            <a:r>
              <a:rPr sz="2000" spc="-5" dirty="0">
                <a:latin typeface="Arial"/>
                <a:cs typeface="Arial"/>
              </a:rPr>
              <a:t>Types of</a:t>
            </a:r>
            <a:r>
              <a:rPr sz="2000" spc="-10" dirty="0">
                <a:latin typeface="Arial"/>
                <a:cs typeface="Arial"/>
              </a:rPr>
              <a:t> </a:t>
            </a:r>
            <a:r>
              <a:rPr sz="2000" spc="-5" dirty="0">
                <a:latin typeface="Arial"/>
                <a:cs typeface="Arial"/>
              </a:rPr>
              <a:t>Lasers</a:t>
            </a:r>
            <a:endParaRPr sz="2000">
              <a:latin typeface="Arial"/>
              <a:cs typeface="Arial"/>
            </a:endParaRPr>
          </a:p>
          <a:p>
            <a:pPr marL="354965" indent="-342900">
              <a:lnSpc>
                <a:spcPct val="100000"/>
              </a:lnSpc>
              <a:spcBef>
                <a:spcPts val="475"/>
              </a:spcBef>
              <a:buChar char="•"/>
              <a:tabLst>
                <a:tab pos="354965" algn="l"/>
                <a:tab pos="355600" algn="l"/>
              </a:tabLst>
            </a:pPr>
            <a:r>
              <a:rPr sz="2000" spc="-5" dirty="0">
                <a:latin typeface="Arial"/>
                <a:cs typeface="Arial"/>
              </a:rPr>
              <a:t>Optical Sources &amp;</a:t>
            </a:r>
            <a:r>
              <a:rPr sz="2000" spc="15" dirty="0">
                <a:latin typeface="Arial"/>
                <a:cs typeface="Arial"/>
              </a:rPr>
              <a:t> </a:t>
            </a:r>
            <a:r>
              <a:rPr sz="2000" spc="-5" dirty="0">
                <a:latin typeface="Arial"/>
                <a:cs typeface="Arial"/>
              </a:rPr>
              <a:t>Photodetectors</a:t>
            </a:r>
            <a:endParaRPr sz="200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F9DB9D58-B1BE-4328-A1B1-DEA1EF2D09B6}" type="datetime1">
              <a:rPr lang="en-US" spc="-10" smtClean="0"/>
              <a:t>8/7/2021</a:t>
            </a:fld>
            <a:endParaRPr spc="-10" dirty="0"/>
          </a:p>
        </p:txBody>
      </p:sp>
      <p:sp>
        <p:nvSpPr>
          <p:cNvPr id="2" name="object 2"/>
          <p:cNvSpPr txBox="1">
            <a:spLocks noGrp="1"/>
          </p:cNvSpPr>
          <p:nvPr>
            <p:ph type="title"/>
          </p:nvPr>
        </p:nvSpPr>
        <p:spPr>
          <a:xfrm>
            <a:off x="1514602" y="2888749"/>
            <a:ext cx="7651750" cy="635635"/>
          </a:xfrm>
          <a:prstGeom prst="rect">
            <a:avLst/>
          </a:prstGeom>
        </p:spPr>
        <p:txBody>
          <a:bodyPr vert="horz" wrap="square" lIns="0" tIns="12700" rIns="0" bIns="0" rtlCol="0">
            <a:spAutoFit/>
          </a:bodyPr>
          <a:lstStyle/>
          <a:p>
            <a:pPr marL="12700">
              <a:lnSpc>
                <a:spcPct val="100000"/>
              </a:lnSpc>
              <a:spcBef>
                <a:spcPts val="100"/>
              </a:spcBef>
            </a:pPr>
            <a:r>
              <a:rPr sz="4000" dirty="0"/>
              <a:t>Optical Sources &amp;</a:t>
            </a:r>
            <a:r>
              <a:rPr sz="4000" spc="-90" dirty="0"/>
              <a:t> </a:t>
            </a:r>
            <a:r>
              <a:rPr sz="4000" dirty="0"/>
              <a:t>Photodetectors</a:t>
            </a:r>
            <a:endParaRPr sz="4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B9393E4B-D006-4F35-95F1-1E9A55888739}" type="datetime1">
              <a:rPr lang="en-US" spc="-10" smtClean="0"/>
              <a:t>8/7/2021</a:t>
            </a:fld>
            <a:endParaRPr spc="-10" dirty="0"/>
          </a:p>
        </p:txBody>
      </p:sp>
      <p:sp>
        <p:nvSpPr>
          <p:cNvPr id="2" name="object 2"/>
          <p:cNvSpPr txBox="1">
            <a:spLocks noGrp="1"/>
          </p:cNvSpPr>
          <p:nvPr>
            <p:ph type="title"/>
          </p:nvPr>
        </p:nvSpPr>
        <p:spPr>
          <a:xfrm>
            <a:off x="1305052" y="725431"/>
            <a:ext cx="7955280" cy="574040"/>
          </a:xfrm>
          <a:prstGeom prst="rect">
            <a:avLst/>
          </a:prstGeom>
        </p:spPr>
        <p:txBody>
          <a:bodyPr vert="horz" wrap="square" lIns="0" tIns="12700" rIns="0" bIns="0" rtlCol="0">
            <a:spAutoFit/>
          </a:bodyPr>
          <a:lstStyle/>
          <a:p>
            <a:pPr marL="12700">
              <a:lnSpc>
                <a:spcPct val="100000"/>
              </a:lnSpc>
              <a:spcBef>
                <a:spcPts val="100"/>
              </a:spcBef>
              <a:tabLst>
                <a:tab pos="7687945" algn="l"/>
              </a:tabLst>
            </a:pPr>
            <a:r>
              <a:rPr spc="-5" dirty="0"/>
              <a:t>Optical Sources	1</a:t>
            </a:r>
          </a:p>
        </p:txBody>
      </p:sp>
      <p:sp>
        <p:nvSpPr>
          <p:cNvPr id="3" name="object 3"/>
          <p:cNvSpPr txBox="1"/>
          <p:nvPr/>
        </p:nvSpPr>
        <p:spPr>
          <a:xfrm>
            <a:off x="1305052" y="3246868"/>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4" name="object 4"/>
          <p:cNvSpPr txBox="1"/>
          <p:nvPr/>
        </p:nvSpPr>
        <p:spPr>
          <a:xfrm>
            <a:off x="1305052" y="3916656"/>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5" name="object 5"/>
          <p:cNvSpPr txBox="1"/>
          <p:nvPr/>
        </p:nvSpPr>
        <p:spPr>
          <a:xfrm>
            <a:off x="1305052" y="4891244"/>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6" name="object 6"/>
          <p:cNvSpPr txBox="1"/>
          <p:nvPr/>
        </p:nvSpPr>
        <p:spPr>
          <a:xfrm>
            <a:off x="1305052" y="1601731"/>
            <a:ext cx="8073390" cy="3619500"/>
          </a:xfrm>
          <a:prstGeom prst="rect">
            <a:avLst/>
          </a:prstGeom>
        </p:spPr>
        <p:txBody>
          <a:bodyPr vert="horz" wrap="square" lIns="0" tIns="12065" rIns="0" bIns="0" rtlCol="0">
            <a:spAutoFit/>
          </a:bodyPr>
          <a:lstStyle/>
          <a:p>
            <a:pPr marL="621665" marR="6985" indent="-609600" algn="just">
              <a:lnSpc>
                <a:spcPct val="100000"/>
              </a:lnSpc>
              <a:spcBef>
                <a:spcPts val="95"/>
              </a:spcBef>
              <a:buChar char="•"/>
              <a:tabLst>
                <a:tab pos="622300" algn="l"/>
              </a:tabLst>
            </a:pPr>
            <a:r>
              <a:rPr sz="2000" spc="-5" dirty="0">
                <a:latin typeface="Arial"/>
                <a:cs typeface="Arial"/>
              </a:rPr>
              <a:t>Several important factors enter into selecting an optical source for  Fibre-optic system.</a:t>
            </a:r>
            <a:endParaRPr sz="2000">
              <a:latin typeface="Arial"/>
              <a:cs typeface="Arial"/>
            </a:endParaRPr>
          </a:p>
          <a:p>
            <a:pPr marL="621665" marR="5080" indent="-609600" algn="just">
              <a:lnSpc>
                <a:spcPct val="100000"/>
              </a:lnSpc>
              <a:spcBef>
                <a:spcPts val="480"/>
              </a:spcBef>
              <a:buChar char="•"/>
              <a:tabLst>
                <a:tab pos="622300" algn="l"/>
              </a:tabLst>
            </a:pPr>
            <a:r>
              <a:rPr sz="2000" spc="-5" dirty="0">
                <a:latin typeface="Arial"/>
                <a:cs typeface="Arial"/>
              </a:rPr>
              <a:t>The light must be at a wavelength </a:t>
            </a:r>
            <a:r>
              <a:rPr sz="2000" spc="-10" dirty="0">
                <a:latin typeface="Arial"/>
                <a:cs typeface="Arial"/>
              </a:rPr>
              <a:t>transmitted effectively </a:t>
            </a:r>
            <a:r>
              <a:rPr sz="2000" spc="-5" dirty="0">
                <a:latin typeface="Arial"/>
                <a:cs typeface="Arial"/>
              </a:rPr>
              <a:t>by </a:t>
            </a:r>
            <a:r>
              <a:rPr sz="2000" spc="-10" dirty="0">
                <a:latin typeface="Arial"/>
                <a:cs typeface="Arial"/>
              </a:rPr>
              <a:t>the  optical </a:t>
            </a:r>
            <a:r>
              <a:rPr sz="2000" spc="-5" dirty="0">
                <a:latin typeface="Arial"/>
                <a:cs typeface="Arial"/>
              </a:rPr>
              <a:t>fibre, </a:t>
            </a:r>
            <a:r>
              <a:rPr sz="2000" spc="-10" dirty="0">
                <a:latin typeface="Arial"/>
                <a:cs typeface="Arial"/>
              </a:rPr>
              <a:t>usually </a:t>
            </a:r>
            <a:r>
              <a:rPr sz="2000" spc="-5" dirty="0">
                <a:latin typeface="Arial"/>
                <a:cs typeface="Arial"/>
              </a:rPr>
              <a:t>the 850, 1300, or </a:t>
            </a:r>
            <a:r>
              <a:rPr sz="2000" spc="-10" dirty="0">
                <a:latin typeface="Arial"/>
                <a:cs typeface="Arial"/>
              </a:rPr>
              <a:t>1550 </a:t>
            </a:r>
            <a:r>
              <a:rPr sz="2000" spc="-5" dirty="0">
                <a:latin typeface="Arial"/>
                <a:cs typeface="Arial"/>
              </a:rPr>
              <a:t>nm for </a:t>
            </a:r>
            <a:r>
              <a:rPr sz="2000" spc="-10" dirty="0">
                <a:latin typeface="Arial"/>
                <a:cs typeface="Arial"/>
              </a:rPr>
              <a:t>glass fibre  </a:t>
            </a:r>
            <a:r>
              <a:rPr sz="2000" spc="-5" dirty="0">
                <a:latin typeface="Arial"/>
                <a:cs typeface="Arial"/>
              </a:rPr>
              <a:t>(silica) and around 660 nm in plastic</a:t>
            </a:r>
            <a:r>
              <a:rPr sz="2000" spc="35" dirty="0">
                <a:latin typeface="Arial"/>
                <a:cs typeface="Arial"/>
              </a:rPr>
              <a:t> </a:t>
            </a:r>
            <a:r>
              <a:rPr sz="2000" spc="-5" dirty="0">
                <a:latin typeface="Arial"/>
                <a:cs typeface="Arial"/>
              </a:rPr>
              <a:t>fibre.</a:t>
            </a:r>
            <a:endParaRPr sz="2000">
              <a:latin typeface="Arial"/>
              <a:cs typeface="Arial"/>
            </a:endParaRPr>
          </a:p>
          <a:p>
            <a:pPr marL="621665" marR="8255" indent="-635" algn="just">
              <a:lnSpc>
                <a:spcPct val="100000"/>
              </a:lnSpc>
              <a:spcBef>
                <a:spcPts val="475"/>
              </a:spcBef>
            </a:pPr>
            <a:r>
              <a:rPr sz="2000" spc="-5" dirty="0">
                <a:latin typeface="Arial"/>
                <a:cs typeface="Arial"/>
              </a:rPr>
              <a:t>The </a:t>
            </a:r>
            <a:r>
              <a:rPr sz="2000" spc="-10" dirty="0">
                <a:latin typeface="Arial"/>
                <a:cs typeface="Arial"/>
              </a:rPr>
              <a:t>range </a:t>
            </a:r>
            <a:r>
              <a:rPr sz="2000" spc="-5" dirty="0">
                <a:latin typeface="Arial"/>
                <a:cs typeface="Arial"/>
              </a:rPr>
              <a:t>of </a:t>
            </a:r>
            <a:r>
              <a:rPr sz="2000" spc="-10" dirty="0">
                <a:latin typeface="Arial"/>
                <a:cs typeface="Arial"/>
              </a:rPr>
              <a:t>wavelength </a:t>
            </a:r>
            <a:r>
              <a:rPr sz="2000" spc="-5" dirty="0">
                <a:latin typeface="Arial"/>
                <a:cs typeface="Arial"/>
              </a:rPr>
              <a:t>is also </a:t>
            </a:r>
            <a:r>
              <a:rPr sz="2000" spc="-10" dirty="0">
                <a:latin typeface="Arial"/>
                <a:cs typeface="Arial"/>
              </a:rPr>
              <a:t>important, </a:t>
            </a:r>
            <a:r>
              <a:rPr sz="2000" spc="-5" dirty="0">
                <a:latin typeface="Arial"/>
                <a:cs typeface="Arial"/>
              </a:rPr>
              <a:t>because </a:t>
            </a:r>
            <a:r>
              <a:rPr sz="2000" spc="-10" dirty="0">
                <a:latin typeface="Arial"/>
                <a:cs typeface="Arial"/>
              </a:rPr>
              <a:t>larger the  range, </a:t>
            </a:r>
            <a:r>
              <a:rPr sz="2000" spc="-5" dirty="0">
                <a:latin typeface="Arial"/>
                <a:cs typeface="Arial"/>
              </a:rPr>
              <a:t>the </a:t>
            </a:r>
            <a:r>
              <a:rPr sz="2000" spc="-10" dirty="0">
                <a:latin typeface="Arial"/>
                <a:cs typeface="Arial"/>
              </a:rPr>
              <a:t>larger </a:t>
            </a:r>
            <a:r>
              <a:rPr sz="2000" spc="-5" dirty="0">
                <a:latin typeface="Arial"/>
                <a:cs typeface="Arial"/>
              </a:rPr>
              <a:t>the </a:t>
            </a:r>
            <a:r>
              <a:rPr sz="2000" spc="-10" dirty="0">
                <a:latin typeface="Arial"/>
                <a:cs typeface="Arial"/>
              </a:rPr>
              <a:t>potential </a:t>
            </a:r>
            <a:r>
              <a:rPr sz="2000" spc="-5" dirty="0">
                <a:latin typeface="Arial"/>
                <a:cs typeface="Arial"/>
              </a:rPr>
              <a:t>for </a:t>
            </a:r>
            <a:r>
              <a:rPr sz="2000" spc="-10" dirty="0">
                <a:latin typeface="Arial"/>
                <a:cs typeface="Arial"/>
              </a:rPr>
              <a:t>dispersion</a:t>
            </a:r>
            <a:r>
              <a:rPr sz="2000" spc="30" dirty="0">
                <a:latin typeface="Arial"/>
                <a:cs typeface="Arial"/>
              </a:rPr>
              <a:t> </a:t>
            </a:r>
            <a:r>
              <a:rPr sz="2000" spc="-10" dirty="0">
                <a:latin typeface="Arial"/>
                <a:cs typeface="Arial"/>
              </a:rPr>
              <a:t>problems.</a:t>
            </a:r>
            <a:endParaRPr sz="2000">
              <a:latin typeface="Arial"/>
              <a:cs typeface="Arial"/>
            </a:endParaRPr>
          </a:p>
          <a:p>
            <a:pPr marL="621665" marR="5080" indent="-635" algn="just">
              <a:lnSpc>
                <a:spcPct val="100000"/>
              </a:lnSpc>
              <a:spcBef>
                <a:spcPts val="475"/>
              </a:spcBef>
            </a:pPr>
            <a:r>
              <a:rPr sz="2000" spc="-5" dirty="0">
                <a:latin typeface="Arial"/>
                <a:cs typeface="Arial"/>
              </a:rPr>
              <a:t>The light </a:t>
            </a:r>
            <a:r>
              <a:rPr sz="2000" spc="-10" dirty="0">
                <a:latin typeface="Arial"/>
                <a:cs typeface="Arial"/>
              </a:rPr>
              <a:t>source </a:t>
            </a:r>
            <a:r>
              <a:rPr sz="2000" spc="-5" dirty="0">
                <a:latin typeface="Arial"/>
                <a:cs typeface="Arial"/>
              </a:rPr>
              <a:t>must </a:t>
            </a:r>
            <a:r>
              <a:rPr sz="2000" spc="-10" dirty="0">
                <a:latin typeface="Arial"/>
                <a:cs typeface="Arial"/>
              </a:rPr>
              <a:t>generate adequate power </a:t>
            </a:r>
            <a:r>
              <a:rPr sz="2000" spc="-5" dirty="0">
                <a:latin typeface="Arial"/>
                <a:cs typeface="Arial"/>
              </a:rPr>
              <a:t>to </a:t>
            </a:r>
            <a:r>
              <a:rPr sz="2000" spc="-10" dirty="0">
                <a:latin typeface="Arial"/>
                <a:cs typeface="Arial"/>
              </a:rPr>
              <a:t>send the  signal through </a:t>
            </a:r>
            <a:r>
              <a:rPr sz="2000" spc="-5" dirty="0">
                <a:latin typeface="Arial"/>
                <a:cs typeface="Arial"/>
              </a:rPr>
              <a:t>the fibre, but not so </a:t>
            </a:r>
            <a:r>
              <a:rPr sz="2000" spc="-10" dirty="0">
                <a:latin typeface="Arial"/>
                <a:cs typeface="Arial"/>
              </a:rPr>
              <a:t>much power </a:t>
            </a:r>
            <a:r>
              <a:rPr sz="2000" spc="-5" dirty="0">
                <a:latin typeface="Arial"/>
                <a:cs typeface="Arial"/>
              </a:rPr>
              <a:t>that it </a:t>
            </a:r>
            <a:r>
              <a:rPr sz="2000" spc="-10" dirty="0">
                <a:latin typeface="Arial"/>
                <a:cs typeface="Arial"/>
              </a:rPr>
              <a:t>causes non-  linear effects </a:t>
            </a:r>
            <a:r>
              <a:rPr sz="2000" spc="-5" dirty="0">
                <a:latin typeface="Arial"/>
                <a:cs typeface="Arial"/>
              </a:rPr>
              <a:t>or </a:t>
            </a:r>
            <a:r>
              <a:rPr sz="2000" spc="-10" dirty="0">
                <a:latin typeface="Arial"/>
                <a:cs typeface="Arial"/>
              </a:rPr>
              <a:t>distortion </a:t>
            </a:r>
            <a:r>
              <a:rPr sz="2000" spc="-5" dirty="0">
                <a:latin typeface="Arial"/>
                <a:cs typeface="Arial"/>
              </a:rPr>
              <a:t>in the fibre or</a:t>
            </a:r>
            <a:r>
              <a:rPr sz="2000" spc="20" dirty="0">
                <a:latin typeface="Arial"/>
                <a:cs typeface="Arial"/>
              </a:rPr>
              <a:t> </a:t>
            </a:r>
            <a:r>
              <a:rPr sz="2000" spc="-10" dirty="0">
                <a:latin typeface="Arial"/>
                <a:cs typeface="Arial"/>
              </a:rPr>
              <a:t>receiver.</a:t>
            </a:r>
            <a:endParaRPr sz="2000">
              <a:latin typeface="Arial"/>
              <a:cs typeface="Arial"/>
            </a:endParaRPr>
          </a:p>
          <a:p>
            <a:pPr marL="621665" algn="just">
              <a:lnSpc>
                <a:spcPct val="100000"/>
              </a:lnSpc>
              <a:spcBef>
                <a:spcPts val="475"/>
              </a:spcBef>
            </a:pPr>
            <a:r>
              <a:rPr sz="2000" spc="-5" dirty="0">
                <a:latin typeface="Arial"/>
                <a:cs typeface="Arial"/>
              </a:rPr>
              <a:t>The light </a:t>
            </a:r>
            <a:r>
              <a:rPr sz="2000" spc="-10" dirty="0">
                <a:latin typeface="Arial"/>
                <a:cs typeface="Arial"/>
              </a:rPr>
              <a:t>source </a:t>
            </a:r>
            <a:r>
              <a:rPr sz="2000" spc="-5" dirty="0">
                <a:latin typeface="Arial"/>
                <a:cs typeface="Arial"/>
              </a:rPr>
              <a:t>must </a:t>
            </a:r>
            <a:r>
              <a:rPr sz="2000" spc="-10" dirty="0">
                <a:latin typeface="Arial"/>
                <a:cs typeface="Arial"/>
              </a:rPr>
              <a:t>transfer </a:t>
            </a:r>
            <a:r>
              <a:rPr sz="2000" spc="-5" dirty="0">
                <a:latin typeface="Arial"/>
                <a:cs typeface="Arial"/>
              </a:rPr>
              <a:t>it’s </a:t>
            </a:r>
            <a:r>
              <a:rPr sz="2000" spc="-10" dirty="0">
                <a:latin typeface="Arial"/>
                <a:cs typeface="Arial"/>
              </a:rPr>
              <a:t>output effectively </a:t>
            </a:r>
            <a:r>
              <a:rPr sz="2000" spc="-5" dirty="0">
                <a:latin typeface="Arial"/>
                <a:cs typeface="Arial"/>
              </a:rPr>
              <a:t>into the</a:t>
            </a:r>
            <a:r>
              <a:rPr sz="2000" spc="75" dirty="0">
                <a:latin typeface="Arial"/>
                <a:cs typeface="Arial"/>
              </a:rPr>
              <a:t> </a:t>
            </a:r>
            <a:r>
              <a:rPr sz="2000" spc="-10" dirty="0">
                <a:latin typeface="Arial"/>
                <a:cs typeface="Arial"/>
              </a:rPr>
              <a:t>fibre.</a:t>
            </a:r>
            <a:endParaRPr sz="2000">
              <a:latin typeface="Arial"/>
              <a:cs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C151C53-1E32-41E6-8A8F-596D63AD3D5C}" type="datetime1">
              <a:rPr lang="en-US" spc="-10" smtClean="0"/>
              <a:t>8/7/2021</a:t>
            </a:fld>
            <a:endParaRPr spc="-10" dirty="0"/>
          </a:p>
        </p:txBody>
      </p:sp>
      <p:sp>
        <p:nvSpPr>
          <p:cNvPr id="2" name="object 2"/>
          <p:cNvSpPr txBox="1">
            <a:spLocks noGrp="1"/>
          </p:cNvSpPr>
          <p:nvPr>
            <p:ph type="title"/>
          </p:nvPr>
        </p:nvSpPr>
        <p:spPr>
          <a:xfrm>
            <a:off x="1305052" y="901453"/>
            <a:ext cx="3252470" cy="574040"/>
          </a:xfrm>
          <a:prstGeom prst="rect">
            <a:avLst/>
          </a:prstGeom>
        </p:spPr>
        <p:txBody>
          <a:bodyPr vert="horz" wrap="square" lIns="0" tIns="12700" rIns="0" bIns="0" rtlCol="0">
            <a:spAutoFit/>
          </a:bodyPr>
          <a:lstStyle/>
          <a:p>
            <a:pPr marL="12700">
              <a:lnSpc>
                <a:spcPct val="100000"/>
              </a:lnSpc>
              <a:spcBef>
                <a:spcPts val="100"/>
              </a:spcBef>
            </a:pPr>
            <a:r>
              <a:rPr spc="-5" dirty="0"/>
              <a:t>Optical</a:t>
            </a:r>
            <a:r>
              <a:rPr spc="-30" dirty="0"/>
              <a:t> </a:t>
            </a:r>
            <a:r>
              <a:rPr spc="-5" dirty="0"/>
              <a:t>Sources</a:t>
            </a:r>
          </a:p>
        </p:txBody>
      </p:sp>
      <p:sp>
        <p:nvSpPr>
          <p:cNvPr id="3" name="object 3"/>
          <p:cNvSpPr txBox="1"/>
          <p:nvPr/>
        </p:nvSpPr>
        <p:spPr>
          <a:xfrm>
            <a:off x="8980526" y="901453"/>
            <a:ext cx="280035" cy="574040"/>
          </a:xfrm>
          <a:prstGeom prst="rect">
            <a:avLst/>
          </a:prstGeom>
        </p:spPr>
        <p:txBody>
          <a:bodyPr vert="horz" wrap="square" lIns="0" tIns="12700" rIns="0" bIns="0" rtlCol="0">
            <a:spAutoFit/>
          </a:bodyPr>
          <a:lstStyle/>
          <a:p>
            <a:pPr marL="12700">
              <a:lnSpc>
                <a:spcPct val="100000"/>
              </a:lnSpc>
              <a:spcBef>
                <a:spcPts val="100"/>
              </a:spcBef>
            </a:pPr>
            <a:r>
              <a:rPr sz="3600" spc="-5" dirty="0">
                <a:latin typeface="Arial"/>
                <a:cs typeface="Arial"/>
              </a:rPr>
              <a:t>2</a:t>
            </a:r>
            <a:endParaRPr sz="3600">
              <a:latin typeface="Arial"/>
              <a:cs typeface="Arial"/>
            </a:endParaRPr>
          </a:p>
        </p:txBody>
      </p:sp>
      <p:sp>
        <p:nvSpPr>
          <p:cNvPr id="4" name="object 4"/>
          <p:cNvSpPr txBox="1"/>
          <p:nvPr/>
        </p:nvSpPr>
        <p:spPr>
          <a:xfrm>
            <a:off x="1228852" y="1892520"/>
            <a:ext cx="7894955" cy="3054350"/>
          </a:xfrm>
          <a:prstGeom prst="rect">
            <a:avLst/>
          </a:prstGeom>
        </p:spPr>
        <p:txBody>
          <a:bodyPr vert="horz" wrap="square" lIns="0" tIns="12700" rIns="0" bIns="0" rtlCol="0">
            <a:spAutoFit/>
          </a:bodyPr>
          <a:lstStyle/>
          <a:p>
            <a:pPr marL="12700" marR="1287145">
              <a:lnSpc>
                <a:spcPct val="119700"/>
              </a:lnSpc>
              <a:spcBef>
                <a:spcPts val="100"/>
              </a:spcBef>
            </a:pPr>
            <a:r>
              <a:rPr sz="2000" spc="-5" dirty="0">
                <a:latin typeface="Arial"/>
                <a:cs typeface="Arial"/>
              </a:rPr>
              <a:t>The main optical sources used with fibre-optic systems are  semiconductor devices:</a:t>
            </a:r>
            <a:endParaRPr sz="2000">
              <a:latin typeface="Arial"/>
              <a:cs typeface="Arial"/>
            </a:endParaRPr>
          </a:p>
          <a:p>
            <a:pPr marL="2527300" indent="-610870">
              <a:lnSpc>
                <a:spcPct val="100000"/>
              </a:lnSpc>
              <a:spcBef>
                <a:spcPts val="1560"/>
              </a:spcBef>
              <a:buAutoNum type="arabicPeriod"/>
              <a:tabLst>
                <a:tab pos="2527300" algn="l"/>
                <a:tab pos="2527935" algn="l"/>
              </a:tabLst>
            </a:pPr>
            <a:r>
              <a:rPr sz="2000" spc="-5" dirty="0">
                <a:latin typeface="Arial"/>
                <a:cs typeface="Arial"/>
              </a:rPr>
              <a:t>Light- Emitting</a:t>
            </a:r>
            <a:r>
              <a:rPr sz="2000" spc="-10" dirty="0">
                <a:latin typeface="Arial"/>
                <a:cs typeface="Arial"/>
              </a:rPr>
              <a:t> </a:t>
            </a:r>
            <a:r>
              <a:rPr sz="2000" spc="-5" dirty="0">
                <a:latin typeface="Arial"/>
                <a:cs typeface="Arial"/>
              </a:rPr>
              <a:t>Diode</a:t>
            </a:r>
            <a:endParaRPr sz="2000">
              <a:latin typeface="Arial"/>
              <a:cs typeface="Arial"/>
            </a:endParaRPr>
          </a:p>
          <a:p>
            <a:pPr marL="2527300" indent="-610870">
              <a:lnSpc>
                <a:spcPct val="100000"/>
              </a:lnSpc>
              <a:spcBef>
                <a:spcPts val="480"/>
              </a:spcBef>
              <a:buAutoNum type="arabicPeriod"/>
              <a:tabLst>
                <a:tab pos="2527300" algn="l"/>
                <a:tab pos="2527935" algn="l"/>
              </a:tabLst>
            </a:pPr>
            <a:r>
              <a:rPr sz="2000" spc="-5" dirty="0">
                <a:latin typeface="Arial"/>
                <a:cs typeface="Arial"/>
              </a:rPr>
              <a:t>Diode laser</a:t>
            </a:r>
            <a:endParaRPr sz="2000">
              <a:latin typeface="Arial"/>
              <a:cs typeface="Arial"/>
            </a:endParaRPr>
          </a:p>
          <a:p>
            <a:pPr marL="2527300" indent="-610870">
              <a:lnSpc>
                <a:spcPct val="100000"/>
              </a:lnSpc>
              <a:spcBef>
                <a:spcPts val="475"/>
              </a:spcBef>
              <a:buAutoNum type="arabicPeriod"/>
              <a:tabLst>
                <a:tab pos="2527300" algn="l"/>
                <a:tab pos="2527935" algn="l"/>
              </a:tabLst>
            </a:pPr>
            <a:r>
              <a:rPr sz="2000" spc="-5" dirty="0">
                <a:latin typeface="Arial"/>
                <a:cs typeface="Arial"/>
              </a:rPr>
              <a:t>Fibre laser</a:t>
            </a:r>
            <a:endParaRPr sz="2000">
              <a:latin typeface="Arial"/>
              <a:cs typeface="Arial"/>
            </a:endParaRPr>
          </a:p>
          <a:p>
            <a:pPr>
              <a:lnSpc>
                <a:spcPct val="100000"/>
              </a:lnSpc>
            </a:pPr>
            <a:endParaRPr sz="2000">
              <a:latin typeface="Arial"/>
              <a:cs typeface="Arial"/>
            </a:endParaRPr>
          </a:p>
          <a:p>
            <a:pPr>
              <a:lnSpc>
                <a:spcPct val="100000"/>
              </a:lnSpc>
              <a:spcBef>
                <a:spcPts val="20"/>
              </a:spcBef>
            </a:pPr>
            <a:endParaRPr sz="2350">
              <a:latin typeface="Arial"/>
              <a:cs typeface="Arial"/>
            </a:endParaRPr>
          </a:p>
          <a:p>
            <a:pPr marL="4584700">
              <a:lnSpc>
                <a:spcPct val="100000"/>
              </a:lnSpc>
              <a:spcBef>
                <a:spcPts val="5"/>
              </a:spcBef>
            </a:pPr>
            <a:r>
              <a:rPr sz="2800" b="1" spc="-5" dirty="0">
                <a:solidFill>
                  <a:srgbClr val="CC0000"/>
                </a:solidFill>
                <a:latin typeface="Arial"/>
                <a:cs typeface="Arial"/>
              </a:rPr>
              <a:t>WHAT IS </a:t>
            </a:r>
            <a:r>
              <a:rPr sz="2800" b="1" dirty="0">
                <a:solidFill>
                  <a:srgbClr val="CC0000"/>
                </a:solidFill>
                <a:latin typeface="Arial"/>
                <a:cs typeface="Arial"/>
              </a:rPr>
              <a:t>A</a:t>
            </a:r>
            <a:r>
              <a:rPr sz="2800" b="1" spc="-75" dirty="0">
                <a:solidFill>
                  <a:srgbClr val="CC0000"/>
                </a:solidFill>
                <a:latin typeface="Arial"/>
                <a:cs typeface="Arial"/>
              </a:rPr>
              <a:t> </a:t>
            </a:r>
            <a:r>
              <a:rPr sz="2800" b="1" spc="-5" dirty="0">
                <a:solidFill>
                  <a:srgbClr val="CC0000"/>
                </a:solidFill>
                <a:latin typeface="Arial"/>
                <a:cs typeface="Arial"/>
              </a:rPr>
              <a:t>DIODE?</a:t>
            </a:r>
            <a:endParaRPr sz="2800">
              <a:latin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52652" y="725431"/>
            <a:ext cx="1219835" cy="574040"/>
          </a:xfrm>
          <a:prstGeom prst="rect">
            <a:avLst/>
          </a:prstGeom>
        </p:spPr>
        <p:txBody>
          <a:bodyPr vert="horz" wrap="square" lIns="0" tIns="12700" rIns="0" bIns="0" rtlCol="0">
            <a:spAutoFit/>
          </a:bodyPr>
          <a:lstStyle/>
          <a:p>
            <a:pPr marL="12700">
              <a:lnSpc>
                <a:spcPct val="100000"/>
              </a:lnSpc>
              <a:spcBef>
                <a:spcPts val="100"/>
              </a:spcBef>
            </a:pPr>
            <a:r>
              <a:rPr spc="-5" dirty="0"/>
              <a:t>Diode</a:t>
            </a:r>
          </a:p>
        </p:txBody>
      </p:sp>
      <p:sp>
        <p:nvSpPr>
          <p:cNvPr id="3" name="object 3"/>
          <p:cNvSpPr txBox="1"/>
          <p:nvPr/>
        </p:nvSpPr>
        <p:spPr>
          <a:xfrm>
            <a:off x="5179220" y="725431"/>
            <a:ext cx="4272915" cy="1130300"/>
          </a:xfrm>
          <a:prstGeom prst="rect">
            <a:avLst/>
          </a:prstGeom>
        </p:spPr>
        <p:txBody>
          <a:bodyPr vert="horz" wrap="square" lIns="0" tIns="12700" rIns="0" bIns="0" rtlCol="0">
            <a:spAutoFit/>
          </a:bodyPr>
          <a:lstStyle/>
          <a:p>
            <a:pPr marR="96520" algn="r">
              <a:lnSpc>
                <a:spcPct val="100000"/>
              </a:lnSpc>
              <a:spcBef>
                <a:spcPts val="100"/>
              </a:spcBef>
            </a:pPr>
            <a:r>
              <a:rPr sz="3600" spc="-5" dirty="0">
                <a:latin typeface="Arial"/>
                <a:cs typeface="Arial"/>
              </a:rPr>
              <a:t>1</a:t>
            </a:r>
            <a:endParaRPr sz="3600">
              <a:latin typeface="Arial"/>
              <a:cs typeface="Arial"/>
            </a:endParaRPr>
          </a:p>
          <a:p>
            <a:pPr marL="12700">
              <a:lnSpc>
                <a:spcPct val="100000"/>
              </a:lnSpc>
              <a:spcBef>
                <a:spcPts val="1975"/>
              </a:spcBef>
            </a:pPr>
            <a:r>
              <a:rPr sz="2000" spc="-10" dirty="0">
                <a:latin typeface="Arial"/>
                <a:cs typeface="Arial"/>
              </a:rPr>
              <a:t>semiconductor device, consists </a:t>
            </a:r>
            <a:r>
              <a:rPr sz="2000" spc="-5" dirty="0">
                <a:latin typeface="Arial"/>
                <a:cs typeface="Arial"/>
              </a:rPr>
              <a:t>of</a:t>
            </a:r>
            <a:r>
              <a:rPr sz="2000" spc="420" dirty="0">
                <a:latin typeface="Arial"/>
                <a:cs typeface="Arial"/>
              </a:rPr>
              <a:t> </a:t>
            </a:r>
            <a:r>
              <a:rPr sz="2000" spc="-10" dirty="0">
                <a:latin typeface="Arial"/>
                <a:cs typeface="Arial"/>
              </a:rPr>
              <a:t>N-</a:t>
            </a:r>
            <a:endParaRPr sz="2000">
              <a:latin typeface="Arial"/>
              <a:cs typeface="Arial"/>
            </a:endParaRPr>
          </a:p>
        </p:txBody>
      </p:sp>
      <p:sp>
        <p:nvSpPr>
          <p:cNvPr id="4" name="object 4"/>
          <p:cNvSpPr/>
          <p:nvPr/>
        </p:nvSpPr>
        <p:spPr>
          <a:xfrm>
            <a:off x="5721350" y="2781058"/>
            <a:ext cx="3733799" cy="3594348"/>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152652" y="1525531"/>
            <a:ext cx="7604759" cy="3210560"/>
          </a:xfrm>
          <a:prstGeom prst="rect">
            <a:avLst/>
          </a:prstGeom>
        </p:spPr>
        <p:txBody>
          <a:bodyPr vert="horz" wrap="square" lIns="0" tIns="12065" rIns="0" bIns="0" rtlCol="0">
            <a:spAutoFit/>
          </a:bodyPr>
          <a:lstStyle/>
          <a:p>
            <a:pPr marL="354965" indent="-342900">
              <a:lnSpc>
                <a:spcPct val="100000"/>
              </a:lnSpc>
              <a:spcBef>
                <a:spcPts val="95"/>
              </a:spcBef>
              <a:buChar char="•"/>
              <a:tabLst>
                <a:tab pos="354965" algn="l"/>
                <a:tab pos="355600" algn="l"/>
              </a:tabLst>
            </a:pPr>
            <a:r>
              <a:rPr sz="2000" spc="-5" dirty="0">
                <a:latin typeface="Arial"/>
                <a:cs typeface="Arial"/>
              </a:rPr>
              <a:t>A</a:t>
            </a:r>
            <a:r>
              <a:rPr sz="2000" spc="220" dirty="0">
                <a:latin typeface="Arial"/>
                <a:cs typeface="Arial"/>
              </a:rPr>
              <a:t> </a:t>
            </a:r>
            <a:r>
              <a:rPr sz="2000" spc="-10" dirty="0">
                <a:latin typeface="Arial"/>
                <a:cs typeface="Arial"/>
              </a:rPr>
              <a:t>diode</a:t>
            </a:r>
            <a:r>
              <a:rPr sz="2000" spc="225" dirty="0">
                <a:latin typeface="Arial"/>
                <a:cs typeface="Arial"/>
              </a:rPr>
              <a:t> </a:t>
            </a:r>
            <a:r>
              <a:rPr sz="2000" spc="-5" dirty="0">
                <a:latin typeface="Arial"/>
                <a:cs typeface="Arial"/>
              </a:rPr>
              <a:t>is</a:t>
            </a:r>
            <a:r>
              <a:rPr sz="2000" spc="225" dirty="0">
                <a:latin typeface="Arial"/>
                <a:cs typeface="Arial"/>
              </a:rPr>
              <a:t> </a:t>
            </a:r>
            <a:r>
              <a:rPr sz="2000" spc="-5" dirty="0">
                <a:latin typeface="Arial"/>
                <a:cs typeface="Arial"/>
              </a:rPr>
              <a:t>the</a:t>
            </a:r>
            <a:r>
              <a:rPr sz="2000" spc="225" dirty="0">
                <a:latin typeface="Arial"/>
                <a:cs typeface="Arial"/>
              </a:rPr>
              <a:t> </a:t>
            </a:r>
            <a:r>
              <a:rPr sz="2000" spc="-10" dirty="0">
                <a:latin typeface="Arial"/>
                <a:cs typeface="Arial"/>
              </a:rPr>
              <a:t>simplest</a:t>
            </a:r>
            <a:r>
              <a:rPr sz="2000" spc="225" dirty="0">
                <a:latin typeface="Arial"/>
                <a:cs typeface="Arial"/>
              </a:rPr>
              <a:t> </a:t>
            </a:r>
            <a:r>
              <a:rPr sz="2000" spc="-5" dirty="0">
                <a:latin typeface="Arial"/>
                <a:cs typeface="Arial"/>
              </a:rPr>
              <a:t>sort</a:t>
            </a:r>
            <a:r>
              <a:rPr sz="2000" spc="225" dirty="0">
                <a:latin typeface="Arial"/>
                <a:cs typeface="Arial"/>
              </a:rPr>
              <a:t> </a:t>
            </a:r>
            <a:r>
              <a:rPr sz="2000" spc="-10" dirty="0">
                <a:latin typeface="Arial"/>
                <a:cs typeface="Arial"/>
              </a:rPr>
              <a:t>of</a:t>
            </a:r>
            <a:endParaRPr sz="2000">
              <a:latin typeface="Arial"/>
              <a:cs typeface="Arial"/>
            </a:endParaRPr>
          </a:p>
          <a:p>
            <a:pPr marL="355600">
              <a:lnSpc>
                <a:spcPct val="100000"/>
              </a:lnSpc>
              <a:tabLst>
                <a:tab pos="4882515" algn="l"/>
              </a:tabLst>
            </a:pPr>
            <a:r>
              <a:rPr sz="2000" spc="-5" dirty="0">
                <a:latin typeface="Arial"/>
                <a:cs typeface="Arial"/>
              </a:rPr>
              <a:t>type and </a:t>
            </a:r>
            <a:r>
              <a:rPr sz="2000" spc="-10" dirty="0">
                <a:latin typeface="Arial"/>
                <a:cs typeface="Arial"/>
              </a:rPr>
              <a:t>P-type</a:t>
            </a:r>
            <a:r>
              <a:rPr sz="2000" spc="65" dirty="0">
                <a:latin typeface="Arial"/>
                <a:cs typeface="Arial"/>
              </a:rPr>
              <a:t> </a:t>
            </a:r>
            <a:r>
              <a:rPr sz="2000" spc="-10" dirty="0">
                <a:latin typeface="Arial"/>
                <a:cs typeface="Arial"/>
              </a:rPr>
              <a:t>semiconductor,</a:t>
            </a:r>
            <a:r>
              <a:rPr sz="2000" spc="20" dirty="0">
                <a:latin typeface="Arial"/>
                <a:cs typeface="Arial"/>
              </a:rPr>
              <a:t> </a:t>
            </a:r>
            <a:r>
              <a:rPr sz="2000" spc="-10" dirty="0">
                <a:latin typeface="Arial"/>
                <a:cs typeface="Arial"/>
              </a:rPr>
              <a:t>having	electrodes </a:t>
            </a:r>
            <a:r>
              <a:rPr sz="2000" spc="-5" dirty="0">
                <a:latin typeface="Arial"/>
                <a:cs typeface="Arial"/>
              </a:rPr>
              <a:t>on </a:t>
            </a:r>
            <a:r>
              <a:rPr sz="2000" spc="-10" dirty="0">
                <a:latin typeface="Arial"/>
                <a:cs typeface="Arial"/>
              </a:rPr>
              <a:t>each</a:t>
            </a:r>
            <a:r>
              <a:rPr sz="2000" dirty="0">
                <a:latin typeface="Arial"/>
                <a:cs typeface="Arial"/>
              </a:rPr>
              <a:t> </a:t>
            </a:r>
            <a:r>
              <a:rPr sz="2000" spc="-10" dirty="0">
                <a:latin typeface="Arial"/>
                <a:cs typeface="Arial"/>
              </a:rPr>
              <a:t>end.</a:t>
            </a:r>
            <a:endParaRPr sz="2000">
              <a:latin typeface="Arial"/>
              <a:cs typeface="Arial"/>
            </a:endParaRPr>
          </a:p>
          <a:p>
            <a:pPr marL="355600" indent="-343535">
              <a:lnSpc>
                <a:spcPct val="100000"/>
              </a:lnSpc>
              <a:spcBef>
                <a:spcPts val="480"/>
              </a:spcBef>
              <a:buChar char="•"/>
              <a:tabLst>
                <a:tab pos="354965" algn="l"/>
                <a:tab pos="356235" algn="l"/>
              </a:tabLst>
            </a:pPr>
            <a:r>
              <a:rPr sz="2000" spc="-5" dirty="0">
                <a:latin typeface="Arial"/>
                <a:cs typeface="Arial"/>
              </a:rPr>
              <a:t>This arrangement conducts electricity in one direction</a:t>
            </a:r>
            <a:r>
              <a:rPr sz="2000" spc="70" dirty="0">
                <a:latin typeface="Arial"/>
                <a:cs typeface="Arial"/>
              </a:rPr>
              <a:t> </a:t>
            </a:r>
            <a:r>
              <a:rPr sz="2000" spc="-5" dirty="0">
                <a:latin typeface="Arial"/>
                <a:cs typeface="Arial"/>
              </a:rPr>
              <a:t>only</a:t>
            </a:r>
            <a:endParaRPr sz="2000">
              <a:latin typeface="Arial"/>
              <a:cs typeface="Arial"/>
            </a:endParaRPr>
          </a:p>
          <a:p>
            <a:pPr>
              <a:lnSpc>
                <a:spcPct val="100000"/>
              </a:lnSpc>
            </a:pPr>
            <a:endParaRPr sz="2000">
              <a:latin typeface="Arial"/>
              <a:cs typeface="Arial"/>
            </a:endParaRPr>
          </a:p>
          <a:p>
            <a:pPr>
              <a:lnSpc>
                <a:spcPct val="100000"/>
              </a:lnSpc>
              <a:spcBef>
                <a:spcPts val="55"/>
              </a:spcBef>
            </a:pPr>
            <a:endParaRPr sz="2650">
              <a:latin typeface="Arial"/>
              <a:cs typeface="Arial"/>
            </a:endParaRPr>
          </a:p>
          <a:p>
            <a:pPr marL="241300" marR="3347720" algn="just">
              <a:lnSpc>
                <a:spcPct val="100000"/>
              </a:lnSpc>
            </a:pPr>
            <a:r>
              <a:rPr sz="2000" spc="-5" dirty="0">
                <a:latin typeface="Arial"/>
                <a:cs typeface="Arial"/>
              </a:rPr>
              <a:t>At the </a:t>
            </a:r>
            <a:r>
              <a:rPr sz="2000" spc="-10" dirty="0">
                <a:latin typeface="Arial"/>
                <a:cs typeface="Arial"/>
              </a:rPr>
              <a:t>junction, </a:t>
            </a:r>
            <a:r>
              <a:rPr sz="2000" spc="-5" dirty="0">
                <a:latin typeface="Arial"/>
                <a:cs typeface="Arial"/>
              </a:rPr>
              <a:t>free </a:t>
            </a:r>
            <a:r>
              <a:rPr sz="2000" spc="-10" dirty="0">
                <a:latin typeface="Arial"/>
                <a:cs typeface="Arial"/>
              </a:rPr>
              <a:t>electrons from  </a:t>
            </a:r>
            <a:r>
              <a:rPr sz="2000" spc="-5" dirty="0">
                <a:latin typeface="Arial"/>
                <a:cs typeface="Arial"/>
              </a:rPr>
              <a:t>the </a:t>
            </a:r>
            <a:r>
              <a:rPr sz="2000" spc="-10" dirty="0">
                <a:latin typeface="Arial"/>
                <a:cs typeface="Arial"/>
              </a:rPr>
              <a:t>N-type material </a:t>
            </a:r>
            <a:r>
              <a:rPr sz="2000" spc="-5" dirty="0">
                <a:latin typeface="Arial"/>
                <a:cs typeface="Arial"/>
              </a:rPr>
              <a:t>fill </a:t>
            </a:r>
            <a:r>
              <a:rPr sz="2000" spc="-10" dirty="0">
                <a:latin typeface="Arial"/>
                <a:cs typeface="Arial"/>
              </a:rPr>
              <a:t>holes from  </a:t>
            </a:r>
            <a:r>
              <a:rPr sz="2000" spc="-5" dirty="0">
                <a:latin typeface="Arial"/>
                <a:cs typeface="Arial"/>
              </a:rPr>
              <a:t>the </a:t>
            </a:r>
            <a:r>
              <a:rPr sz="2000" spc="-10" dirty="0">
                <a:latin typeface="Arial"/>
                <a:cs typeface="Arial"/>
              </a:rPr>
              <a:t>P-type material. </a:t>
            </a:r>
            <a:r>
              <a:rPr sz="2000" spc="-5" dirty="0">
                <a:latin typeface="Arial"/>
                <a:cs typeface="Arial"/>
              </a:rPr>
              <a:t>This </a:t>
            </a:r>
            <a:r>
              <a:rPr sz="2000" spc="-10" dirty="0">
                <a:latin typeface="Arial"/>
                <a:cs typeface="Arial"/>
              </a:rPr>
              <a:t>creates an  </a:t>
            </a:r>
            <a:r>
              <a:rPr sz="2000" spc="-5" dirty="0">
                <a:latin typeface="Arial"/>
                <a:cs typeface="Arial"/>
              </a:rPr>
              <a:t>insulating layer in the middle of the  diode called the depletion zone.</a:t>
            </a:r>
            <a:endParaRPr sz="2000">
              <a:latin typeface="Arial"/>
              <a:cs typeface="Arial"/>
            </a:endParaRPr>
          </a:p>
        </p:txBody>
      </p:sp>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A4AD3576-D982-47EA-9A56-D40C74721931}" type="datetime1">
              <a:rPr lang="en-US" spc="-10" smtClean="0"/>
              <a:t>8/7/2021</a:t>
            </a:fld>
            <a:endParaRPr spc="-1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305052" y="901453"/>
            <a:ext cx="7954009" cy="574040"/>
          </a:xfrm>
          <a:prstGeom prst="rect">
            <a:avLst/>
          </a:prstGeom>
        </p:spPr>
        <p:txBody>
          <a:bodyPr vert="horz" wrap="square" lIns="0" tIns="12700" rIns="0" bIns="0" rtlCol="0">
            <a:spAutoFit/>
          </a:bodyPr>
          <a:lstStyle/>
          <a:p>
            <a:pPr marL="12700">
              <a:lnSpc>
                <a:spcPct val="100000"/>
              </a:lnSpc>
              <a:spcBef>
                <a:spcPts val="100"/>
              </a:spcBef>
              <a:tabLst>
                <a:tab pos="7686675" algn="l"/>
              </a:tabLst>
            </a:pPr>
            <a:r>
              <a:rPr sz="3600" spc="-5" dirty="0">
                <a:latin typeface="Arial"/>
                <a:cs typeface="Arial"/>
              </a:rPr>
              <a:t>Diode	2</a:t>
            </a:r>
            <a:endParaRPr sz="3600">
              <a:latin typeface="Arial"/>
              <a:cs typeface="Arial"/>
            </a:endParaRPr>
          </a:p>
        </p:txBody>
      </p:sp>
      <p:sp>
        <p:nvSpPr>
          <p:cNvPr id="3" name="object 3"/>
          <p:cNvSpPr txBox="1"/>
          <p:nvPr/>
        </p:nvSpPr>
        <p:spPr>
          <a:xfrm>
            <a:off x="1305052" y="1754131"/>
            <a:ext cx="8220709" cy="939800"/>
          </a:xfrm>
          <a:prstGeom prst="rect">
            <a:avLst/>
          </a:prstGeom>
        </p:spPr>
        <p:txBody>
          <a:bodyPr vert="horz" wrap="square" lIns="0" tIns="12065" rIns="0" bIns="0" rtlCol="0">
            <a:spAutoFit/>
          </a:bodyPr>
          <a:lstStyle/>
          <a:p>
            <a:pPr marL="12700" marR="5080" algn="just">
              <a:lnSpc>
                <a:spcPct val="100000"/>
              </a:lnSpc>
              <a:spcBef>
                <a:spcPts val="95"/>
              </a:spcBef>
            </a:pPr>
            <a:r>
              <a:rPr sz="2000" spc="-10" dirty="0">
                <a:latin typeface="Arial"/>
                <a:cs typeface="Arial"/>
              </a:rPr>
              <a:t>When </a:t>
            </a:r>
            <a:r>
              <a:rPr sz="2000" spc="-5" dirty="0">
                <a:latin typeface="Arial"/>
                <a:cs typeface="Arial"/>
              </a:rPr>
              <a:t>the </a:t>
            </a:r>
            <a:r>
              <a:rPr sz="2000" spc="-10" dirty="0">
                <a:latin typeface="Arial"/>
                <a:cs typeface="Arial"/>
              </a:rPr>
              <a:t>negative </a:t>
            </a:r>
            <a:r>
              <a:rPr sz="2000" spc="-5" dirty="0">
                <a:latin typeface="Arial"/>
                <a:cs typeface="Arial"/>
              </a:rPr>
              <a:t>end of the </a:t>
            </a:r>
            <a:r>
              <a:rPr sz="2000" spc="-10" dirty="0">
                <a:latin typeface="Arial"/>
                <a:cs typeface="Arial"/>
              </a:rPr>
              <a:t>circuit </a:t>
            </a:r>
            <a:r>
              <a:rPr sz="2000" spc="-5" dirty="0">
                <a:latin typeface="Arial"/>
                <a:cs typeface="Arial"/>
              </a:rPr>
              <a:t>is </a:t>
            </a:r>
            <a:r>
              <a:rPr sz="2000" spc="-10" dirty="0">
                <a:latin typeface="Arial"/>
                <a:cs typeface="Arial"/>
              </a:rPr>
              <a:t>hooked </a:t>
            </a:r>
            <a:r>
              <a:rPr sz="2000" spc="-5" dirty="0">
                <a:latin typeface="Arial"/>
                <a:cs typeface="Arial"/>
              </a:rPr>
              <a:t>up to the </a:t>
            </a:r>
            <a:r>
              <a:rPr sz="2000" spc="-10" dirty="0">
                <a:latin typeface="Arial"/>
                <a:cs typeface="Arial"/>
              </a:rPr>
              <a:t>N-type layer and  </a:t>
            </a:r>
            <a:r>
              <a:rPr sz="2000" spc="-5" dirty="0">
                <a:latin typeface="Arial"/>
                <a:cs typeface="Arial"/>
              </a:rPr>
              <a:t>the </a:t>
            </a:r>
            <a:r>
              <a:rPr sz="2000" spc="-10" dirty="0">
                <a:latin typeface="Arial"/>
                <a:cs typeface="Arial"/>
              </a:rPr>
              <a:t>positive </a:t>
            </a:r>
            <a:r>
              <a:rPr sz="2000" spc="-5" dirty="0">
                <a:latin typeface="Arial"/>
                <a:cs typeface="Arial"/>
              </a:rPr>
              <a:t>end is </a:t>
            </a:r>
            <a:r>
              <a:rPr sz="2000" spc="-10" dirty="0">
                <a:latin typeface="Arial"/>
                <a:cs typeface="Arial"/>
              </a:rPr>
              <a:t>hooked </a:t>
            </a:r>
            <a:r>
              <a:rPr sz="2000" spc="-5" dirty="0">
                <a:latin typeface="Arial"/>
                <a:cs typeface="Arial"/>
              </a:rPr>
              <a:t>up to </a:t>
            </a:r>
            <a:r>
              <a:rPr sz="2000" spc="-10" dirty="0">
                <a:latin typeface="Arial"/>
                <a:cs typeface="Arial"/>
              </a:rPr>
              <a:t>P-type layer, electrons </a:t>
            </a:r>
            <a:r>
              <a:rPr sz="2000" spc="-5" dirty="0">
                <a:latin typeface="Arial"/>
                <a:cs typeface="Arial"/>
              </a:rPr>
              <a:t>and </a:t>
            </a:r>
            <a:r>
              <a:rPr sz="2000" spc="-10" dirty="0">
                <a:latin typeface="Arial"/>
                <a:cs typeface="Arial"/>
              </a:rPr>
              <a:t>holes start  </a:t>
            </a:r>
            <a:r>
              <a:rPr sz="2000" spc="-5" dirty="0">
                <a:latin typeface="Arial"/>
                <a:cs typeface="Arial"/>
              </a:rPr>
              <a:t>moving and the depletion zone</a:t>
            </a:r>
            <a:r>
              <a:rPr sz="2000" spc="20" dirty="0">
                <a:latin typeface="Arial"/>
                <a:cs typeface="Arial"/>
              </a:rPr>
              <a:t> </a:t>
            </a:r>
            <a:r>
              <a:rPr sz="2000" spc="-5" dirty="0">
                <a:latin typeface="Arial"/>
                <a:cs typeface="Arial"/>
              </a:rPr>
              <a:t>disappears</a:t>
            </a:r>
            <a:endParaRPr sz="2000">
              <a:latin typeface="Arial"/>
              <a:cs typeface="Arial"/>
            </a:endParaRPr>
          </a:p>
        </p:txBody>
      </p:sp>
      <p:sp>
        <p:nvSpPr>
          <p:cNvPr id="4" name="object 4"/>
          <p:cNvSpPr/>
          <p:nvPr/>
        </p:nvSpPr>
        <p:spPr>
          <a:xfrm>
            <a:off x="3435350" y="2794012"/>
            <a:ext cx="3733799" cy="3733794"/>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70275C10-BADF-4A40-9048-1244459912C9}" type="datetime1">
              <a:rPr lang="en-US" spc="-10" smtClean="0"/>
              <a:t>8/7/2021</a:t>
            </a:fld>
            <a:endParaRPr spc="-1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7954009" cy="574040"/>
          </a:xfrm>
          <a:prstGeom prst="rect">
            <a:avLst/>
          </a:prstGeom>
        </p:spPr>
        <p:txBody>
          <a:bodyPr vert="horz" wrap="square" lIns="0" tIns="12700" rIns="0" bIns="0" rtlCol="0">
            <a:spAutoFit/>
          </a:bodyPr>
          <a:lstStyle/>
          <a:p>
            <a:pPr marL="12700">
              <a:lnSpc>
                <a:spcPct val="100000"/>
              </a:lnSpc>
              <a:spcBef>
                <a:spcPts val="100"/>
              </a:spcBef>
              <a:tabLst>
                <a:tab pos="7686675" algn="l"/>
              </a:tabLst>
            </a:pPr>
            <a:r>
              <a:rPr spc="-5" dirty="0"/>
              <a:t>Diode	3</a:t>
            </a:r>
          </a:p>
        </p:txBody>
      </p:sp>
      <p:sp>
        <p:nvSpPr>
          <p:cNvPr id="3" name="object 3"/>
          <p:cNvSpPr txBox="1"/>
          <p:nvPr/>
        </p:nvSpPr>
        <p:spPr>
          <a:xfrm>
            <a:off x="1381252" y="1677931"/>
            <a:ext cx="7995284" cy="1244600"/>
          </a:xfrm>
          <a:prstGeom prst="rect">
            <a:avLst/>
          </a:prstGeom>
        </p:spPr>
        <p:txBody>
          <a:bodyPr vert="horz" wrap="square" lIns="0" tIns="12065" rIns="0" bIns="0" rtlCol="0">
            <a:spAutoFit/>
          </a:bodyPr>
          <a:lstStyle/>
          <a:p>
            <a:pPr marL="12700" marR="5080" algn="just">
              <a:lnSpc>
                <a:spcPct val="100000"/>
              </a:lnSpc>
              <a:spcBef>
                <a:spcPts val="95"/>
              </a:spcBef>
            </a:pPr>
            <a:r>
              <a:rPr sz="2000" spc="-10" dirty="0">
                <a:latin typeface="Arial"/>
                <a:cs typeface="Arial"/>
              </a:rPr>
              <a:t>When </a:t>
            </a:r>
            <a:r>
              <a:rPr sz="2000" spc="-5" dirty="0">
                <a:latin typeface="Arial"/>
                <a:cs typeface="Arial"/>
              </a:rPr>
              <a:t>the </a:t>
            </a:r>
            <a:r>
              <a:rPr sz="2000" spc="-10" dirty="0">
                <a:latin typeface="Arial"/>
                <a:cs typeface="Arial"/>
              </a:rPr>
              <a:t>positive </a:t>
            </a:r>
            <a:r>
              <a:rPr sz="2000" spc="-5" dirty="0">
                <a:latin typeface="Arial"/>
                <a:cs typeface="Arial"/>
              </a:rPr>
              <a:t>end of the circuit is </a:t>
            </a:r>
            <a:r>
              <a:rPr sz="2000" spc="-10" dirty="0">
                <a:latin typeface="Arial"/>
                <a:cs typeface="Arial"/>
              </a:rPr>
              <a:t>hooked </a:t>
            </a:r>
            <a:r>
              <a:rPr sz="2000" spc="-5" dirty="0">
                <a:latin typeface="Arial"/>
                <a:cs typeface="Arial"/>
              </a:rPr>
              <a:t>up to the </a:t>
            </a:r>
            <a:r>
              <a:rPr sz="2000" spc="-10" dirty="0">
                <a:latin typeface="Arial"/>
                <a:cs typeface="Arial"/>
              </a:rPr>
              <a:t>N-type layer  </a:t>
            </a:r>
            <a:r>
              <a:rPr sz="2000" spc="-5" dirty="0">
                <a:latin typeface="Arial"/>
                <a:cs typeface="Arial"/>
              </a:rPr>
              <a:t>and the </a:t>
            </a:r>
            <a:r>
              <a:rPr sz="2000" spc="-10" dirty="0">
                <a:latin typeface="Arial"/>
                <a:cs typeface="Arial"/>
              </a:rPr>
              <a:t>negative </a:t>
            </a:r>
            <a:r>
              <a:rPr sz="2000" spc="-5" dirty="0">
                <a:latin typeface="Arial"/>
                <a:cs typeface="Arial"/>
              </a:rPr>
              <a:t>end is </a:t>
            </a:r>
            <a:r>
              <a:rPr sz="2000" spc="-10" dirty="0">
                <a:latin typeface="Arial"/>
                <a:cs typeface="Arial"/>
              </a:rPr>
              <a:t>hooked </a:t>
            </a:r>
            <a:r>
              <a:rPr sz="2000" spc="-5" dirty="0">
                <a:latin typeface="Arial"/>
                <a:cs typeface="Arial"/>
              </a:rPr>
              <a:t>up to the </a:t>
            </a:r>
            <a:r>
              <a:rPr sz="2000" spc="-10" dirty="0">
                <a:latin typeface="Arial"/>
                <a:cs typeface="Arial"/>
              </a:rPr>
              <a:t>P-type layer, </a:t>
            </a:r>
            <a:r>
              <a:rPr sz="2000" spc="-5" dirty="0">
                <a:latin typeface="Arial"/>
                <a:cs typeface="Arial"/>
              </a:rPr>
              <a:t>free </a:t>
            </a:r>
            <a:r>
              <a:rPr sz="2000" spc="-10" dirty="0">
                <a:latin typeface="Arial"/>
                <a:cs typeface="Arial"/>
              </a:rPr>
              <a:t>electrons  collect </a:t>
            </a:r>
            <a:r>
              <a:rPr sz="2000" spc="-5" dirty="0">
                <a:latin typeface="Arial"/>
                <a:cs typeface="Arial"/>
              </a:rPr>
              <a:t>on one end of the </a:t>
            </a:r>
            <a:r>
              <a:rPr sz="2000" spc="-10" dirty="0">
                <a:latin typeface="Arial"/>
                <a:cs typeface="Arial"/>
              </a:rPr>
              <a:t>diode </a:t>
            </a:r>
            <a:r>
              <a:rPr sz="2000" dirty="0">
                <a:latin typeface="Arial"/>
                <a:cs typeface="Arial"/>
              </a:rPr>
              <a:t>and </a:t>
            </a:r>
            <a:r>
              <a:rPr sz="2000" spc="-10" dirty="0">
                <a:latin typeface="Arial"/>
                <a:cs typeface="Arial"/>
              </a:rPr>
              <a:t>holes collect </a:t>
            </a:r>
            <a:r>
              <a:rPr sz="2000" spc="-5" dirty="0">
                <a:latin typeface="Arial"/>
                <a:cs typeface="Arial"/>
              </a:rPr>
              <a:t>on the </a:t>
            </a:r>
            <a:r>
              <a:rPr sz="2000" spc="-10" dirty="0">
                <a:latin typeface="Arial"/>
                <a:cs typeface="Arial"/>
              </a:rPr>
              <a:t>other. The  </a:t>
            </a:r>
            <a:r>
              <a:rPr sz="2000" spc="-5" dirty="0">
                <a:latin typeface="Arial"/>
                <a:cs typeface="Arial"/>
              </a:rPr>
              <a:t>depletion zone gets</a:t>
            </a:r>
            <a:r>
              <a:rPr sz="2000" spc="5" dirty="0">
                <a:latin typeface="Arial"/>
                <a:cs typeface="Arial"/>
              </a:rPr>
              <a:t> </a:t>
            </a:r>
            <a:r>
              <a:rPr sz="2000" spc="-5" dirty="0">
                <a:latin typeface="Arial"/>
                <a:cs typeface="Arial"/>
              </a:rPr>
              <a:t>bigger.</a:t>
            </a:r>
            <a:endParaRPr sz="2000">
              <a:latin typeface="Arial"/>
              <a:cs typeface="Arial"/>
            </a:endParaRPr>
          </a:p>
        </p:txBody>
      </p:sp>
      <p:sp>
        <p:nvSpPr>
          <p:cNvPr id="4" name="object 4"/>
          <p:cNvSpPr/>
          <p:nvPr/>
        </p:nvSpPr>
        <p:spPr>
          <a:xfrm>
            <a:off x="3816350" y="3022612"/>
            <a:ext cx="3581399" cy="3449568"/>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10CF9BAD-C97A-4D05-A1CD-B1622AE0BDB1}" type="datetime1">
              <a:rPr lang="en-US" spc="-10" smtClean="0"/>
              <a:t>8/7/2021</a:t>
            </a:fld>
            <a:endParaRPr spc="-1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4114800" cy="574040"/>
          </a:xfrm>
          <a:prstGeom prst="rect">
            <a:avLst/>
          </a:prstGeom>
        </p:spPr>
        <p:txBody>
          <a:bodyPr vert="horz" wrap="square" lIns="0" tIns="12700" rIns="0" bIns="0" rtlCol="0">
            <a:spAutoFit/>
          </a:bodyPr>
          <a:lstStyle/>
          <a:p>
            <a:pPr marL="12700">
              <a:lnSpc>
                <a:spcPct val="100000"/>
              </a:lnSpc>
              <a:spcBef>
                <a:spcPts val="100"/>
              </a:spcBef>
            </a:pPr>
            <a:r>
              <a:rPr spc="-5" dirty="0"/>
              <a:t>Light Emitting</a:t>
            </a:r>
            <a:r>
              <a:rPr spc="-70" dirty="0"/>
              <a:t> </a:t>
            </a:r>
            <a:r>
              <a:rPr spc="-10" dirty="0"/>
              <a:t>Diode</a:t>
            </a:r>
          </a:p>
        </p:txBody>
      </p:sp>
      <p:sp>
        <p:nvSpPr>
          <p:cNvPr id="3" name="object 3"/>
          <p:cNvSpPr txBox="1"/>
          <p:nvPr/>
        </p:nvSpPr>
        <p:spPr>
          <a:xfrm>
            <a:off x="1305052" y="2439931"/>
            <a:ext cx="3880485" cy="2524760"/>
          </a:xfrm>
          <a:prstGeom prst="rect">
            <a:avLst/>
          </a:prstGeom>
        </p:spPr>
        <p:txBody>
          <a:bodyPr vert="horz" wrap="square" lIns="0" tIns="12065" rIns="0" bIns="0" rtlCol="0">
            <a:spAutoFit/>
          </a:bodyPr>
          <a:lstStyle/>
          <a:p>
            <a:pPr marL="355600" marR="5080" indent="-343535" algn="just">
              <a:lnSpc>
                <a:spcPct val="100000"/>
              </a:lnSpc>
              <a:spcBef>
                <a:spcPts val="95"/>
              </a:spcBef>
              <a:buChar char="•"/>
              <a:tabLst>
                <a:tab pos="355600" algn="l"/>
              </a:tabLst>
            </a:pPr>
            <a:r>
              <a:rPr sz="2000" spc="-5" dirty="0">
                <a:latin typeface="Arial"/>
                <a:cs typeface="Arial"/>
              </a:rPr>
              <a:t>A light emitting diode is</a:t>
            </a:r>
            <a:r>
              <a:rPr sz="2000" spc="480" dirty="0">
                <a:latin typeface="Arial"/>
                <a:cs typeface="Arial"/>
              </a:rPr>
              <a:t> </a:t>
            </a:r>
            <a:r>
              <a:rPr sz="2000" spc="-5" dirty="0">
                <a:latin typeface="Arial"/>
                <a:cs typeface="Arial"/>
              </a:rPr>
              <a:t>a  forward </a:t>
            </a:r>
            <a:r>
              <a:rPr sz="2000" dirty="0">
                <a:latin typeface="Arial"/>
                <a:cs typeface="Arial"/>
              </a:rPr>
              <a:t>biased </a:t>
            </a:r>
            <a:r>
              <a:rPr sz="2000" spc="-5" dirty="0">
                <a:latin typeface="Arial"/>
                <a:cs typeface="Arial"/>
              </a:rPr>
              <a:t>semiconductor  diode in which recombination  at the junction produces</a:t>
            </a:r>
            <a:r>
              <a:rPr sz="2000" spc="15" dirty="0">
                <a:latin typeface="Arial"/>
                <a:cs typeface="Arial"/>
              </a:rPr>
              <a:t> </a:t>
            </a:r>
            <a:r>
              <a:rPr sz="2000" spc="-5" dirty="0">
                <a:latin typeface="Arial"/>
                <a:cs typeface="Arial"/>
              </a:rPr>
              <a:t>light.</a:t>
            </a:r>
            <a:endParaRPr sz="2000">
              <a:latin typeface="Arial"/>
              <a:cs typeface="Arial"/>
            </a:endParaRPr>
          </a:p>
          <a:p>
            <a:pPr marL="355600" marR="5080" indent="-343535" algn="just">
              <a:lnSpc>
                <a:spcPct val="100000"/>
              </a:lnSpc>
              <a:spcBef>
                <a:spcPts val="480"/>
              </a:spcBef>
              <a:buChar char="•"/>
              <a:tabLst>
                <a:tab pos="355600" algn="l"/>
              </a:tabLst>
            </a:pPr>
            <a:r>
              <a:rPr sz="2000" spc="-5" dirty="0">
                <a:latin typeface="Arial"/>
                <a:cs typeface="Arial"/>
              </a:rPr>
              <a:t>Light emitting diodes are not  </a:t>
            </a:r>
            <a:r>
              <a:rPr sz="2000" spc="-10" dirty="0">
                <a:latin typeface="Arial"/>
                <a:cs typeface="Arial"/>
              </a:rPr>
              <a:t>lasers. </a:t>
            </a:r>
            <a:r>
              <a:rPr sz="2000" spc="-5" dirty="0">
                <a:latin typeface="Arial"/>
                <a:cs typeface="Arial"/>
              </a:rPr>
              <a:t>They </a:t>
            </a:r>
            <a:r>
              <a:rPr sz="2000" spc="-10" dirty="0">
                <a:latin typeface="Arial"/>
                <a:cs typeface="Arial"/>
              </a:rPr>
              <a:t>produce light  spontaneously, </a:t>
            </a:r>
            <a:r>
              <a:rPr sz="2000" spc="-5" dirty="0">
                <a:latin typeface="Arial"/>
                <a:cs typeface="Arial"/>
              </a:rPr>
              <a:t>in  </a:t>
            </a:r>
            <a:r>
              <a:rPr sz="2000" spc="-10" dirty="0">
                <a:latin typeface="Arial"/>
                <a:cs typeface="Arial"/>
              </a:rPr>
              <a:t>every  </a:t>
            </a:r>
            <a:r>
              <a:rPr sz="2000" spc="-5" dirty="0">
                <a:latin typeface="Arial"/>
                <a:cs typeface="Arial"/>
              </a:rPr>
              <a:t>direction like light</a:t>
            </a:r>
            <a:r>
              <a:rPr sz="2000" spc="5" dirty="0">
                <a:latin typeface="Arial"/>
                <a:cs typeface="Arial"/>
              </a:rPr>
              <a:t> </a:t>
            </a:r>
            <a:r>
              <a:rPr sz="2000" spc="-5" dirty="0">
                <a:latin typeface="Arial"/>
                <a:cs typeface="Arial"/>
              </a:rPr>
              <a:t>bulbs.</a:t>
            </a:r>
            <a:endParaRPr sz="2000">
              <a:latin typeface="Arial"/>
              <a:cs typeface="Arial"/>
            </a:endParaRPr>
          </a:p>
        </p:txBody>
      </p:sp>
      <p:sp>
        <p:nvSpPr>
          <p:cNvPr id="4" name="object 4"/>
          <p:cNvSpPr/>
          <p:nvPr/>
        </p:nvSpPr>
        <p:spPr>
          <a:xfrm>
            <a:off x="5645150" y="2108212"/>
            <a:ext cx="3962399" cy="3600444"/>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372EC29C-8AF7-4C80-A883-2B793110A568}" type="datetime1">
              <a:rPr lang="en-US" spc="-10" smtClean="0"/>
              <a:t>8/7/2021</a:t>
            </a:fld>
            <a:endParaRPr spc="-1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E644C955-7FFB-459D-9869-26769983F99A}" type="datetime1">
              <a:rPr lang="en-US" spc="-10" smtClean="0"/>
              <a:t>8/7/2021</a:t>
            </a:fld>
            <a:endParaRPr spc="-10" dirty="0"/>
          </a:p>
        </p:txBody>
      </p:sp>
      <p:sp>
        <p:nvSpPr>
          <p:cNvPr id="2" name="object 2"/>
          <p:cNvSpPr txBox="1">
            <a:spLocks noGrp="1"/>
          </p:cNvSpPr>
          <p:nvPr>
            <p:ph type="title"/>
          </p:nvPr>
        </p:nvSpPr>
        <p:spPr>
          <a:xfrm>
            <a:off x="1305052" y="901453"/>
            <a:ext cx="5332730" cy="574040"/>
          </a:xfrm>
          <a:prstGeom prst="rect">
            <a:avLst/>
          </a:prstGeom>
        </p:spPr>
        <p:txBody>
          <a:bodyPr vert="horz" wrap="square" lIns="0" tIns="12700" rIns="0" bIns="0" rtlCol="0">
            <a:spAutoFit/>
          </a:bodyPr>
          <a:lstStyle/>
          <a:p>
            <a:pPr marL="12700">
              <a:lnSpc>
                <a:spcPct val="100000"/>
              </a:lnSpc>
              <a:spcBef>
                <a:spcPts val="100"/>
              </a:spcBef>
            </a:pPr>
            <a:r>
              <a:rPr spc="-5" dirty="0"/>
              <a:t>Working Principle of</a:t>
            </a:r>
            <a:r>
              <a:rPr spc="-75" dirty="0"/>
              <a:t> </a:t>
            </a:r>
            <a:r>
              <a:rPr spc="-10" dirty="0"/>
              <a:t>LEDs</a:t>
            </a:r>
          </a:p>
        </p:txBody>
      </p:sp>
      <p:sp>
        <p:nvSpPr>
          <p:cNvPr id="3" name="object 3"/>
          <p:cNvSpPr txBox="1"/>
          <p:nvPr/>
        </p:nvSpPr>
        <p:spPr>
          <a:xfrm>
            <a:off x="1305052" y="1933963"/>
            <a:ext cx="7968615" cy="4115435"/>
          </a:xfrm>
          <a:prstGeom prst="rect">
            <a:avLst/>
          </a:prstGeom>
        </p:spPr>
        <p:txBody>
          <a:bodyPr vert="horz" wrap="square" lIns="0" tIns="69850" rIns="0" bIns="0" rtlCol="0">
            <a:spAutoFit/>
          </a:bodyPr>
          <a:lstStyle/>
          <a:p>
            <a:pPr marL="355600" marR="71120" indent="-343535">
              <a:lnSpc>
                <a:spcPts val="1930"/>
              </a:lnSpc>
              <a:spcBef>
                <a:spcPts val="550"/>
              </a:spcBef>
              <a:buChar char="•"/>
              <a:tabLst>
                <a:tab pos="354965" algn="l"/>
                <a:tab pos="355600" algn="l"/>
              </a:tabLst>
            </a:pPr>
            <a:r>
              <a:rPr sz="2000" spc="-5" dirty="0">
                <a:latin typeface="Arial"/>
                <a:cs typeface="Arial"/>
              </a:rPr>
              <a:t>A small voltage is applied across a semiconductor diode, causing a  </a:t>
            </a:r>
            <a:r>
              <a:rPr sz="2000" spc="-10" dirty="0">
                <a:latin typeface="Arial"/>
                <a:cs typeface="Arial"/>
              </a:rPr>
              <a:t>current </a:t>
            </a:r>
            <a:r>
              <a:rPr sz="2000" spc="-5" dirty="0">
                <a:latin typeface="Arial"/>
                <a:cs typeface="Arial"/>
              </a:rPr>
              <a:t>to flow </a:t>
            </a:r>
            <a:r>
              <a:rPr sz="2000" spc="-10" dirty="0">
                <a:latin typeface="Arial"/>
                <a:cs typeface="Arial"/>
              </a:rPr>
              <a:t>across </a:t>
            </a:r>
            <a:r>
              <a:rPr sz="2000" spc="-5" dirty="0">
                <a:latin typeface="Arial"/>
                <a:cs typeface="Arial"/>
              </a:rPr>
              <a:t>the</a:t>
            </a:r>
            <a:r>
              <a:rPr sz="2000" spc="5" dirty="0">
                <a:latin typeface="Arial"/>
                <a:cs typeface="Arial"/>
              </a:rPr>
              <a:t> </a:t>
            </a:r>
            <a:r>
              <a:rPr sz="2000" spc="-10" dirty="0">
                <a:latin typeface="Arial"/>
                <a:cs typeface="Arial"/>
              </a:rPr>
              <a:t>junction.</a:t>
            </a:r>
            <a:endParaRPr sz="2000">
              <a:latin typeface="Arial"/>
              <a:cs typeface="Arial"/>
            </a:endParaRPr>
          </a:p>
          <a:p>
            <a:pPr>
              <a:lnSpc>
                <a:spcPct val="100000"/>
              </a:lnSpc>
              <a:spcBef>
                <a:spcPts val="50"/>
              </a:spcBef>
              <a:buFont typeface="Arial"/>
              <a:buChar char="•"/>
            </a:pPr>
            <a:endParaRPr sz="2450">
              <a:latin typeface="Arial"/>
              <a:cs typeface="Arial"/>
            </a:endParaRPr>
          </a:p>
          <a:p>
            <a:pPr marL="355600" marR="5080" indent="-343535">
              <a:lnSpc>
                <a:spcPts val="1930"/>
              </a:lnSpc>
              <a:buChar char="•"/>
              <a:tabLst>
                <a:tab pos="354965" algn="l"/>
                <a:tab pos="355600" algn="l"/>
              </a:tabLst>
            </a:pPr>
            <a:r>
              <a:rPr sz="2000" spc="-10" dirty="0">
                <a:latin typeface="Arial"/>
                <a:cs typeface="Arial"/>
              </a:rPr>
              <a:t>When </a:t>
            </a:r>
            <a:r>
              <a:rPr sz="2000" spc="-5" dirty="0">
                <a:latin typeface="Arial"/>
                <a:cs typeface="Arial"/>
              </a:rPr>
              <a:t>an </a:t>
            </a:r>
            <a:r>
              <a:rPr sz="2000" spc="-10" dirty="0">
                <a:latin typeface="Arial"/>
                <a:cs typeface="Arial"/>
              </a:rPr>
              <a:t>electron drops </a:t>
            </a:r>
            <a:r>
              <a:rPr sz="2000" spc="-5" dirty="0">
                <a:latin typeface="Arial"/>
                <a:cs typeface="Arial"/>
              </a:rPr>
              <a:t>from the </a:t>
            </a:r>
            <a:r>
              <a:rPr sz="2000" spc="-10" dirty="0">
                <a:latin typeface="Arial"/>
                <a:cs typeface="Arial"/>
              </a:rPr>
              <a:t>conduction level </a:t>
            </a:r>
            <a:r>
              <a:rPr sz="2000" spc="-5" dirty="0">
                <a:latin typeface="Arial"/>
                <a:cs typeface="Arial"/>
              </a:rPr>
              <a:t>to </a:t>
            </a:r>
            <a:r>
              <a:rPr sz="2000" spc="-10" dirty="0">
                <a:latin typeface="Arial"/>
                <a:cs typeface="Arial"/>
              </a:rPr>
              <a:t>valence level it  releases </a:t>
            </a:r>
            <a:r>
              <a:rPr sz="2000" spc="-5" dirty="0">
                <a:latin typeface="Arial"/>
                <a:cs typeface="Arial"/>
              </a:rPr>
              <a:t>the </a:t>
            </a:r>
            <a:r>
              <a:rPr sz="2000" spc="-10" dirty="0">
                <a:latin typeface="Arial"/>
                <a:cs typeface="Arial"/>
              </a:rPr>
              <a:t>difference </a:t>
            </a:r>
            <a:r>
              <a:rPr sz="2000" spc="-5" dirty="0">
                <a:latin typeface="Arial"/>
                <a:cs typeface="Arial"/>
              </a:rPr>
              <a:t>in </a:t>
            </a:r>
            <a:r>
              <a:rPr sz="2000" spc="-10" dirty="0">
                <a:latin typeface="Arial"/>
                <a:cs typeface="Arial"/>
              </a:rPr>
              <a:t>energies between </a:t>
            </a:r>
            <a:r>
              <a:rPr sz="2000" spc="-5" dirty="0">
                <a:latin typeface="Arial"/>
                <a:cs typeface="Arial"/>
              </a:rPr>
              <a:t>the two </a:t>
            </a:r>
            <a:r>
              <a:rPr sz="2000" spc="-10" dirty="0">
                <a:latin typeface="Arial"/>
                <a:cs typeface="Arial"/>
              </a:rPr>
              <a:t>levels </a:t>
            </a:r>
            <a:r>
              <a:rPr sz="2000" spc="-5" dirty="0">
                <a:latin typeface="Arial"/>
                <a:cs typeface="Arial"/>
              </a:rPr>
              <a:t>in </a:t>
            </a:r>
            <a:r>
              <a:rPr sz="2000" spc="-10" dirty="0">
                <a:latin typeface="Arial"/>
                <a:cs typeface="Arial"/>
              </a:rPr>
              <a:t>the  </a:t>
            </a:r>
            <a:r>
              <a:rPr sz="2000" spc="-5" dirty="0">
                <a:latin typeface="Arial"/>
                <a:cs typeface="Arial"/>
              </a:rPr>
              <a:t>form of</a:t>
            </a:r>
            <a:r>
              <a:rPr sz="2000" dirty="0">
                <a:latin typeface="Arial"/>
                <a:cs typeface="Arial"/>
              </a:rPr>
              <a:t> </a:t>
            </a:r>
            <a:r>
              <a:rPr sz="2000" spc="-10" dirty="0">
                <a:latin typeface="Arial"/>
                <a:cs typeface="Arial"/>
              </a:rPr>
              <a:t>photons.</a:t>
            </a:r>
            <a:endParaRPr sz="2000">
              <a:latin typeface="Arial"/>
              <a:cs typeface="Arial"/>
            </a:endParaRPr>
          </a:p>
          <a:p>
            <a:pPr>
              <a:lnSpc>
                <a:spcPct val="100000"/>
              </a:lnSpc>
              <a:spcBef>
                <a:spcPts val="10"/>
              </a:spcBef>
              <a:buFont typeface="Arial"/>
              <a:buChar char="•"/>
            </a:pPr>
            <a:endParaRPr sz="2500">
              <a:latin typeface="Arial"/>
              <a:cs typeface="Arial"/>
            </a:endParaRPr>
          </a:p>
          <a:p>
            <a:pPr marL="355600" marR="5080" indent="-343535">
              <a:lnSpc>
                <a:spcPct val="80100"/>
              </a:lnSpc>
              <a:buChar char="•"/>
              <a:tabLst>
                <a:tab pos="354965" algn="l"/>
                <a:tab pos="355600" algn="l"/>
              </a:tabLst>
            </a:pPr>
            <a:r>
              <a:rPr sz="2000" spc="-5" dirty="0">
                <a:latin typeface="Arial"/>
                <a:cs typeface="Arial"/>
              </a:rPr>
              <a:t>The </a:t>
            </a:r>
            <a:r>
              <a:rPr sz="2000" spc="-10" dirty="0">
                <a:latin typeface="Arial"/>
                <a:cs typeface="Arial"/>
              </a:rPr>
              <a:t>band-gap difference between </a:t>
            </a:r>
            <a:r>
              <a:rPr sz="2000" spc="-5" dirty="0">
                <a:latin typeface="Arial"/>
                <a:cs typeface="Arial"/>
              </a:rPr>
              <a:t>the </a:t>
            </a:r>
            <a:r>
              <a:rPr sz="2000" spc="-10" dirty="0">
                <a:latin typeface="Arial"/>
                <a:cs typeface="Arial"/>
              </a:rPr>
              <a:t>energy levels </a:t>
            </a:r>
            <a:r>
              <a:rPr sz="2000" spc="-5" dirty="0">
                <a:latin typeface="Arial"/>
                <a:cs typeface="Arial"/>
              </a:rPr>
              <a:t>and </a:t>
            </a:r>
            <a:r>
              <a:rPr sz="2000" spc="-10" dirty="0">
                <a:latin typeface="Arial"/>
                <a:cs typeface="Arial"/>
              </a:rPr>
              <a:t>hence the  amount </a:t>
            </a:r>
            <a:r>
              <a:rPr sz="2000" spc="-5" dirty="0">
                <a:latin typeface="Arial"/>
                <a:cs typeface="Arial"/>
              </a:rPr>
              <a:t>of </a:t>
            </a:r>
            <a:r>
              <a:rPr sz="2000" spc="-10" dirty="0">
                <a:latin typeface="Arial"/>
                <a:cs typeface="Arial"/>
              </a:rPr>
              <a:t>energy released </a:t>
            </a:r>
            <a:r>
              <a:rPr sz="2000" spc="-5" dirty="0">
                <a:latin typeface="Arial"/>
                <a:cs typeface="Arial"/>
              </a:rPr>
              <a:t>and the </a:t>
            </a:r>
            <a:r>
              <a:rPr sz="2000" spc="-10" dirty="0">
                <a:latin typeface="Arial"/>
                <a:cs typeface="Arial"/>
              </a:rPr>
              <a:t>emitted wavelength-depends on  </a:t>
            </a:r>
            <a:r>
              <a:rPr sz="2000" spc="-5" dirty="0">
                <a:latin typeface="Arial"/>
                <a:cs typeface="Arial"/>
              </a:rPr>
              <a:t>the </a:t>
            </a:r>
            <a:r>
              <a:rPr sz="2000" spc="-10" dirty="0">
                <a:latin typeface="Arial"/>
                <a:cs typeface="Arial"/>
              </a:rPr>
              <a:t>composition </a:t>
            </a:r>
            <a:r>
              <a:rPr sz="2000" spc="-5" dirty="0">
                <a:latin typeface="Arial"/>
                <a:cs typeface="Arial"/>
              </a:rPr>
              <a:t>of the</a:t>
            </a:r>
            <a:r>
              <a:rPr sz="2000" spc="20" dirty="0">
                <a:latin typeface="Arial"/>
                <a:cs typeface="Arial"/>
              </a:rPr>
              <a:t> </a:t>
            </a:r>
            <a:r>
              <a:rPr sz="2000" spc="-10" dirty="0">
                <a:latin typeface="Arial"/>
                <a:cs typeface="Arial"/>
              </a:rPr>
              <a:t>semiconductor.</a:t>
            </a:r>
            <a:endParaRPr sz="2000">
              <a:latin typeface="Arial"/>
              <a:cs typeface="Arial"/>
            </a:endParaRPr>
          </a:p>
          <a:p>
            <a:pPr>
              <a:lnSpc>
                <a:spcPct val="100000"/>
              </a:lnSpc>
              <a:spcBef>
                <a:spcPts val="40"/>
              </a:spcBef>
              <a:buFont typeface="Arial"/>
              <a:buChar char="•"/>
            </a:pPr>
            <a:endParaRPr sz="2450">
              <a:latin typeface="Arial"/>
              <a:cs typeface="Arial"/>
            </a:endParaRPr>
          </a:p>
          <a:p>
            <a:pPr marL="354965" marR="396875" indent="-342900">
              <a:lnSpc>
                <a:spcPts val="1930"/>
              </a:lnSpc>
              <a:buChar char="•"/>
              <a:tabLst>
                <a:tab pos="354965" algn="l"/>
                <a:tab pos="355600" algn="l"/>
              </a:tabLst>
            </a:pPr>
            <a:r>
              <a:rPr sz="2000" spc="-5" dirty="0">
                <a:latin typeface="Arial"/>
                <a:cs typeface="Arial"/>
              </a:rPr>
              <a:t>In </a:t>
            </a:r>
            <a:r>
              <a:rPr sz="2000" spc="-10" dirty="0">
                <a:latin typeface="Arial"/>
                <a:cs typeface="Arial"/>
              </a:rPr>
              <a:t>many semiconductors, </a:t>
            </a:r>
            <a:r>
              <a:rPr sz="2000" spc="-5" dirty="0">
                <a:latin typeface="Arial"/>
                <a:cs typeface="Arial"/>
              </a:rPr>
              <a:t>notably </a:t>
            </a:r>
            <a:r>
              <a:rPr sz="2000" spc="-10" dirty="0">
                <a:latin typeface="Arial"/>
                <a:cs typeface="Arial"/>
              </a:rPr>
              <a:t>silicon </a:t>
            </a:r>
            <a:r>
              <a:rPr sz="2000" spc="-5" dirty="0">
                <a:latin typeface="Arial"/>
                <a:cs typeface="Arial"/>
              </a:rPr>
              <a:t>and </a:t>
            </a:r>
            <a:r>
              <a:rPr sz="2000" spc="-10" dirty="0">
                <a:latin typeface="Arial"/>
                <a:cs typeface="Arial"/>
              </a:rPr>
              <a:t>germanium, the  </a:t>
            </a:r>
            <a:r>
              <a:rPr sz="2000" spc="-5" dirty="0">
                <a:latin typeface="Arial"/>
                <a:cs typeface="Arial"/>
              </a:rPr>
              <a:t>released energy is dissipated as heat- vibration of the crystalline  </a:t>
            </a:r>
            <a:r>
              <a:rPr sz="2000" spc="-10" dirty="0">
                <a:latin typeface="Arial"/>
                <a:cs typeface="Arial"/>
              </a:rPr>
              <a:t>lattice. </a:t>
            </a:r>
            <a:r>
              <a:rPr sz="2000" spc="-5" dirty="0">
                <a:latin typeface="Arial"/>
                <a:cs typeface="Arial"/>
              </a:rPr>
              <a:t>In </a:t>
            </a:r>
            <a:r>
              <a:rPr sz="2000" spc="-10" dirty="0">
                <a:latin typeface="Arial"/>
                <a:cs typeface="Arial"/>
              </a:rPr>
              <a:t>order </a:t>
            </a:r>
            <a:r>
              <a:rPr sz="2000" spc="-5" dirty="0">
                <a:latin typeface="Arial"/>
                <a:cs typeface="Arial"/>
              </a:rPr>
              <a:t>to </a:t>
            </a:r>
            <a:r>
              <a:rPr sz="2000" spc="-10" dirty="0">
                <a:latin typeface="Arial"/>
                <a:cs typeface="Arial"/>
              </a:rPr>
              <a:t>have </a:t>
            </a:r>
            <a:r>
              <a:rPr sz="2000" spc="-5" dirty="0">
                <a:latin typeface="Arial"/>
                <a:cs typeface="Arial"/>
              </a:rPr>
              <a:t>a </a:t>
            </a:r>
            <a:r>
              <a:rPr sz="2000" spc="-10" dirty="0">
                <a:latin typeface="Arial"/>
                <a:cs typeface="Arial"/>
              </a:rPr>
              <a:t>photonic emission, combination of  </a:t>
            </a:r>
            <a:r>
              <a:rPr sz="2000" spc="-5" dirty="0">
                <a:latin typeface="Arial"/>
                <a:cs typeface="Arial"/>
              </a:rPr>
              <a:t>semiconductors materials are</a:t>
            </a:r>
            <a:r>
              <a:rPr sz="2000" spc="10" dirty="0">
                <a:latin typeface="Arial"/>
                <a:cs typeface="Arial"/>
              </a:rPr>
              <a:t> </a:t>
            </a:r>
            <a:r>
              <a:rPr sz="2000" spc="-5" dirty="0">
                <a:latin typeface="Arial"/>
                <a:cs typeface="Arial"/>
              </a:rPr>
              <a:t>used.</a:t>
            </a:r>
            <a:endParaRPr sz="2000">
              <a:latin typeface="Arial"/>
              <a:cs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691588F-936D-45D7-9CB0-C527FCD64D5D}" type="datetime1">
              <a:rPr lang="en-US" spc="-10" smtClean="0"/>
              <a:t>8/7/2021</a:t>
            </a:fld>
            <a:endParaRPr spc="-10" dirty="0"/>
          </a:p>
        </p:txBody>
      </p:sp>
      <p:sp>
        <p:nvSpPr>
          <p:cNvPr id="2" name="object 2"/>
          <p:cNvSpPr txBox="1">
            <a:spLocks noGrp="1"/>
          </p:cNvSpPr>
          <p:nvPr>
            <p:ph type="title"/>
          </p:nvPr>
        </p:nvSpPr>
        <p:spPr>
          <a:xfrm>
            <a:off x="1305052" y="901453"/>
            <a:ext cx="5588000" cy="574040"/>
          </a:xfrm>
          <a:prstGeom prst="rect">
            <a:avLst/>
          </a:prstGeom>
        </p:spPr>
        <p:txBody>
          <a:bodyPr vert="horz" wrap="square" lIns="0" tIns="12700" rIns="0" bIns="0" rtlCol="0">
            <a:spAutoFit/>
          </a:bodyPr>
          <a:lstStyle/>
          <a:p>
            <a:pPr marL="12700">
              <a:lnSpc>
                <a:spcPct val="100000"/>
              </a:lnSpc>
              <a:spcBef>
                <a:spcPts val="100"/>
              </a:spcBef>
            </a:pPr>
            <a:r>
              <a:rPr spc="-5" dirty="0"/>
              <a:t>Working materials for</a:t>
            </a:r>
            <a:r>
              <a:rPr spc="-60" dirty="0"/>
              <a:t> </a:t>
            </a:r>
            <a:r>
              <a:rPr spc="-10" dirty="0"/>
              <a:t>LEDs</a:t>
            </a:r>
          </a:p>
        </p:txBody>
      </p:sp>
      <p:graphicFrame>
        <p:nvGraphicFramePr>
          <p:cNvPr id="3" name="object 3"/>
          <p:cNvGraphicFramePr>
            <a:graphicFrameLocks noGrp="1"/>
          </p:cNvGraphicFramePr>
          <p:nvPr/>
        </p:nvGraphicFramePr>
        <p:xfrm>
          <a:off x="5326062" y="2382723"/>
          <a:ext cx="4114800" cy="2911600"/>
        </p:xfrm>
        <a:graphic>
          <a:graphicData uri="http://schemas.openxmlformats.org/drawingml/2006/table">
            <a:tbl>
              <a:tblPr firstRow="1" bandRow="1">
                <a:tableStyleId>{2D5ABB26-0587-4C30-8999-92F81FD0307C}</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tblGrid>
              <a:tr h="838200">
                <a:tc>
                  <a:txBody>
                    <a:bodyPr/>
                    <a:lstStyle/>
                    <a:p>
                      <a:pPr marL="363855" marR="97155" indent="-260350">
                        <a:lnSpc>
                          <a:spcPct val="100000"/>
                        </a:lnSpc>
                        <a:spcBef>
                          <a:spcPts val="315"/>
                        </a:spcBef>
                      </a:pPr>
                      <a:r>
                        <a:rPr sz="2000" b="1" dirty="0">
                          <a:latin typeface="Arial"/>
                          <a:cs typeface="Arial"/>
                        </a:rPr>
                        <a:t>Semiconductor  </a:t>
                      </a:r>
                      <a:r>
                        <a:rPr sz="2000" b="1" spc="-5" dirty="0">
                          <a:latin typeface="Arial"/>
                          <a:cs typeface="Arial"/>
                        </a:rPr>
                        <a:t>Compunds</a:t>
                      </a:r>
                      <a:endParaRPr sz="2000">
                        <a:latin typeface="Arial"/>
                        <a:cs typeface="Arial"/>
                      </a:endParaRPr>
                    </a:p>
                  </a:txBody>
                  <a:tcPr marL="0" marR="0" marT="40005" marB="0">
                    <a:lnL w="28575">
                      <a:solidFill>
                        <a:srgbClr val="010101"/>
                      </a:solidFill>
                      <a:prstDash val="solid"/>
                    </a:lnL>
                    <a:lnR w="12700">
                      <a:solidFill>
                        <a:srgbClr val="010101"/>
                      </a:solidFill>
                      <a:prstDash val="solid"/>
                    </a:lnR>
                    <a:lnT w="28575">
                      <a:solidFill>
                        <a:srgbClr val="010101"/>
                      </a:solidFill>
                      <a:prstDash val="solid"/>
                    </a:lnT>
                    <a:lnB w="12700">
                      <a:solidFill>
                        <a:srgbClr val="010101"/>
                      </a:solidFill>
                      <a:prstDash val="solid"/>
                    </a:lnB>
                  </a:tcPr>
                </a:tc>
                <a:tc>
                  <a:txBody>
                    <a:bodyPr/>
                    <a:lstStyle/>
                    <a:p>
                      <a:pPr marL="316230" marR="307975" indent="113030">
                        <a:lnSpc>
                          <a:spcPct val="100000"/>
                        </a:lnSpc>
                        <a:spcBef>
                          <a:spcPts val="315"/>
                        </a:spcBef>
                      </a:pPr>
                      <a:r>
                        <a:rPr sz="2000" b="1" spc="-10" dirty="0">
                          <a:latin typeface="Arial"/>
                          <a:cs typeface="Arial"/>
                        </a:rPr>
                        <a:t>Operating  </a:t>
                      </a:r>
                      <a:r>
                        <a:rPr sz="2000" b="1" dirty="0">
                          <a:latin typeface="Arial"/>
                          <a:cs typeface="Arial"/>
                        </a:rPr>
                        <a:t>Wavelength</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28575">
                      <a:solidFill>
                        <a:srgbClr val="010101"/>
                      </a:solidFill>
                      <a:prstDash val="solid"/>
                    </a:lnT>
                    <a:lnB w="12700">
                      <a:solidFill>
                        <a:srgbClr val="010101"/>
                      </a:solidFill>
                      <a:prstDash val="solid"/>
                    </a:lnB>
                  </a:tcPr>
                </a:tc>
                <a:extLst>
                  <a:ext uri="{0D108BD9-81ED-4DB2-BD59-A6C34878D82A}">
                    <a16:rowId xmlns:a16="http://schemas.microsoft.com/office/drawing/2014/main" val="10000"/>
                  </a:ext>
                </a:extLst>
              </a:tr>
              <a:tr h="534924">
                <a:tc>
                  <a:txBody>
                    <a:bodyPr/>
                    <a:lstStyle/>
                    <a:p>
                      <a:pPr algn="ctr">
                        <a:lnSpc>
                          <a:spcPct val="100000"/>
                        </a:lnSpc>
                        <a:spcBef>
                          <a:spcPts val="315"/>
                        </a:spcBef>
                      </a:pPr>
                      <a:r>
                        <a:rPr sz="2000" spc="-10" dirty="0">
                          <a:latin typeface="Arial"/>
                          <a:cs typeface="Arial"/>
                        </a:rPr>
                        <a:t>GaAs</a:t>
                      </a:r>
                      <a:endParaRPr sz="2000">
                        <a:latin typeface="Arial"/>
                        <a:cs typeface="Arial"/>
                      </a:endParaRPr>
                    </a:p>
                  </a:txBody>
                  <a:tcPr marL="0" marR="0" marT="40005" marB="0">
                    <a:lnL w="28575">
                      <a:solidFill>
                        <a:srgbClr val="010101"/>
                      </a:solidFill>
                      <a:prstDash val="solid"/>
                    </a:lnL>
                    <a:lnR w="12700">
                      <a:solidFill>
                        <a:srgbClr val="010101"/>
                      </a:solidFill>
                      <a:prstDash val="solid"/>
                    </a:lnR>
                    <a:lnT w="1270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5" dirty="0">
                          <a:latin typeface="Arial"/>
                          <a:cs typeface="Arial"/>
                        </a:rPr>
                        <a:t>930</a:t>
                      </a:r>
                      <a:r>
                        <a:rPr sz="2000" spc="-10" dirty="0">
                          <a:latin typeface="Arial"/>
                          <a:cs typeface="Arial"/>
                        </a:rPr>
                        <a:t> 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2700">
                      <a:solidFill>
                        <a:srgbClr val="010101"/>
                      </a:solidFill>
                      <a:prstDash val="solid"/>
                    </a:lnT>
                    <a:lnB w="19050">
                      <a:solidFill>
                        <a:srgbClr val="010101"/>
                      </a:solidFill>
                      <a:prstDash val="solid"/>
                    </a:lnB>
                  </a:tcPr>
                </a:tc>
                <a:extLst>
                  <a:ext uri="{0D108BD9-81ED-4DB2-BD59-A6C34878D82A}">
                    <a16:rowId xmlns:a16="http://schemas.microsoft.com/office/drawing/2014/main" val="10001"/>
                  </a:ext>
                </a:extLst>
              </a:tr>
              <a:tr h="534924">
                <a:tc>
                  <a:txBody>
                    <a:bodyPr/>
                    <a:lstStyle/>
                    <a:p>
                      <a:pPr algn="ctr">
                        <a:lnSpc>
                          <a:spcPct val="100000"/>
                        </a:lnSpc>
                        <a:spcBef>
                          <a:spcPts val="315"/>
                        </a:spcBef>
                      </a:pPr>
                      <a:r>
                        <a:rPr sz="2000" spc="-5" dirty="0">
                          <a:latin typeface="Arial"/>
                          <a:cs typeface="Arial"/>
                        </a:rPr>
                        <a:t>GaAlAs</a:t>
                      </a:r>
                      <a:endParaRPr sz="2000">
                        <a:latin typeface="Arial"/>
                        <a:cs typeface="Arial"/>
                      </a:endParaRPr>
                    </a:p>
                  </a:txBody>
                  <a:tcPr marL="0" marR="0" marT="40005" marB="0">
                    <a:lnL w="28575">
                      <a:solidFill>
                        <a:srgbClr val="010101"/>
                      </a:solidFill>
                      <a:prstDash val="solid"/>
                    </a:lnL>
                    <a:lnR w="12700">
                      <a:solidFill>
                        <a:srgbClr val="010101"/>
                      </a:solidFill>
                      <a:prstDash val="solid"/>
                    </a:lnR>
                    <a:lnT w="1905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5" dirty="0">
                          <a:latin typeface="Arial"/>
                          <a:cs typeface="Arial"/>
                        </a:rPr>
                        <a:t>750 -900</a:t>
                      </a:r>
                      <a:r>
                        <a:rPr sz="2000" spc="-20" dirty="0">
                          <a:latin typeface="Arial"/>
                          <a:cs typeface="Arial"/>
                        </a:rPr>
                        <a:t> </a:t>
                      </a:r>
                      <a:r>
                        <a:rPr sz="2000" spc="-5" dirty="0">
                          <a:latin typeface="Arial"/>
                          <a:cs typeface="Arial"/>
                        </a:rPr>
                        <a:t>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19050">
                      <a:solidFill>
                        <a:srgbClr val="010101"/>
                      </a:solidFill>
                      <a:prstDash val="solid"/>
                    </a:lnB>
                  </a:tcPr>
                </a:tc>
                <a:extLst>
                  <a:ext uri="{0D108BD9-81ED-4DB2-BD59-A6C34878D82A}">
                    <a16:rowId xmlns:a16="http://schemas.microsoft.com/office/drawing/2014/main" val="10002"/>
                  </a:ext>
                </a:extLst>
              </a:tr>
              <a:tr h="533399">
                <a:tc>
                  <a:txBody>
                    <a:bodyPr/>
                    <a:lstStyle/>
                    <a:p>
                      <a:pPr algn="ctr">
                        <a:lnSpc>
                          <a:spcPct val="100000"/>
                        </a:lnSpc>
                        <a:spcBef>
                          <a:spcPts val="315"/>
                        </a:spcBef>
                      </a:pPr>
                      <a:r>
                        <a:rPr sz="2000" spc="-10" dirty="0">
                          <a:latin typeface="Arial"/>
                          <a:cs typeface="Arial"/>
                        </a:rPr>
                        <a:t>GaAsP</a:t>
                      </a:r>
                      <a:endParaRPr sz="2000">
                        <a:latin typeface="Arial"/>
                        <a:cs typeface="Arial"/>
                      </a:endParaRPr>
                    </a:p>
                  </a:txBody>
                  <a:tcPr marL="0" marR="0" marT="40005" marB="0">
                    <a:lnL w="28575">
                      <a:solidFill>
                        <a:srgbClr val="010101"/>
                      </a:solidFill>
                      <a:prstDash val="solid"/>
                    </a:lnL>
                    <a:lnR w="12700">
                      <a:solidFill>
                        <a:srgbClr val="010101"/>
                      </a:solidFill>
                      <a:prstDash val="solid"/>
                    </a:lnR>
                    <a:lnT w="1905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5" dirty="0">
                          <a:latin typeface="Arial"/>
                          <a:cs typeface="Arial"/>
                        </a:rPr>
                        <a:t>665</a:t>
                      </a:r>
                      <a:r>
                        <a:rPr sz="2000" spc="-10" dirty="0">
                          <a:latin typeface="Arial"/>
                          <a:cs typeface="Arial"/>
                        </a:rPr>
                        <a:t> 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19050">
                      <a:solidFill>
                        <a:srgbClr val="010101"/>
                      </a:solidFill>
                      <a:prstDash val="solid"/>
                    </a:lnB>
                  </a:tcPr>
                </a:tc>
                <a:extLst>
                  <a:ext uri="{0D108BD9-81ED-4DB2-BD59-A6C34878D82A}">
                    <a16:rowId xmlns:a16="http://schemas.microsoft.com/office/drawing/2014/main" val="10003"/>
                  </a:ext>
                </a:extLst>
              </a:tr>
              <a:tr h="470153">
                <a:tc>
                  <a:txBody>
                    <a:bodyPr/>
                    <a:lstStyle/>
                    <a:p>
                      <a:pPr algn="ctr">
                        <a:lnSpc>
                          <a:spcPct val="100000"/>
                        </a:lnSpc>
                        <a:spcBef>
                          <a:spcPts val="315"/>
                        </a:spcBef>
                      </a:pPr>
                      <a:r>
                        <a:rPr sz="2000" spc="-10" dirty="0">
                          <a:latin typeface="Arial"/>
                          <a:cs typeface="Arial"/>
                        </a:rPr>
                        <a:t>InGaAsP</a:t>
                      </a:r>
                      <a:endParaRPr sz="2000">
                        <a:latin typeface="Arial"/>
                        <a:cs typeface="Arial"/>
                      </a:endParaRPr>
                    </a:p>
                  </a:txBody>
                  <a:tcPr marL="0" marR="0" marT="40005" marB="0">
                    <a:lnL w="28575">
                      <a:solidFill>
                        <a:srgbClr val="010101"/>
                      </a:solidFill>
                      <a:prstDash val="solid"/>
                    </a:lnL>
                    <a:lnR w="12700">
                      <a:solidFill>
                        <a:srgbClr val="010101"/>
                      </a:solidFill>
                      <a:prstDash val="solid"/>
                    </a:lnR>
                    <a:lnT w="19050">
                      <a:solidFill>
                        <a:srgbClr val="010101"/>
                      </a:solidFill>
                      <a:prstDash val="solid"/>
                    </a:lnT>
                    <a:lnB w="38100">
                      <a:solidFill>
                        <a:srgbClr val="010101"/>
                      </a:solidFill>
                      <a:prstDash val="solid"/>
                    </a:lnB>
                  </a:tcPr>
                </a:tc>
                <a:tc>
                  <a:txBody>
                    <a:bodyPr/>
                    <a:lstStyle/>
                    <a:p>
                      <a:pPr algn="ctr">
                        <a:lnSpc>
                          <a:spcPct val="100000"/>
                        </a:lnSpc>
                        <a:spcBef>
                          <a:spcPts val="315"/>
                        </a:spcBef>
                      </a:pPr>
                      <a:r>
                        <a:rPr sz="2000" spc="-10" dirty="0">
                          <a:latin typeface="Arial"/>
                          <a:cs typeface="Arial"/>
                        </a:rPr>
                        <a:t>1300 -1550</a:t>
                      </a:r>
                      <a:r>
                        <a:rPr sz="2000" spc="-15" dirty="0">
                          <a:latin typeface="Arial"/>
                          <a:cs typeface="Arial"/>
                        </a:rPr>
                        <a:t> </a:t>
                      </a:r>
                      <a:r>
                        <a:rPr sz="2000" spc="-10" dirty="0">
                          <a:latin typeface="Arial"/>
                          <a:cs typeface="Arial"/>
                        </a:rPr>
                        <a:t>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38100">
                      <a:solidFill>
                        <a:srgbClr val="010101"/>
                      </a:solidFill>
                      <a:prstDash val="solid"/>
                    </a:lnB>
                  </a:tcPr>
                </a:tc>
                <a:extLst>
                  <a:ext uri="{0D108BD9-81ED-4DB2-BD59-A6C34878D82A}">
                    <a16:rowId xmlns:a16="http://schemas.microsoft.com/office/drawing/2014/main" val="10004"/>
                  </a:ext>
                </a:extLst>
              </a:tr>
            </a:tbl>
          </a:graphicData>
        </a:graphic>
      </p:graphicFrame>
      <p:sp>
        <p:nvSpPr>
          <p:cNvPr id="4" name="object 4"/>
          <p:cNvSpPr txBox="1"/>
          <p:nvPr/>
        </p:nvSpPr>
        <p:spPr>
          <a:xfrm>
            <a:off x="1228849" y="2439938"/>
            <a:ext cx="3879215" cy="2524760"/>
          </a:xfrm>
          <a:prstGeom prst="rect">
            <a:avLst/>
          </a:prstGeom>
        </p:spPr>
        <p:txBody>
          <a:bodyPr vert="horz" wrap="square" lIns="0" tIns="12065" rIns="0" bIns="0" rtlCol="0">
            <a:spAutoFit/>
          </a:bodyPr>
          <a:lstStyle/>
          <a:p>
            <a:pPr marL="355600" marR="256540" indent="-343535">
              <a:lnSpc>
                <a:spcPct val="100000"/>
              </a:lnSpc>
              <a:spcBef>
                <a:spcPts val="95"/>
              </a:spcBef>
              <a:buChar char="•"/>
              <a:tabLst>
                <a:tab pos="354965" algn="l"/>
                <a:tab pos="355600" algn="l"/>
              </a:tabLst>
            </a:pPr>
            <a:r>
              <a:rPr sz="2000" spc="-5" dirty="0">
                <a:latin typeface="Arial"/>
                <a:cs typeface="Arial"/>
              </a:rPr>
              <a:t>The usual LEDs used in fibre  optic </a:t>
            </a:r>
            <a:r>
              <a:rPr sz="2000" spc="-10" dirty="0">
                <a:latin typeface="Arial"/>
                <a:cs typeface="Arial"/>
              </a:rPr>
              <a:t>systems </a:t>
            </a:r>
            <a:r>
              <a:rPr sz="2000" spc="-5" dirty="0">
                <a:latin typeface="Arial"/>
                <a:cs typeface="Arial"/>
              </a:rPr>
              <a:t>are </a:t>
            </a:r>
            <a:r>
              <a:rPr sz="2000" spc="-10" dirty="0">
                <a:latin typeface="Arial"/>
                <a:cs typeface="Arial"/>
              </a:rPr>
              <a:t>made of  </a:t>
            </a:r>
            <a:r>
              <a:rPr sz="2000" spc="-5" dirty="0">
                <a:latin typeface="Arial"/>
                <a:cs typeface="Arial"/>
              </a:rPr>
              <a:t>Gallium-Aluminium-Arsenide  or Gallium-Arsenide  </a:t>
            </a:r>
            <a:r>
              <a:rPr sz="2000" spc="-10" dirty="0">
                <a:latin typeface="Arial"/>
                <a:cs typeface="Arial"/>
              </a:rPr>
              <a:t>compounds.</a:t>
            </a:r>
            <a:endParaRPr sz="2000">
              <a:latin typeface="Arial"/>
              <a:cs typeface="Arial"/>
            </a:endParaRPr>
          </a:p>
          <a:p>
            <a:pPr marL="355600" marR="5080" indent="-343535" algn="just">
              <a:lnSpc>
                <a:spcPct val="100000"/>
              </a:lnSpc>
              <a:spcBef>
                <a:spcPts val="480"/>
              </a:spcBef>
              <a:buChar char="•"/>
              <a:tabLst>
                <a:tab pos="355600" algn="l"/>
              </a:tabLst>
            </a:pPr>
            <a:r>
              <a:rPr sz="2000" spc="-5" dirty="0">
                <a:latin typeface="Arial"/>
                <a:cs typeface="Arial"/>
              </a:rPr>
              <a:t>The most </a:t>
            </a:r>
            <a:r>
              <a:rPr sz="2000" spc="-10" dirty="0">
                <a:latin typeface="Arial"/>
                <a:cs typeface="Arial"/>
              </a:rPr>
              <a:t>important compound  </a:t>
            </a:r>
            <a:r>
              <a:rPr sz="2000" spc="-5" dirty="0">
                <a:latin typeface="Arial"/>
                <a:cs typeface="Arial"/>
              </a:rPr>
              <a:t>for high </a:t>
            </a:r>
            <a:r>
              <a:rPr sz="2000" spc="-10" dirty="0">
                <a:latin typeface="Arial"/>
                <a:cs typeface="Arial"/>
              </a:rPr>
              <a:t>performance optical  </a:t>
            </a:r>
            <a:r>
              <a:rPr sz="2000" spc="-5" dirty="0">
                <a:latin typeface="Arial"/>
                <a:cs typeface="Arial"/>
              </a:rPr>
              <a:t>fibre optics is</a:t>
            </a:r>
            <a:r>
              <a:rPr sz="2000" spc="5" dirty="0">
                <a:latin typeface="Arial"/>
                <a:cs typeface="Arial"/>
              </a:rPr>
              <a:t> </a:t>
            </a:r>
            <a:r>
              <a:rPr sz="2000" spc="-5" dirty="0">
                <a:latin typeface="Arial"/>
                <a:cs typeface="Arial"/>
              </a:rPr>
              <a:t>InGaAsP</a:t>
            </a:r>
            <a:endParaRPr sz="2000">
              <a:latin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2B04D4F1-1299-4A19-81A4-CF34D78032AE}" type="datetime1">
              <a:rPr lang="en-US" spc="-10" smtClean="0"/>
              <a:t>8/7/2021</a:t>
            </a:fld>
            <a:endParaRPr spc="-10" dirty="0"/>
          </a:p>
        </p:txBody>
      </p:sp>
      <p:sp>
        <p:nvSpPr>
          <p:cNvPr id="2" name="object 2"/>
          <p:cNvSpPr txBox="1">
            <a:spLocks noGrp="1"/>
          </p:cNvSpPr>
          <p:nvPr>
            <p:ph type="title"/>
          </p:nvPr>
        </p:nvSpPr>
        <p:spPr>
          <a:xfrm>
            <a:off x="1000252" y="901453"/>
            <a:ext cx="7772400" cy="574040"/>
          </a:xfrm>
          <a:prstGeom prst="rect">
            <a:avLst/>
          </a:prstGeom>
        </p:spPr>
        <p:txBody>
          <a:bodyPr vert="horz" wrap="square" lIns="0" tIns="12700" rIns="0" bIns="0" rtlCol="0">
            <a:spAutoFit/>
          </a:bodyPr>
          <a:lstStyle/>
          <a:p>
            <a:pPr marL="12700">
              <a:lnSpc>
                <a:spcPct val="100000"/>
              </a:lnSpc>
              <a:spcBef>
                <a:spcPts val="100"/>
              </a:spcBef>
            </a:pPr>
            <a:r>
              <a:rPr spc="-5" dirty="0"/>
              <a:t>Advantages </a:t>
            </a:r>
            <a:r>
              <a:rPr dirty="0"/>
              <a:t>&amp; </a:t>
            </a:r>
            <a:r>
              <a:rPr spc="-5" dirty="0"/>
              <a:t>Disadvantages of</a:t>
            </a:r>
            <a:r>
              <a:rPr spc="-80" dirty="0"/>
              <a:t> </a:t>
            </a:r>
            <a:r>
              <a:rPr spc="-10" dirty="0"/>
              <a:t>LEDs</a:t>
            </a:r>
          </a:p>
        </p:txBody>
      </p:sp>
      <p:sp>
        <p:nvSpPr>
          <p:cNvPr id="3" name="object 3"/>
          <p:cNvSpPr txBox="1"/>
          <p:nvPr/>
        </p:nvSpPr>
        <p:spPr>
          <a:xfrm>
            <a:off x="1305026" y="1781563"/>
            <a:ext cx="8065770" cy="3442335"/>
          </a:xfrm>
          <a:prstGeom prst="rect">
            <a:avLst/>
          </a:prstGeom>
        </p:spPr>
        <p:txBody>
          <a:bodyPr vert="horz" wrap="square" lIns="0" tIns="12065" rIns="0" bIns="0" rtlCol="0">
            <a:spAutoFit/>
          </a:bodyPr>
          <a:lstStyle/>
          <a:p>
            <a:pPr marL="355600" indent="-343535">
              <a:lnSpc>
                <a:spcPct val="100000"/>
              </a:lnSpc>
              <a:spcBef>
                <a:spcPts val="95"/>
              </a:spcBef>
              <a:buChar char="•"/>
              <a:tabLst>
                <a:tab pos="354965" algn="l"/>
                <a:tab pos="356235" algn="l"/>
              </a:tabLst>
            </a:pPr>
            <a:r>
              <a:rPr sz="2000" spc="-10" dirty="0">
                <a:latin typeface="Arial"/>
                <a:cs typeface="Arial"/>
              </a:rPr>
              <a:t>Produce </a:t>
            </a:r>
            <a:r>
              <a:rPr sz="2000" spc="-5" dirty="0">
                <a:latin typeface="Arial"/>
                <a:cs typeface="Arial"/>
              </a:rPr>
              <a:t>more light per Watt than do </a:t>
            </a:r>
            <a:r>
              <a:rPr sz="2000" spc="-10" dirty="0">
                <a:latin typeface="Arial"/>
                <a:cs typeface="Arial"/>
              </a:rPr>
              <a:t>incandescent</a:t>
            </a:r>
            <a:r>
              <a:rPr sz="2000" spc="40" dirty="0">
                <a:latin typeface="Arial"/>
                <a:cs typeface="Arial"/>
              </a:rPr>
              <a:t> </a:t>
            </a:r>
            <a:r>
              <a:rPr sz="2000" spc="-10" dirty="0">
                <a:latin typeface="Arial"/>
                <a:cs typeface="Arial"/>
              </a:rPr>
              <a:t>bulbs.</a:t>
            </a:r>
            <a:endParaRPr sz="2000">
              <a:latin typeface="Arial"/>
              <a:cs typeface="Arial"/>
            </a:endParaRPr>
          </a:p>
          <a:p>
            <a:pPr marL="355600" marR="5080" indent="-343535">
              <a:lnSpc>
                <a:spcPts val="1930"/>
              </a:lnSpc>
              <a:spcBef>
                <a:spcPts val="455"/>
              </a:spcBef>
              <a:buChar char="•"/>
              <a:tabLst>
                <a:tab pos="354965" algn="l"/>
                <a:tab pos="356235" algn="l"/>
              </a:tabLst>
            </a:pPr>
            <a:r>
              <a:rPr sz="2000" spc="-5" dirty="0">
                <a:latin typeface="Arial"/>
                <a:cs typeface="Arial"/>
              </a:rPr>
              <a:t>Can emit light of an </a:t>
            </a:r>
            <a:r>
              <a:rPr sz="2000" spc="-10" dirty="0">
                <a:latin typeface="Arial"/>
                <a:cs typeface="Arial"/>
              </a:rPr>
              <a:t>intended color without </a:t>
            </a:r>
            <a:r>
              <a:rPr sz="2000" spc="-5" dirty="0">
                <a:latin typeface="Arial"/>
                <a:cs typeface="Arial"/>
              </a:rPr>
              <a:t>the use of </a:t>
            </a:r>
            <a:r>
              <a:rPr sz="2000" spc="-10" dirty="0">
                <a:latin typeface="Arial"/>
                <a:cs typeface="Arial"/>
              </a:rPr>
              <a:t>color </a:t>
            </a:r>
            <a:r>
              <a:rPr sz="2000" spc="-5" dirty="0">
                <a:latin typeface="Arial"/>
                <a:cs typeface="Arial"/>
              </a:rPr>
              <a:t>filters </a:t>
            </a:r>
            <a:r>
              <a:rPr sz="2000" spc="-10" dirty="0">
                <a:latin typeface="Arial"/>
                <a:cs typeface="Arial"/>
              </a:rPr>
              <a:t>that  </a:t>
            </a:r>
            <a:r>
              <a:rPr sz="2000" spc="-5" dirty="0">
                <a:latin typeface="Arial"/>
                <a:cs typeface="Arial"/>
              </a:rPr>
              <a:t>traditional lighting methods</a:t>
            </a:r>
            <a:r>
              <a:rPr sz="2000" spc="10" dirty="0">
                <a:latin typeface="Arial"/>
                <a:cs typeface="Arial"/>
              </a:rPr>
              <a:t> </a:t>
            </a:r>
            <a:r>
              <a:rPr sz="2000" spc="-5" dirty="0">
                <a:latin typeface="Arial"/>
                <a:cs typeface="Arial"/>
              </a:rPr>
              <a:t>require..</a:t>
            </a:r>
            <a:endParaRPr sz="2000">
              <a:latin typeface="Arial"/>
              <a:cs typeface="Arial"/>
            </a:endParaRPr>
          </a:p>
          <a:p>
            <a:pPr marL="355600" indent="-343535">
              <a:lnSpc>
                <a:spcPct val="100000"/>
              </a:lnSpc>
              <a:spcBef>
                <a:spcPts val="15"/>
              </a:spcBef>
              <a:buChar char="•"/>
              <a:tabLst>
                <a:tab pos="354965" algn="l"/>
                <a:tab pos="356235" algn="l"/>
              </a:tabLst>
            </a:pPr>
            <a:r>
              <a:rPr sz="2000" spc="-5" dirty="0">
                <a:latin typeface="Arial"/>
                <a:cs typeface="Arial"/>
              </a:rPr>
              <a:t>The </a:t>
            </a:r>
            <a:r>
              <a:rPr sz="2000" spc="-10" dirty="0">
                <a:latin typeface="Arial"/>
                <a:cs typeface="Arial"/>
              </a:rPr>
              <a:t>solid package </a:t>
            </a:r>
            <a:r>
              <a:rPr sz="2000" spc="-5" dirty="0">
                <a:latin typeface="Arial"/>
                <a:cs typeface="Arial"/>
              </a:rPr>
              <a:t>of an LED can be </a:t>
            </a:r>
            <a:r>
              <a:rPr sz="2000" spc="-10" dirty="0">
                <a:latin typeface="Arial"/>
                <a:cs typeface="Arial"/>
              </a:rPr>
              <a:t>designed </a:t>
            </a:r>
            <a:r>
              <a:rPr sz="2000" spc="-5" dirty="0">
                <a:latin typeface="Arial"/>
                <a:cs typeface="Arial"/>
              </a:rPr>
              <a:t>to focus its</a:t>
            </a:r>
            <a:r>
              <a:rPr sz="2000" spc="90" dirty="0">
                <a:latin typeface="Arial"/>
                <a:cs typeface="Arial"/>
              </a:rPr>
              <a:t> </a:t>
            </a:r>
            <a:r>
              <a:rPr sz="2000" spc="-10" dirty="0">
                <a:latin typeface="Arial"/>
                <a:cs typeface="Arial"/>
              </a:rPr>
              <a:t>light.</a:t>
            </a:r>
            <a:endParaRPr sz="2000">
              <a:latin typeface="Arial"/>
              <a:cs typeface="Arial"/>
            </a:endParaRPr>
          </a:p>
          <a:p>
            <a:pPr marL="355600" marR="1144905" indent="-343535">
              <a:lnSpc>
                <a:spcPts val="1930"/>
              </a:lnSpc>
              <a:spcBef>
                <a:spcPts val="455"/>
              </a:spcBef>
              <a:buChar char="•"/>
              <a:tabLst>
                <a:tab pos="354965" algn="l"/>
                <a:tab pos="356235" algn="l"/>
              </a:tabLst>
            </a:pPr>
            <a:r>
              <a:rPr sz="2000" spc="-5" dirty="0">
                <a:latin typeface="Arial"/>
                <a:cs typeface="Arial"/>
              </a:rPr>
              <a:t>Are built inside solid cases that protect them, making them  extremely</a:t>
            </a:r>
            <a:r>
              <a:rPr sz="2000" spc="-10" dirty="0">
                <a:latin typeface="Arial"/>
                <a:cs typeface="Arial"/>
              </a:rPr>
              <a:t> </a:t>
            </a:r>
            <a:r>
              <a:rPr sz="2000" spc="-5" dirty="0">
                <a:latin typeface="Arial"/>
                <a:cs typeface="Arial"/>
              </a:rPr>
              <a:t>durable.</a:t>
            </a:r>
            <a:endParaRPr sz="2000">
              <a:latin typeface="Arial"/>
              <a:cs typeface="Arial"/>
            </a:endParaRPr>
          </a:p>
          <a:p>
            <a:pPr marL="355600" indent="-343535">
              <a:lnSpc>
                <a:spcPct val="100000"/>
              </a:lnSpc>
              <a:spcBef>
                <a:spcPts val="10"/>
              </a:spcBef>
              <a:buChar char="•"/>
              <a:tabLst>
                <a:tab pos="354965" algn="l"/>
                <a:tab pos="356235" algn="l"/>
              </a:tabLst>
            </a:pPr>
            <a:r>
              <a:rPr sz="2000" spc="-5" dirty="0">
                <a:latin typeface="Arial"/>
                <a:cs typeface="Arial"/>
              </a:rPr>
              <a:t>Light up very</a:t>
            </a:r>
            <a:r>
              <a:rPr sz="2000" spc="-50" dirty="0">
                <a:latin typeface="Arial"/>
                <a:cs typeface="Arial"/>
              </a:rPr>
              <a:t> </a:t>
            </a:r>
            <a:r>
              <a:rPr sz="2000" dirty="0">
                <a:latin typeface="Arial"/>
                <a:cs typeface="Arial"/>
              </a:rPr>
              <a:t>quickly.</a:t>
            </a:r>
            <a:endParaRPr sz="2000">
              <a:latin typeface="Arial"/>
              <a:cs typeface="Arial"/>
            </a:endParaRPr>
          </a:p>
          <a:p>
            <a:pPr marL="355600" marR="691515" indent="-343535">
              <a:lnSpc>
                <a:spcPts val="1930"/>
              </a:lnSpc>
              <a:spcBef>
                <a:spcPts val="455"/>
              </a:spcBef>
              <a:buChar char="•"/>
              <a:tabLst>
                <a:tab pos="354965" algn="l"/>
                <a:tab pos="356235" algn="l"/>
              </a:tabLst>
            </a:pPr>
            <a:r>
              <a:rPr sz="2000" spc="-5" dirty="0">
                <a:latin typeface="Arial"/>
                <a:cs typeface="Arial"/>
              </a:rPr>
              <a:t>Can be very </a:t>
            </a:r>
            <a:r>
              <a:rPr sz="2000" spc="-10" dirty="0">
                <a:latin typeface="Arial"/>
                <a:cs typeface="Arial"/>
              </a:rPr>
              <a:t>small </a:t>
            </a:r>
            <a:r>
              <a:rPr sz="2000" spc="-5" dirty="0">
                <a:latin typeface="Arial"/>
                <a:cs typeface="Arial"/>
              </a:rPr>
              <a:t>and are </a:t>
            </a:r>
            <a:r>
              <a:rPr sz="2000" spc="-10" dirty="0">
                <a:latin typeface="Arial"/>
                <a:cs typeface="Arial"/>
              </a:rPr>
              <a:t>easily populated </a:t>
            </a:r>
            <a:r>
              <a:rPr sz="2000" spc="-5" dirty="0">
                <a:latin typeface="Arial"/>
                <a:cs typeface="Arial"/>
              </a:rPr>
              <a:t>onto </a:t>
            </a:r>
            <a:r>
              <a:rPr sz="2000" spc="-10" dirty="0">
                <a:latin typeface="Arial"/>
                <a:cs typeface="Arial"/>
              </a:rPr>
              <a:t>printed circuit  </a:t>
            </a:r>
            <a:r>
              <a:rPr sz="2000" spc="-5" dirty="0">
                <a:latin typeface="Arial"/>
                <a:cs typeface="Arial"/>
              </a:rPr>
              <a:t>boards.</a:t>
            </a:r>
            <a:endParaRPr sz="2000">
              <a:latin typeface="Arial"/>
              <a:cs typeface="Arial"/>
            </a:endParaRPr>
          </a:p>
          <a:p>
            <a:pPr marL="355600" marR="748665" indent="-342900">
              <a:lnSpc>
                <a:spcPts val="1930"/>
              </a:lnSpc>
              <a:spcBef>
                <a:spcPts val="465"/>
              </a:spcBef>
              <a:buChar char="•"/>
              <a:tabLst>
                <a:tab pos="354965" algn="l"/>
                <a:tab pos="356235" algn="l"/>
              </a:tabLst>
            </a:pPr>
            <a:r>
              <a:rPr sz="2000" spc="-5" dirty="0">
                <a:latin typeface="Arial"/>
                <a:cs typeface="Arial"/>
              </a:rPr>
              <a:t>Are currently more expensive, than more conventional lighting  technologies .</a:t>
            </a:r>
            <a:endParaRPr sz="2000">
              <a:latin typeface="Arial"/>
              <a:cs typeface="Arial"/>
            </a:endParaRPr>
          </a:p>
          <a:p>
            <a:pPr marL="354965" indent="-342900">
              <a:lnSpc>
                <a:spcPct val="100000"/>
              </a:lnSpc>
              <a:spcBef>
                <a:spcPts val="10"/>
              </a:spcBef>
              <a:buChar char="•"/>
              <a:tabLst>
                <a:tab pos="354965" algn="l"/>
                <a:tab pos="355600" algn="l"/>
              </a:tabLst>
            </a:pPr>
            <a:r>
              <a:rPr sz="2000" spc="-5" dirty="0">
                <a:latin typeface="Arial"/>
                <a:cs typeface="Arial"/>
              </a:rPr>
              <a:t>Require complex power supply setups to be efficiently</a:t>
            </a:r>
            <a:r>
              <a:rPr sz="2000" spc="75" dirty="0">
                <a:latin typeface="Arial"/>
                <a:cs typeface="Arial"/>
              </a:rPr>
              <a:t> </a:t>
            </a:r>
            <a:r>
              <a:rPr sz="2000" spc="-5" dirty="0">
                <a:latin typeface="Arial"/>
                <a:cs typeface="Arial"/>
              </a:rPr>
              <a:t>driven.</a:t>
            </a:r>
            <a:endParaRPr sz="200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48189FB4-8CA2-4EB3-BF38-578371CAC01E}" type="datetime1">
              <a:rPr lang="en-US" spc="-10" smtClean="0"/>
              <a:t>8/7/2021</a:t>
            </a:fld>
            <a:endParaRPr spc="-10" dirty="0"/>
          </a:p>
        </p:txBody>
      </p:sp>
      <p:sp>
        <p:nvSpPr>
          <p:cNvPr id="6" name="object 6"/>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3</a:t>
            </a:r>
            <a:endParaRPr sz="1400">
              <a:latin typeface="Arial"/>
              <a:cs typeface="Arial"/>
            </a:endParaRPr>
          </a:p>
        </p:txBody>
      </p:sp>
      <p:sp>
        <p:nvSpPr>
          <p:cNvPr id="2" name="object 2"/>
          <p:cNvSpPr txBox="1">
            <a:spLocks noGrp="1"/>
          </p:cNvSpPr>
          <p:nvPr>
            <p:ph type="title"/>
          </p:nvPr>
        </p:nvSpPr>
        <p:spPr>
          <a:xfrm>
            <a:off x="1305052" y="901453"/>
            <a:ext cx="2413635" cy="574040"/>
          </a:xfrm>
          <a:prstGeom prst="rect">
            <a:avLst/>
          </a:prstGeom>
        </p:spPr>
        <p:txBody>
          <a:bodyPr vert="horz" wrap="square" lIns="0" tIns="12700" rIns="0" bIns="0" rtlCol="0">
            <a:spAutoFit/>
          </a:bodyPr>
          <a:lstStyle/>
          <a:p>
            <a:pPr marL="12700">
              <a:lnSpc>
                <a:spcPct val="100000"/>
              </a:lnSpc>
              <a:spcBef>
                <a:spcPts val="100"/>
              </a:spcBef>
            </a:pPr>
            <a:r>
              <a:rPr spc="-10" dirty="0"/>
              <a:t>Introduction</a:t>
            </a:r>
          </a:p>
        </p:txBody>
      </p:sp>
      <p:sp>
        <p:nvSpPr>
          <p:cNvPr id="3" name="object 3"/>
          <p:cNvSpPr txBox="1"/>
          <p:nvPr/>
        </p:nvSpPr>
        <p:spPr>
          <a:xfrm>
            <a:off x="1305031" y="1906511"/>
            <a:ext cx="8030845" cy="3347085"/>
          </a:xfrm>
          <a:prstGeom prst="rect">
            <a:avLst/>
          </a:prstGeom>
        </p:spPr>
        <p:txBody>
          <a:bodyPr vert="horz" wrap="square" lIns="0" tIns="12065" rIns="0" bIns="0" rtlCol="0">
            <a:spAutoFit/>
          </a:bodyPr>
          <a:lstStyle/>
          <a:p>
            <a:pPr marL="390525">
              <a:lnSpc>
                <a:spcPct val="100000"/>
              </a:lnSpc>
              <a:spcBef>
                <a:spcPts val="95"/>
              </a:spcBef>
            </a:pPr>
            <a:r>
              <a:rPr sz="2000" b="1" dirty="0">
                <a:solidFill>
                  <a:srgbClr val="CC0000"/>
                </a:solidFill>
                <a:latin typeface="Arial"/>
                <a:cs typeface="Arial"/>
              </a:rPr>
              <a:t>LASER</a:t>
            </a:r>
            <a:endParaRPr sz="2000">
              <a:latin typeface="Arial"/>
              <a:cs typeface="Arial"/>
            </a:endParaRPr>
          </a:p>
          <a:p>
            <a:pPr marL="390525">
              <a:lnSpc>
                <a:spcPct val="100000"/>
              </a:lnSpc>
            </a:pPr>
            <a:r>
              <a:rPr sz="2000" b="1" spc="-5" dirty="0">
                <a:solidFill>
                  <a:srgbClr val="CC0000"/>
                </a:solidFill>
                <a:latin typeface="Arial"/>
                <a:cs typeface="Arial"/>
              </a:rPr>
              <a:t>L</a:t>
            </a:r>
            <a:r>
              <a:rPr sz="2000" spc="-5" dirty="0">
                <a:solidFill>
                  <a:srgbClr val="CC0000"/>
                </a:solidFill>
                <a:latin typeface="Arial"/>
                <a:cs typeface="Arial"/>
              </a:rPr>
              <a:t>ight </a:t>
            </a:r>
            <a:r>
              <a:rPr sz="2000" b="1" spc="-5" dirty="0">
                <a:solidFill>
                  <a:srgbClr val="CC0000"/>
                </a:solidFill>
                <a:latin typeface="Arial"/>
                <a:cs typeface="Arial"/>
              </a:rPr>
              <a:t>A</a:t>
            </a:r>
            <a:r>
              <a:rPr sz="2000" spc="-5" dirty="0">
                <a:solidFill>
                  <a:srgbClr val="CC0000"/>
                </a:solidFill>
                <a:latin typeface="Arial"/>
                <a:cs typeface="Arial"/>
              </a:rPr>
              <a:t>mplification by </a:t>
            </a:r>
            <a:r>
              <a:rPr sz="2000" b="1" spc="-5" dirty="0">
                <a:solidFill>
                  <a:srgbClr val="CC0000"/>
                </a:solidFill>
                <a:latin typeface="Arial"/>
                <a:cs typeface="Arial"/>
              </a:rPr>
              <a:t>S</a:t>
            </a:r>
            <a:r>
              <a:rPr sz="2000" spc="-5" dirty="0">
                <a:solidFill>
                  <a:srgbClr val="CC0000"/>
                </a:solidFill>
                <a:latin typeface="Arial"/>
                <a:cs typeface="Arial"/>
              </a:rPr>
              <a:t>timulated </a:t>
            </a:r>
            <a:r>
              <a:rPr sz="2000" b="1" spc="-5" dirty="0">
                <a:solidFill>
                  <a:srgbClr val="CC0000"/>
                </a:solidFill>
                <a:latin typeface="Arial"/>
                <a:cs typeface="Arial"/>
              </a:rPr>
              <a:t>E</a:t>
            </a:r>
            <a:r>
              <a:rPr sz="2000" spc="-5" dirty="0">
                <a:solidFill>
                  <a:srgbClr val="CC0000"/>
                </a:solidFill>
                <a:latin typeface="Arial"/>
                <a:cs typeface="Arial"/>
              </a:rPr>
              <a:t>mission of</a:t>
            </a:r>
            <a:r>
              <a:rPr sz="2000" spc="40" dirty="0">
                <a:solidFill>
                  <a:srgbClr val="CC0000"/>
                </a:solidFill>
                <a:latin typeface="Arial"/>
                <a:cs typeface="Arial"/>
              </a:rPr>
              <a:t> </a:t>
            </a:r>
            <a:r>
              <a:rPr sz="2000" b="1" spc="-5" dirty="0">
                <a:solidFill>
                  <a:srgbClr val="CC0000"/>
                </a:solidFill>
                <a:latin typeface="Arial"/>
                <a:cs typeface="Arial"/>
              </a:rPr>
              <a:t>R</a:t>
            </a:r>
            <a:r>
              <a:rPr sz="2000" spc="-5" dirty="0">
                <a:solidFill>
                  <a:srgbClr val="CC0000"/>
                </a:solidFill>
                <a:latin typeface="Arial"/>
                <a:cs typeface="Arial"/>
              </a:rPr>
              <a:t>adiation.</a:t>
            </a:r>
            <a:endParaRPr sz="2000">
              <a:latin typeface="Arial"/>
              <a:cs typeface="Arial"/>
            </a:endParaRPr>
          </a:p>
          <a:p>
            <a:pPr marL="355600" indent="-343535">
              <a:lnSpc>
                <a:spcPct val="100000"/>
              </a:lnSpc>
              <a:spcBef>
                <a:spcPts val="1200"/>
              </a:spcBef>
              <a:buChar char="•"/>
              <a:tabLst>
                <a:tab pos="354965" algn="l"/>
                <a:tab pos="356235" algn="l"/>
              </a:tabLst>
            </a:pPr>
            <a:r>
              <a:rPr sz="2000" spc="-5" dirty="0">
                <a:latin typeface="Arial"/>
                <a:cs typeface="Arial"/>
              </a:rPr>
              <a:t>An </a:t>
            </a:r>
            <a:r>
              <a:rPr sz="2000" spc="-10" dirty="0">
                <a:latin typeface="Arial"/>
                <a:cs typeface="Arial"/>
              </a:rPr>
              <a:t>optical source </a:t>
            </a:r>
            <a:r>
              <a:rPr sz="2000" spc="-5" dirty="0">
                <a:latin typeface="Arial"/>
                <a:cs typeface="Arial"/>
              </a:rPr>
              <a:t>that emits </a:t>
            </a:r>
            <a:r>
              <a:rPr sz="2000" spc="-10" dirty="0">
                <a:latin typeface="Arial"/>
                <a:cs typeface="Arial"/>
              </a:rPr>
              <a:t>photons </a:t>
            </a:r>
            <a:r>
              <a:rPr sz="2000" spc="-5" dirty="0">
                <a:latin typeface="Arial"/>
                <a:cs typeface="Arial"/>
              </a:rPr>
              <a:t>in a </a:t>
            </a:r>
            <a:r>
              <a:rPr sz="2000" spc="-10" dirty="0">
                <a:latin typeface="Arial"/>
                <a:cs typeface="Arial"/>
              </a:rPr>
              <a:t>coherent</a:t>
            </a:r>
            <a:r>
              <a:rPr sz="2000" spc="70" dirty="0">
                <a:latin typeface="Arial"/>
                <a:cs typeface="Arial"/>
              </a:rPr>
              <a:t> </a:t>
            </a:r>
            <a:r>
              <a:rPr sz="2000" spc="-10" dirty="0">
                <a:latin typeface="Arial"/>
                <a:cs typeface="Arial"/>
              </a:rPr>
              <a:t>beam.</a:t>
            </a:r>
            <a:endParaRPr sz="2000">
              <a:latin typeface="Arial"/>
              <a:cs typeface="Arial"/>
            </a:endParaRPr>
          </a:p>
          <a:p>
            <a:pPr marL="355600" marR="5080" indent="-342900">
              <a:lnSpc>
                <a:spcPct val="100000"/>
              </a:lnSpc>
              <a:spcBef>
                <a:spcPts val="480"/>
              </a:spcBef>
              <a:buChar char="•"/>
              <a:tabLst>
                <a:tab pos="354965" algn="l"/>
                <a:tab pos="356235" algn="l"/>
              </a:tabLst>
            </a:pPr>
            <a:r>
              <a:rPr sz="2000" spc="-5" dirty="0">
                <a:latin typeface="Arial"/>
                <a:cs typeface="Arial"/>
              </a:rPr>
              <a:t>In </a:t>
            </a:r>
            <a:r>
              <a:rPr sz="2000" spc="-10" dirty="0">
                <a:latin typeface="Arial"/>
                <a:cs typeface="Arial"/>
              </a:rPr>
              <a:t>analogy </a:t>
            </a:r>
            <a:r>
              <a:rPr sz="2000" spc="-5" dirty="0">
                <a:latin typeface="Arial"/>
                <a:cs typeface="Arial"/>
              </a:rPr>
              <a:t>with </a:t>
            </a:r>
            <a:r>
              <a:rPr sz="2000" spc="-10" dirty="0">
                <a:latin typeface="Arial"/>
                <a:cs typeface="Arial"/>
              </a:rPr>
              <a:t>optical lasers, </a:t>
            </a:r>
            <a:r>
              <a:rPr sz="2000" spc="-5" dirty="0">
                <a:latin typeface="Arial"/>
                <a:cs typeface="Arial"/>
              </a:rPr>
              <a:t>a device </a:t>
            </a:r>
            <a:r>
              <a:rPr sz="2000" spc="-10" dirty="0">
                <a:latin typeface="Arial"/>
                <a:cs typeface="Arial"/>
              </a:rPr>
              <a:t>which produces </a:t>
            </a:r>
            <a:r>
              <a:rPr sz="2000" spc="-5" dirty="0">
                <a:latin typeface="Arial"/>
                <a:cs typeface="Arial"/>
              </a:rPr>
              <a:t>any </a:t>
            </a:r>
            <a:r>
              <a:rPr sz="2000" spc="-10" dirty="0">
                <a:latin typeface="Arial"/>
                <a:cs typeface="Arial"/>
              </a:rPr>
              <a:t>particles  </a:t>
            </a:r>
            <a:r>
              <a:rPr sz="2000" spc="-5" dirty="0">
                <a:latin typeface="Arial"/>
                <a:cs typeface="Arial"/>
              </a:rPr>
              <a:t>or </a:t>
            </a:r>
            <a:r>
              <a:rPr sz="2000" spc="-10" dirty="0">
                <a:latin typeface="Arial"/>
                <a:cs typeface="Arial"/>
              </a:rPr>
              <a:t>electromagnetic radiations </a:t>
            </a:r>
            <a:r>
              <a:rPr sz="2000" spc="-5" dirty="0">
                <a:latin typeface="Arial"/>
                <a:cs typeface="Arial"/>
              </a:rPr>
              <a:t>in a </a:t>
            </a:r>
            <a:r>
              <a:rPr sz="2000" spc="-10" dirty="0">
                <a:latin typeface="Arial"/>
                <a:cs typeface="Arial"/>
              </a:rPr>
              <a:t>coherent </a:t>
            </a:r>
            <a:r>
              <a:rPr sz="2000" spc="-5" dirty="0">
                <a:latin typeface="Arial"/>
                <a:cs typeface="Arial"/>
              </a:rPr>
              <a:t>state is </a:t>
            </a:r>
            <a:r>
              <a:rPr sz="2000" spc="-10" dirty="0">
                <a:latin typeface="Arial"/>
                <a:cs typeface="Arial"/>
              </a:rPr>
              <a:t>called “Laser”,  </a:t>
            </a:r>
            <a:r>
              <a:rPr sz="2000" spc="-5" dirty="0">
                <a:latin typeface="Arial"/>
                <a:cs typeface="Arial"/>
              </a:rPr>
              <a:t>e.g., Atom</a:t>
            </a:r>
            <a:r>
              <a:rPr sz="2000" dirty="0">
                <a:latin typeface="Arial"/>
                <a:cs typeface="Arial"/>
              </a:rPr>
              <a:t> </a:t>
            </a:r>
            <a:r>
              <a:rPr sz="2000" spc="-10" dirty="0">
                <a:latin typeface="Arial"/>
                <a:cs typeface="Arial"/>
              </a:rPr>
              <a:t>Laser.</a:t>
            </a:r>
            <a:endParaRPr sz="2000">
              <a:latin typeface="Arial"/>
              <a:cs typeface="Arial"/>
            </a:endParaRPr>
          </a:p>
          <a:p>
            <a:pPr marL="354965" marR="208915" indent="-342900">
              <a:lnSpc>
                <a:spcPct val="100000"/>
              </a:lnSpc>
              <a:spcBef>
                <a:spcPts val="475"/>
              </a:spcBef>
              <a:buChar char="•"/>
              <a:tabLst>
                <a:tab pos="354965" algn="l"/>
                <a:tab pos="355600" algn="l"/>
              </a:tabLst>
            </a:pPr>
            <a:r>
              <a:rPr sz="2000" spc="-5" dirty="0">
                <a:latin typeface="Arial"/>
                <a:cs typeface="Arial"/>
              </a:rPr>
              <a:t>In most </a:t>
            </a:r>
            <a:r>
              <a:rPr sz="2000" spc="-10" dirty="0">
                <a:latin typeface="Arial"/>
                <a:cs typeface="Arial"/>
              </a:rPr>
              <a:t>cases “laser” refers </a:t>
            </a:r>
            <a:r>
              <a:rPr sz="2000" spc="-5" dirty="0">
                <a:latin typeface="Arial"/>
                <a:cs typeface="Arial"/>
              </a:rPr>
              <a:t>to a </a:t>
            </a:r>
            <a:r>
              <a:rPr sz="2000" spc="-10" dirty="0">
                <a:latin typeface="Arial"/>
                <a:cs typeface="Arial"/>
              </a:rPr>
              <a:t>source </a:t>
            </a:r>
            <a:r>
              <a:rPr sz="2000" spc="-5" dirty="0">
                <a:latin typeface="Arial"/>
                <a:cs typeface="Arial"/>
              </a:rPr>
              <a:t>of </a:t>
            </a:r>
            <a:r>
              <a:rPr sz="2000" spc="-10" dirty="0">
                <a:latin typeface="Arial"/>
                <a:cs typeface="Arial"/>
              </a:rPr>
              <a:t>coherent photons i.e.,  </a:t>
            </a:r>
            <a:r>
              <a:rPr sz="2000" spc="-5" dirty="0">
                <a:latin typeface="Arial"/>
                <a:cs typeface="Arial"/>
              </a:rPr>
              <a:t>light or other </a:t>
            </a:r>
            <a:r>
              <a:rPr sz="2000" spc="-10" dirty="0">
                <a:latin typeface="Arial"/>
                <a:cs typeface="Arial"/>
              </a:rPr>
              <a:t>electromagnetic </a:t>
            </a:r>
            <a:r>
              <a:rPr sz="2000" spc="-5" dirty="0">
                <a:latin typeface="Arial"/>
                <a:cs typeface="Arial"/>
              </a:rPr>
              <a:t>radiations. It is not </a:t>
            </a:r>
            <a:r>
              <a:rPr sz="2000" spc="-10" dirty="0">
                <a:latin typeface="Arial"/>
                <a:cs typeface="Arial"/>
              </a:rPr>
              <a:t>limited </a:t>
            </a:r>
            <a:r>
              <a:rPr sz="2000" spc="-5" dirty="0">
                <a:latin typeface="Arial"/>
                <a:cs typeface="Arial"/>
              </a:rPr>
              <a:t>to </a:t>
            </a:r>
            <a:r>
              <a:rPr sz="2000" spc="-10" dirty="0">
                <a:latin typeface="Arial"/>
                <a:cs typeface="Arial"/>
              </a:rPr>
              <a:t>photons  </a:t>
            </a:r>
            <a:r>
              <a:rPr sz="2000" spc="-5" dirty="0">
                <a:latin typeface="Arial"/>
                <a:cs typeface="Arial"/>
              </a:rPr>
              <a:t>in the </a:t>
            </a:r>
            <a:r>
              <a:rPr sz="2000" spc="-10" dirty="0">
                <a:latin typeface="Arial"/>
                <a:cs typeface="Arial"/>
              </a:rPr>
              <a:t>visible spectrum. There </a:t>
            </a:r>
            <a:r>
              <a:rPr sz="2000" spc="-5" dirty="0">
                <a:latin typeface="Arial"/>
                <a:cs typeface="Arial"/>
              </a:rPr>
              <a:t>are x-ray </a:t>
            </a:r>
            <a:r>
              <a:rPr sz="2000" spc="-10" dirty="0">
                <a:latin typeface="Arial"/>
                <a:cs typeface="Arial"/>
              </a:rPr>
              <a:t>lasers, infrared lasers,  infrared lasers</a:t>
            </a:r>
            <a:r>
              <a:rPr sz="2000" spc="5" dirty="0">
                <a:latin typeface="Arial"/>
                <a:cs typeface="Arial"/>
              </a:rPr>
              <a:t> </a:t>
            </a:r>
            <a:r>
              <a:rPr sz="2000" spc="-10" dirty="0">
                <a:latin typeface="Arial"/>
                <a:cs typeface="Arial"/>
              </a:rPr>
              <a:t>etc.</a:t>
            </a:r>
            <a:endParaRPr sz="2000">
              <a:latin typeface="Arial"/>
              <a:cs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866267F-CA5B-47CC-A277-BE2754F8D96E}" type="datetime1">
              <a:rPr lang="en-US" spc="-10" smtClean="0"/>
              <a:t>8/7/2021</a:t>
            </a:fld>
            <a:endParaRPr spc="-10" dirty="0"/>
          </a:p>
        </p:txBody>
      </p:sp>
      <p:sp>
        <p:nvSpPr>
          <p:cNvPr id="2" name="object 2"/>
          <p:cNvSpPr txBox="1">
            <a:spLocks noGrp="1"/>
          </p:cNvSpPr>
          <p:nvPr>
            <p:ph type="title"/>
          </p:nvPr>
        </p:nvSpPr>
        <p:spPr>
          <a:xfrm>
            <a:off x="1305052" y="901453"/>
            <a:ext cx="4241165" cy="574040"/>
          </a:xfrm>
          <a:prstGeom prst="rect">
            <a:avLst/>
          </a:prstGeom>
        </p:spPr>
        <p:txBody>
          <a:bodyPr vert="horz" wrap="square" lIns="0" tIns="12700" rIns="0" bIns="0" rtlCol="0">
            <a:spAutoFit/>
          </a:bodyPr>
          <a:lstStyle/>
          <a:p>
            <a:pPr marL="12700">
              <a:lnSpc>
                <a:spcPct val="100000"/>
              </a:lnSpc>
              <a:spcBef>
                <a:spcPts val="100"/>
              </a:spcBef>
            </a:pPr>
            <a:r>
              <a:rPr spc="-5" dirty="0"/>
              <a:t>Applications of</a:t>
            </a:r>
            <a:r>
              <a:rPr spc="-75" dirty="0"/>
              <a:t> </a:t>
            </a:r>
            <a:r>
              <a:rPr spc="-10" dirty="0"/>
              <a:t>LEDs</a:t>
            </a:r>
          </a:p>
        </p:txBody>
      </p:sp>
      <p:sp>
        <p:nvSpPr>
          <p:cNvPr id="3" name="object 3"/>
          <p:cNvSpPr txBox="1"/>
          <p:nvPr/>
        </p:nvSpPr>
        <p:spPr>
          <a:xfrm>
            <a:off x="1305026" y="1933963"/>
            <a:ext cx="7792720" cy="4417060"/>
          </a:xfrm>
          <a:prstGeom prst="rect">
            <a:avLst/>
          </a:prstGeom>
        </p:spPr>
        <p:txBody>
          <a:bodyPr vert="horz" wrap="square" lIns="0" tIns="12065" rIns="0" bIns="0" rtlCol="0">
            <a:spAutoFit/>
          </a:bodyPr>
          <a:lstStyle/>
          <a:p>
            <a:pPr marL="355600" indent="-343535">
              <a:lnSpc>
                <a:spcPct val="100000"/>
              </a:lnSpc>
              <a:spcBef>
                <a:spcPts val="95"/>
              </a:spcBef>
              <a:buChar char="•"/>
              <a:tabLst>
                <a:tab pos="354965" algn="l"/>
                <a:tab pos="356235" algn="l"/>
              </a:tabLst>
            </a:pPr>
            <a:r>
              <a:rPr sz="2000" spc="-10" dirty="0">
                <a:latin typeface="Arial"/>
                <a:cs typeface="Arial"/>
              </a:rPr>
              <a:t>Status indicators </a:t>
            </a:r>
            <a:r>
              <a:rPr sz="2000" spc="-5" dirty="0">
                <a:latin typeface="Arial"/>
                <a:cs typeface="Arial"/>
              </a:rPr>
              <a:t>on all sorts of</a:t>
            </a:r>
            <a:r>
              <a:rPr sz="2000" spc="35" dirty="0">
                <a:latin typeface="Arial"/>
                <a:cs typeface="Arial"/>
              </a:rPr>
              <a:t> </a:t>
            </a:r>
            <a:r>
              <a:rPr sz="2000" spc="-10" dirty="0">
                <a:latin typeface="Arial"/>
                <a:cs typeface="Arial"/>
              </a:rPr>
              <a:t>equipment</a:t>
            </a:r>
            <a:endParaRPr sz="2000">
              <a:latin typeface="Arial"/>
              <a:cs typeface="Arial"/>
            </a:endParaRPr>
          </a:p>
          <a:p>
            <a:pPr marL="355600" indent="-343535">
              <a:lnSpc>
                <a:spcPct val="100000"/>
              </a:lnSpc>
              <a:buChar char="•"/>
              <a:tabLst>
                <a:tab pos="354965" algn="l"/>
                <a:tab pos="356235" algn="l"/>
              </a:tabLst>
            </a:pPr>
            <a:r>
              <a:rPr sz="2000" spc="-5" dirty="0">
                <a:latin typeface="Arial"/>
                <a:cs typeface="Arial"/>
              </a:rPr>
              <a:t>Traffic lights and</a:t>
            </a:r>
            <a:r>
              <a:rPr sz="2000" spc="-10" dirty="0">
                <a:latin typeface="Arial"/>
                <a:cs typeface="Arial"/>
              </a:rPr>
              <a:t> </a:t>
            </a:r>
            <a:r>
              <a:rPr sz="2000" spc="-5" dirty="0">
                <a:latin typeface="Arial"/>
                <a:cs typeface="Arial"/>
              </a:rPr>
              <a:t>signals</a:t>
            </a:r>
            <a:endParaRPr sz="2000">
              <a:latin typeface="Arial"/>
              <a:cs typeface="Arial"/>
            </a:endParaRPr>
          </a:p>
          <a:p>
            <a:pPr marL="355600" indent="-343535">
              <a:lnSpc>
                <a:spcPct val="100000"/>
              </a:lnSpc>
              <a:buChar char="•"/>
              <a:tabLst>
                <a:tab pos="354965" algn="l"/>
                <a:tab pos="356235" algn="l"/>
              </a:tabLst>
            </a:pPr>
            <a:r>
              <a:rPr sz="2000" spc="-5" dirty="0">
                <a:latin typeface="Arial"/>
                <a:cs typeface="Arial"/>
              </a:rPr>
              <a:t>Exit signs</a:t>
            </a:r>
            <a:endParaRPr sz="2000">
              <a:latin typeface="Arial"/>
              <a:cs typeface="Arial"/>
            </a:endParaRPr>
          </a:p>
          <a:p>
            <a:pPr marL="355600" indent="-343535">
              <a:lnSpc>
                <a:spcPct val="100000"/>
              </a:lnSpc>
              <a:buChar char="•"/>
              <a:tabLst>
                <a:tab pos="354965" algn="l"/>
                <a:tab pos="356235" algn="l"/>
              </a:tabLst>
            </a:pPr>
            <a:r>
              <a:rPr sz="2000" spc="-5" dirty="0">
                <a:latin typeface="Arial"/>
                <a:cs typeface="Arial"/>
              </a:rPr>
              <a:t>Toys and recreational sporting goods, such as the</a:t>
            </a:r>
            <a:r>
              <a:rPr sz="2000" spc="80" dirty="0">
                <a:latin typeface="Arial"/>
                <a:cs typeface="Arial"/>
              </a:rPr>
              <a:t> </a:t>
            </a:r>
            <a:r>
              <a:rPr sz="2000" spc="-5" dirty="0">
                <a:latin typeface="Arial"/>
                <a:cs typeface="Arial"/>
              </a:rPr>
              <a:t>Flashlight</a:t>
            </a:r>
            <a:endParaRPr sz="2000">
              <a:latin typeface="Arial"/>
              <a:cs typeface="Arial"/>
            </a:endParaRPr>
          </a:p>
          <a:p>
            <a:pPr marL="355600" indent="-343535">
              <a:lnSpc>
                <a:spcPct val="100000"/>
              </a:lnSpc>
              <a:buChar char="•"/>
              <a:tabLst>
                <a:tab pos="354965" algn="l"/>
                <a:tab pos="356235" algn="l"/>
              </a:tabLst>
            </a:pPr>
            <a:r>
              <a:rPr sz="2000" spc="-5" dirty="0">
                <a:latin typeface="Arial"/>
                <a:cs typeface="Arial"/>
              </a:rPr>
              <a:t>Light bars on emergency</a:t>
            </a:r>
            <a:r>
              <a:rPr sz="2000" spc="15" dirty="0">
                <a:latin typeface="Arial"/>
                <a:cs typeface="Arial"/>
              </a:rPr>
              <a:t> </a:t>
            </a:r>
            <a:r>
              <a:rPr sz="2000" spc="-5" dirty="0">
                <a:latin typeface="Arial"/>
                <a:cs typeface="Arial"/>
              </a:rPr>
              <a:t>vehicles.</a:t>
            </a:r>
            <a:endParaRPr sz="2000">
              <a:latin typeface="Arial"/>
              <a:cs typeface="Arial"/>
            </a:endParaRPr>
          </a:p>
          <a:p>
            <a:pPr marL="355600" indent="-343535">
              <a:lnSpc>
                <a:spcPct val="100000"/>
              </a:lnSpc>
              <a:buChar char="•"/>
              <a:tabLst>
                <a:tab pos="354965" algn="l"/>
                <a:tab pos="356235" algn="l"/>
              </a:tabLst>
            </a:pPr>
            <a:r>
              <a:rPr sz="2000" spc="-5" dirty="0">
                <a:latin typeface="Arial"/>
                <a:cs typeface="Arial"/>
              </a:rPr>
              <a:t>Elevator Push Button</a:t>
            </a:r>
            <a:r>
              <a:rPr sz="2000" spc="10" dirty="0">
                <a:latin typeface="Arial"/>
                <a:cs typeface="Arial"/>
              </a:rPr>
              <a:t> </a:t>
            </a:r>
            <a:r>
              <a:rPr sz="2000" spc="-5" dirty="0">
                <a:latin typeface="Arial"/>
                <a:cs typeface="Arial"/>
              </a:rPr>
              <a:t>Lighting</a:t>
            </a:r>
            <a:endParaRPr sz="2000">
              <a:latin typeface="Arial"/>
              <a:cs typeface="Arial"/>
            </a:endParaRPr>
          </a:p>
          <a:p>
            <a:pPr marL="355600" marR="5080" indent="-342900">
              <a:lnSpc>
                <a:spcPts val="1930"/>
              </a:lnSpc>
              <a:spcBef>
                <a:spcPts val="455"/>
              </a:spcBef>
              <a:buChar char="•"/>
              <a:tabLst>
                <a:tab pos="354965" algn="l"/>
                <a:tab pos="356235" algn="l"/>
              </a:tabLst>
            </a:pPr>
            <a:r>
              <a:rPr sz="2000" spc="-5" dirty="0">
                <a:latin typeface="Arial"/>
                <a:cs typeface="Arial"/>
              </a:rPr>
              <a:t>Thin, lightweight message displays at airports and railway stations  and as </a:t>
            </a:r>
            <a:r>
              <a:rPr sz="2000" spc="-10" dirty="0">
                <a:latin typeface="Arial"/>
                <a:cs typeface="Arial"/>
              </a:rPr>
              <a:t>destination displays </a:t>
            </a:r>
            <a:r>
              <a:rPr sz="2000" spc="-5" dirty="0">
                <a:latin typeface="Arial"/>
                <a:cs typeface="Arial"/>
              </a:rPr>
              <a:t>for </a:t>
            </a:r>
            <a:r>
              <a:rPr sz="2000" spc="-10" dirty="0">
                <a:latin typeface="Arial"/>
                <a:cs typeface="Arial"/>
              </a:rPr>
              <a:t>trains, buses, </a:t>
            </a:r>
            <a:r>
              <a:rPr sz="2000" spc="-5" dirty="0">
                <a:latin typeface="Arial"/>
                <a:cs typeface="Arial"/>
              </a:rPr>
              <a:t>trams and</a:t>
            </a:r>
            <a:r>
              <a:rPr sz="2000" spc="65" dirty="0">
                <a:latin typeface="Arial"/>
                <a:cs typeface="Arial"/>
              </a:rPr>
              <a:t> </a:t>
            </a:r>
            <a:r>
              <a:rPr sz="2000" spc="-10" dirty="0">
                <a:latin typeface="Arial"/>
                <a:cs typeface="Arial"/>
              </a:rPr>
              <a:t>ferries.</a:t>
            </a:r>
            <a:endParaRPr sz="2000">
              <a:latin typeface="Arial"/>
              <a:cs typeface="Arial"/>
            </a:endParaRPr>
          </a:p>
          <a:p>
            <a:pPr marL="355600" marR="338455" indent="-343535">
              <a:lnSpc>
                <a:spcPts val="1930"/>
              </a:lnSpc>
              <a:spcBef>
                <a:spcPts val="470"/>
              </a:spcBef>
              <a:buChar char="•"/>
              <a:tabLst>
                <a:tab pos="354965" algn="l"/>
                <a:tab pos="355600" algn="l"/>
              </a:tabLst>
            </a:pPr>
            <a:r>
              <a:rPr sz="2000" spc="-5" dirty="0">
                <a:latin typeface="Arial"/>
                <a:cs typeface="Arial"/>
              </a:rPr>
              <a:t>Remote </a:t>
            </a:r>
            <a:r>
              <a:rPr sz="2000" spc="-10" dirty="0">
                <a:latin typeface="Arial"/>
                <a:cs typeface="Arial"/>
              </a:rPr>
              <a:t>controls, </a:t>
            </a:r>
            <a:r>
              <a:rPr sz="2000" spc="-5" dirty="0">
                <a:latin typeface="Arial"/>
                <a:cs typeface="Arial"/>
              </a:rPr>
              <a:t>such as for TVs and </a:t>
            </a:r>
            <a:r>
              <a:rPr sz="2000" spc="-10" dirty="0">
                <a:latin typeface="Arial"/>
                <a:cs typeface="Arial"/>
              </a:rPr>
              <a:t>VCRs, </a:t>
            </a:r>
            <a:r>
              <a:rPr sz="2000" spc="-5" dirty="0">
                <a:latin typeface="Arial"/>
                <a:cs typeface="Arial"/>
              </a:rPr>
              <a:t>often use </a:t>
            </a:r>
            <a:r>
              <a:rPr sz="2000" spc="-10" dirty="0">
                <a:latin typeface="Arial"/>
                <a:cs typeface="Arial"/>
              </a:rPr>
              <a:t>infrared  </a:t>
            </a:r>
            <a:r>
              <a:rPr sz="2000" spc="-5" dirty="0">
                <a:latin typeface="Arial"/>
                <a:cs typeface="Arial"/>
              </a:rPr>
              <a:t>LEDs.</a:t>
            </a:r>
            <a:endParaRPr sz="2000">
              <a:latin typeface="Arial"/>
              <a:cs typeface="Arial"/>
            </a:endParaRPr>
          </a:p>
          <a:p>
            <a:pPr marL="354965" indent="-342900">
              <a:lnSpc>
                <a:spcPct val="100000"/>
              </a:lnSpc>
              <a:spcBef>
                <a:spcPts val="10"/>
              </a:spcBef>
              <a:buChar char="•"/>
              <a:tabLst>
                <a:tab pos="354965" algn="l"/>
                <a:tab pos="355600" algn="l"/>
              </a:tabLst>
            </a:pPr>
            <a:r>
              <a:rPr sz="2000" spc="-5" dirty="0">
                <a:latin typeface="Arial"/>
                <a:cs typeface="Arial"/>
              </a:rPr>
              <a:t>In optical fiber and Free Space Optics</a:t>
            </a:r>
            <a:r>
              <a:rPr sz="2000" spc="50" dirty="0">
                <a:latin typeface="Arial"/>
                <a:cs typeface="Arial"/>
              </a:rPr>
              <a:t> </a:t>
            </a:r>
            <a:r>
              <a:rPr sz="2000" spc="-5" dirty="0">
                <a:latin typeface="Arial"/>
                <a:cs typeface="Arial"/>
              </a:rPr>
              <a:t>communications.</a:t>
            </a:r>
            <a:endParaRPr sz="2000">
              <a:latin typeface="Arial"/>
              <a:cs typeface="Arial"/>
            </a:endParaRPr>
          </a:p>
          <a:p>
            <a:pPr marL="354965" indent="-342900">
              <a:lnSpc>
                <a:spcPct val="100000"/>
              </a:lnSpc>
              <a:buChar char="•"/>
              <a:tabLst>
                <a:tab pos="354965" algn="l"/>
                <a:tab pos="355600" algn="l"/>
              </a:tabLst>
            </a:pPr>
            <a:r>
              <a:rPr sz="2000" spc="-5" dirty="0">
                <a:latin typeface="Arial"/>
                <a:cs typeface="Arial"/>
              </a:rPr>
              <a:t>In dot </a:t>
            </a:r>
            <a:r>
              <a:rPr sz="2000" spc="-10" dirty="0">
                <a:latin typeface="Arial"/>
                <a:cs typeface="Arial"/>
              </a:rPr>
              <a:t>matrix arrangements </a:t>
            </a:r>
            <a:r>
              <a:rPr sz="2000" spc="-5" dirty="0">
                <a:latin typeface="Arial"/>
                <a:cs typeface="Arial"/>
              </a:rPr>
              <a:t>for </a:t>
            </a:r>
            <a:r>
              <a:rPr sz="2000" spc="-10" dirty="0">
                <a:latin typeface="Arial"/>
                <a:cs typeface="Arial"/>
              </a:rPr>
              <a:t>displaying</a:t>
            </a:r>
            <a:r>
              <a:rPr sz="2000" spc="20" dirty="0">
                <a:latin typeface="Arial"/>
                <a:cs typeface="Arial"/>
              </a:rPr>
              <a:t> </a:t>
            </a:r>
            <a:r>
              <a:rPr sz="2000" spc="-10" dirty="0">
                <a:latin typeface="Arial"/>
                <a:cs typeface="Arial"/>
              </a:rPr>
              <a:t>messages.</a:t>
            </a:r>
            <a:endParaRPr sz="2000">
              <a:latin typeface="Arial"/>
              <a:cs typeface="Arial"/>
            </a:endParaRPr>
          </a:p>
          <a:p>
            <a:pPr marL="355600" marR="163195" indent="-343535">
              <a:lnSpc>
                <a:spcPts val="1930"/>
              </a:lnSpc>
              <a:spcBef>
                <a:spcPts val="455"/>
              </a:spcBef>
              <a:buChar char="•"/>
              <a:tabLst>
                <a:tab pos="354965" algn="l"/>
                <a:tab pos="355600" algn="l"/>
              </a:tabLst>
            </a:pPr>
            <a:r>
              <a:rPr sz="2000" spc="-10" dirty="0">
                <a:latin typeface="Arial"/>
                <a:cs typeface="Arial"/>
              </a:rPr>
              <a:t>Glow lights, </a:t>
            </a:r>
            <a:r>
              <a:rPr sz="2000" spc="-5" dirty="0">
                <a:latin typeface="Arial"/>
                <a:cs typeface="Arial"/>
              </a:rPr>
              <a:t>as a more </a:t>
            </a:r>
            <a:r>
              <a:rPr sz="2000" spc="-10" dirty="0">
                <a:latin typeface="Arial"/>
                <a:cs typeface="Arial"/>
              </a:rPr>
              <a:t>expensive </a:t>
            </a:r>
            <a:r>
              <a:rPr sz="2000" spc="-5" dirty="0">
                <a:latin typeface="Arial"/>
                <a:cs typeface="Arial"/>
              </a:rPr>
              <a:t>but </a:t>
            </a:r>
            <a:r>
              <a:rPr sz="2000" spc="-10" dirty="0">
                <a:latin typeface="Arial"/>
                <a:cs typeface="Arial"/>
              </a:rPr>
              <a:t>longer lasting </a:t>
            </a:r>
            <a:r>
              <a:rPr sz="2000" spc="-5" dirty="0">
                <a:latin typeface="Arial"/>
                <a:cs typeface="Arial"/>
              </a:rPr>
              <a:t>and </a:t>
            </a:r>
            <a:r>
              <a:rPr sz="2000" spc="-10" dirty="0">
                <a:latin typeface="Arial"/>
                <a:cs typeface="Arial"/>
              </a:rPr>
              <a:t>reusable  alternative </a:t>
            </a:r>
            <a:r>
              <a:rPr sz="2000" spc="-5" dirty="0">
                <a:latin typeface="Arial"/>
                <a:cs typeface="Arial"/>
              </a:rPr>
              <a:t>to Glow </a:t>
            </a:r>
            <a:r>
              <a:rPr sz="2000" spc="-10" dirty="0">
                <a:latin typeface="Arial"/>
                <a:cs typeface="Arial"/>
              </a:rPr>
              <a:t>sticks.</a:t>
            </a:r>
            <a:endParaRPr sz="2000">
              <a:latin typeface="Arial"/>
              <a:cs typeface="Arial"/>
            </a:endParaRPr>
          </a:p>
          <a:p>
            <a:pPr marL="354965" indent="-342900">
              <a:lnSpc>
                <a:spcPct val="100000"/>
              </a:lnSpc>
              <a:spcBef>
                <a:spcPts val="10"/>
              </a:spcBef>
              <a:buChar char="•"/>
              <a:tabLst>
                <a:tab pos="354965" algn="l"/>
                <a:tab pos="355600" algn="l"/>
              </a:tabLst>
            </a:pPr>
            <a:r>
              <a:rPr sz="2000" spc="-10" dirty="0">
                <a:latin typeface="Arial"/>
                <a:cs typeface="Arial"/>
              </a:rPr>
              <a:t>Movement sensors, </a:t>
            </a:r>
            <a:r>
              <a:rPr sz="2000" spc="-5" dirty="0">
                <a:latin typeface="Arial"/>
                <a:cs typeface="Arial"/>
              </a:rPr>
              <a:t>for </a:t>
            </a:r>
            <a:r>
              <a:rPr sz="2000" spc="-10" dirty="0">
                <a:latin typeface="Arial"/>
                <a:cs typeface="Arial"/>
              </a:rPr>
              <a:t>example </a:t>
            </a:r>
            <a:r>
              <a:rPr sz="2000" spc="-5" dirty="0">
                <a:latin typeface="Arial"/>
                <a:cs typeface="Arial"/>
              </a:rPr>
              <a:t>in </a:t>
            </a:r>
            <a:r>
              <a:rPr sz="2000" spc="-10" dirty="0">
                <a:latin typeface="Arial"/>
                <a:cs typeface="Arial"/>
              </a:rPr>
              <a:t>optical computer</a:t>
            </a:r>
            <a:r>
              <a:rPr sz="2000" spc="80" dirty="0">
                <a:latin typeface="Arial"/>
                <a:cs typeface="Arial"/>
              </a:rPr>
              <a:t> </a:t>
            </a:r>
            <a:r>
              <a:rPr sz="2000" spc="-10" dirty="0">
                <a:latin typeface="Arial"/>
                <a:cs typeface="Arial"/>
              </a:rPr>
              <a:t>mice.</a:t>
            </a:r>
            <a:endParaRPr sz="2000">
              <a:latin typeface="Arial"/>
              <a:cs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object 10"/>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2294BF11-1C9C-456E-AD52-070600DE4344}" type="datetime1">
              <a:rPr lang="en-US" spc="-10" smtClean="0"/>
              <a:t>8/7/2021</a:t>
            </a:fld>
            <a:endParaRPr spc="-10" dirty="0"/>
          </a:p>
        </p:txBody>
      </p:sp>
      <p:sp>
        <p:nvSpPr>
          <p:cNvPr id="2" name="object 2"/>
          <p:cNvSpPr txBox="1">
            <a:spLocks noGrp="1"/>
          </p:cNvSpPr>
          <p:nvPr>
            <p:ph type="title"/>
          </p:nvPr>
        </p:nvSpPr>
        <p:spPr>
          <a:xfrm>
            <a:off x="1432305" y="801631"/>
            <a:ext cx="2488565" cy="574040"/>
          </a:xfrm>
          <a:prstGeom prst="rect">
            <a:avLst/>
          </a:prstGeom>
        </p:spPr>
        <p:txBody>
          <a:bodyPr vert="horz" wrap="square" lIns="0" tIns="12700" rIns="0" bIns="0" rtlCol="0">
            <a:spAutoFit/>
          </a:bodyPr>
          <a:lstStyle/>
          <a:p>
            <a:pPr marL="12700">
              <a:lnSpc>
                <a:spcPct val="100000"/>
              </a:lnSpc>
              <a:spcBef>
                <a:spcPts val="100"/>
              </a:spcBef>
            </a:pPr>
            <a:r>
              <a:rPr spc="-5" dirty="0"/>
              <a:t>Diode</a:t>
            </a:r>
            <a:r>
              <a:rPr spc="-70" dirty="0"/>
              <a:t> </a:t>
            </a:r>
            <a:r>
              <a:rPr spc="-10" dirty="0"/>
              <a:t>Laser</a:t>
            </a:r>
          </a:p>
        </p:txBody>
      </p:sp>
      <p:sp>
        <p:nvSpPr>
          <p:cNvPr id="3" name="object 3"/>
          <p:cNvSpPr txBox="1"/>
          <p:nvPr/>
        </p:nvSpPr>
        <p:spPr>
          <a:xfrm>
            <a:off x="1228852" y="1705363"/>
            <a:ext cx="8004175" cy="330200"/>
          </a:xfrm>
          <a:prstGeom prst="rect">
            <a:avLst/>
          </a:prstGeom>
        </p:spPr>
        <p:txBody>
          <a:bodyPr vert="horz" wrap="square" lIns="0" tIns="12065" rIns="0" bIns="0" rtlCol="0">
            <a:spAutoFit/>
          </a:bodyPr>
          <a:lstStyle/>
          <a:p>
            <a:pPr marL="12700">
              <a:lnSpc>
                <a:spcPct val="100000"/>
              </a:lnSpc>
              <a:spcBef>
                <a:spcPts val="95"/>
              </a:spcBef>
              <a:tabLst>
                <a:tab pos="4947920" algn="l"/>
              </a:tabLst>
            </a:pPr>
            <a:r>
              <a:rPr sz="2000" b="1" spc="-5" dirty="0">
                <a:latin typeface="Arial"/>
                <a:cs typeface="Arial"/>
              </a:rPr>
              <a:t>A diode </a:t>
            </a:r>
            <a:r>
              <a:rPr sz="2000" b="1" spc="-10" dirty="0">
                <a:latin typeface="Arial"/>
                <a:cs typeface="Arial"/>
              </a:rPr>
              <a:t>Laser </a:t>
            </a:r>
            <a:r>
              <a:rPr sz="2000" b="1" spc="-5" dirty="0">
                <a:latin typeface="Arial"/>
                <a:cs typeface="Arial"/>
              </a:rPr>
              <a:t>( or</a:t>
            </a:r>
            <a:r>
              <a:rPr sz="2000" b="1" spc="85" dirty="0">
                <a:latin typeface="Arial"/>
                <a:cs typeface="Arial"/>
              </a:rPr>
              <a:t> </a:t>
            </a:r>
            <a:r>
              <a:rPr sz="2000" b="1" spc="-10" dirty="0">
                <a:latin typeface="Arial"/>
                <a:cs typeface="Arial"/>
              </a:rPr>
              <a:t>semiconductor</a:t>
            </a:r>
            <a:r>
              <a:rPr sz="2000" b="1" spc="10" dirty="0">
                <a:latin typeface="Arial"/>
                <a:cs typeface="Arial"/>
              </a:rPr>
              <a:t> </a:t>
            </a:r>
            <a:r>
              <a:rPr sz="2000" b="1" spc="-5" dirty="0">
                <a:latin typeface="Arial"/>
                <a:cs typeface="Arial"/>
              </a:rPr>
              <a:t>laser)	is </a:t>
            </a:r>
            <a:r>
              <a:rPr sz="2000" b="1" spc="-10" dirty="0">
                <a:latin typeface="Arial"/>
                <a:cs typeface="Arial"/>
              </a:rPr>
              <a:t>superficially </a:t>
            </a:r>
            <a:r>
              <a:rPr sz="2000" b="1" spc="-5" dirty="0">
                <a:latin typeface="Arial"/>
                <a:cs typeface="Arial"/>
              </a:rPr>
              <a:t>like</a:t>
            </a:r>
            <a:r>
              <a:rPr sz="2000" b="1" spc="-15" dirty="0">
                <a:latin typeface="Arial"/>
                <a:cs typeface="Arial"/>
              </a:rPr>
              <a:t> </a:t>
            </a:r>
            <a:r>
              <a:rPr sz="2000" b="1" spc="-10" dirty="0">
                <a:latin typeface="Arial"/>
                <a:cs typeface="Arial"/>
              </a:rPr>
              <a:t>LEDs.</a:t>
            </a:r>
            <a:endParaRPr sz="2000">
              <a:latin typeface="Arial"/>
              <a:cs typeface="Arial"/>
            </a:endParaRPr>
          </a:p>
        </p:txBody>
      </p:sp>
      <p:sp>
        <p:nvSpPr>
          <p:cNvPr id="4" name="object 4"/>
          <p:cNvSpPr txBox="1"/>
          <p:nvPr/>
        </p:nvSpPr>
        <p:spPr>
          <a:xfrm>
            <a:off x="1228852" y="2559574"/>
            <a:ext cx="114300" cy="6350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a:p>
            <a:pPr marL="12700">
              <a:lnSpc>
                <a:spcPct val="100000"/>
              </a:lnSpc>
            </a:pPr>
            <a:r>
              <a:rPr sz="2000" spc="-5" dirty="0">
                <a:latin typeface="Arial"/>
                <a:cs typeface="Arial"/>
              </a:rPr>
              <a:t>•</a:t>
            </a:r>
            <a:endParaRPr sz="2000">
              <a:latin typeface="Arial"/>
              <a:cs typeface="Arial"/>
            </a:endParaRPr>
          </a:p>
        </p:txBody>
      </p:sp>
      <p:sp>
        <p:nvSpPr>
          <p:cNvPr id="5" name="object 5"/>
          <p:cNvSpPr txBox="1"/>
          <p:nvPr/>
        </p:nvSpPr>
        <p:spPr>
          <a:xfrm>
            <a:off x="1228852" y="2010163"/>
            <a:ext cx="8070850" cy="1184275"/>
          </a:xfrm>
          <a:prstGeom prst="rect">
            <a:avLst/>
          </a:prstGeom>
        </p:spPr>
        <p:txBody>
          <a:bodyPr vert="horz" wrap="square" lIns="0" tIns="69850" rIns="0" bIns="0" rtlCol="0">
            <a:spAutoFit/>
          </a:bodyPr>
          <a:lstStyle/>
          <a:p>
            <a:pPr marL="621665" marR="5080" indent="-609600">
              <a:lnSpc>
                <a:spcPts val="1930"/>
              </a:lnSpc>
              <a:spcBef>
                <a:spcPts val="550"/>
              </a:spcBef>
              <a:buChar char="•"/>
              <a:tabLst>
                <a:tab pos="621665" algn="l"/>
                <a:tab pos="622300" algn="l"/>
              </a:tabLst>
            </a:pPr>
            <a:r>
              <a:rPr sz="2000" spc="-5" dirty="0">
                <a:latin typeface="Arial"/>
                <a:cs typeface="Arial"/>
              </a:rPr>
              <a:t>Both devices generate light from recombination of electron-hole  pairs.</a:t>
            </a:r>
            <a:endParaRPr sz="2000">
              <a:latin typeface="Arial"/>
              <a:cs typeface="Arial"/>
            </a:endParaRPr>
          </a:p>
          <a:p>
            <a:pPr marL="621665">
              <a:lnSpc>
                <a:spcPct val="100000"/>
              </a:lnSpc>
              <a:spcBef>
                <a:spcPts val="15"/>
              </a:spcBef>
            </a:pPr>
            <a:r>
              <a:rPr sz="2000" spc="-5" dirty="0">
                <a:latin typeface="Arial"/>
                <a:cs typeface="Arial"/>
              </a:rPr>
              <a:t>In both light </a:t>
            </a:r>
            <a:r>
              <a:rPr sz="2000" spc="-10" dirty="0">
                <a:latin typeface="Arial"/>
                <a:cs typeface="Arial"/>
              </a:rPr>
              <a:t>output </a:t>
            </a:r>
            <a:r>
              <a:rPr sz="2000" spc="-5" dirty="0">
                <a:latin typeface="Arial"/>
                <a:cs typeface="Arial"/>
              </a:rPr>
              <a:t>is </a:t>
            </a:r>
            <a:r>
              <a:rPr sz="2000" spc="-10" dirty="0">
                <a:latin typeface="Arial"/>
                <a:cs typeface="Arial"/>
              </a:rPr>
              <a:t>proportional </a:t>
            </a:r>
            <a:r>
              <a:rPr sz="2000" spc="-5" dirty="0">
                <a:latin typeface="Arial"/>
                <a:cs typeface="Arial"/>
              </a:rPr>
              <a:t>to the </a:t>
            </a:r>
            <a:r>
              <a:rPr sz="2000" spc="-10" dirty="0">
                <a:latin typeface="Arial"/>
                <a:cs typeface="Arial"/>
              </a:rPr>
              <a:t>drive</a:t>
            </a:r>
            <a:r>
              <a:rPr sz="2000" spc="20" dirty="0">
                <a:latin typeface="Arial"/>
                <a:cs typeface="Arial"/>
              </a:rPr>
              <a:t> </a:t>
            </a:r>
            <a:r>
              <a:rPr sz="2000" spc="-10" dirty="0">
                <a:latin typeface="Arial"/>
                <a:cs typeface="Arial"/>
              </a:rPr>
              <a:t>current.</a:t>
            </a:r>
            <a:endParaRPr sz="2000">
              <a:latin typeface="Arial"/>
              <a:cs typeface="Arial"/>
            </a:endParaRPr>
          </a:p>
          <a:p>
            <a:pPr marL="621665">
              <a:lnSpc>
                <a:spcPct val="100000"/>
              </a:lnSpc>
              <a:tabLst>
                <a:tab pos="3329304" algn="l"/>
              </a:tabLst>
            </a:pPr>
            <a:r>
              <a:rPr sz="2000" spc="-5" dirty="0">
                <a:latin typeface="Arial"/>
                <a:cs typeface="Arial"/>
              </a:rPr>
              <a:t>The</a:t>
            </a:r>
            <a:r>
              <a:rPr sz="2000" spc="10" dirty="0">
                <a:latin typeface="Arial"/>
                <a:cs typeface="Arial"/>
              </a:rPr>
              <a:t> </a:t>
            </a:r>
            <a:r>
              <a:rPr sz="2000" spc="-10" dirty="0">
                <a:latin typeface="Arial"/>
                <a:cs typeface="Arial"/>
              </a:rPr>
              <a:t>output</a:t>
            </a:r>
            <a:r>
              <a:rPr sz="2000" spc="15" dirty="0">
                <a:latin typeface="Arial"/>
                <a:cs typeface="Arial"/>
              </a:rPr>
              <a:t> </a:t>
            </a:r>
            <a:r>
              <a:rPr sz="2000" spc="-10" dirty="0">
                <a:latin typeface="Arial"/>
                <a:cs typeface="Arial"/>
              </a:rPr>
              <a:t>wavelength	depends </a:t>
            </a:r>
            <a:r>
              <a:rPr sz="2000" spc="-5" dirty="0">
                <a:latin typeface="Arial"/>
                <a:cs typeface="Arial"/>
              </a:rPr>
              <a:t>on the </a:t>
            </a:r>
            <a:r>
              <a:rPr sz="2000" spc="-10" dirty="0">
                <a:latin typeface="Arial"/>
                <a:cs typeface="Arial"/>
              </a:rPr>
              <a:t>material’s band</a:t>
            </a:r>
            <a:r>
              <a:rPr sz="2000" spc="35" dirty="0">
                <a:latin typeface="Arial"/>
                <a:cs typeface="Arial"/>
              </a:rPr>
              <a:t> </a:t>
            </a:r>
            <a:r>
              <a:rPr sz="2000" spc="-10" dirty="0">
                <a:latin typeface="Arial"/>
                <a:cs typeface="Arial"/>
              </a:rPr>
              <a:t>gap.</a:t>
            </a:r>
            <a:endParaRPr sz="2000">
              <a:latin typeface="Arial"/>
              <a:cs typeface="Arial"/>
            </a:endParaRPr>
          </a:p>
        </p:txBody>
      </p:sp>
      <p:sp>
        <p:nvSpPr>
          <p:cNvPr id="6" name="object 6"/>
          <p:cNvSpPr txBox="1"/>
          <p:nvPr/>
        </p:nvSpPr>
        <p:spPr>
          <a:xfrm>
            <a:off x="1228852" y="4817405"/>
            <a:ext cx="1143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a:t>
            </a:r>
            <a:endParaRPr sz="2000">
              <a:latin typeface="Arial"/>
              <a:cs typeface="Arial"/>
            </a:endParaRPr>
          </a:p>
        </p:txBody>
      </p:sp>
      <p:sp>
        <p:nvSpPr>
          <p:cNvPr id="7" name="object 7"/>
          <p:cNvSpPr txBox="1"/>
          <p:nvPr/>
        </p:nvSpPr>
        <p:spPr>
          <a:xfrm>
            <a:off x="1228852" y="3473973"/>
            <a:ext cx="8070850" cy="1917700"/>
          </a:xfrm>
          <a:prstGeom prst="rect">
            <a:avLst/>
          </a:prstGeom>
        </p:spPr>
        <p:txBody>
          <a:bodyPr vert="horz" wrap="square" lIns="0" tIns="69850" rIns="0" bIns="0" rtlCol="0">
            <a:spAutoFit/>
          </a:bodyPr>
          <a:lstStyle/>
          <a:p>
            <a:pPr marL="621665" marR="5080" indent="19050" algn="just">
              <a:lnSpc>
                <a:spcPts val="1930"/>
              </a:lnSpc>
              <a:spcBef>
                <a:spcPts val="550"/>
              </a:spcBef>
            </a:pPr>
            <a:r>
              <a:rPr sz="2000" b="1" spc="-5" dirty="0">
                <a:latin typeface="Arial"/>
                <a:cs typeface="Arial"/>
              </a:rPr>
              <a:t>There are two important functional differences between LEDs  and Diode</a:t>
            </a:r>
            <a:r>
              <a:rPr sz="2000" b="1" dirty="0">
                <a:latin typeface="Arial"/>
                <a:cs typeface="Arial"/>
              </a:rPr>
              <a:t> </a:t>
            </a:r>
            <a:r>
              <a:rPr sz="2000" b="1" spc="-5" dirty="0">
                <a:latin typeface="Arial"/>
                <a:cs typeface="Arial"/>
              </a:rPr>
              <a:t>lasers.</a:t>
            </a:r>
            <a:endParaRPr sz="2000">
              <a:latin typeface="Arial"/>
              <a:cs typeface="Arial"/>
            </a:endParaRPr>
          </a:p>
          <a:p>
            <a:pPr marL="621665" marR="5715" indent="-609600" algn="just">
              <a:lnSpc>
                <a:spcPts val="1930"/>
              </a:lnSpc>
              <a:spcBef>
                <a:spcPts val="470"/>
              </a:spcBef>
              <a:buChar char="•"/>
              <a:tabLst>
                <a:tab pos="622300" algn="l"/>
              </a:tabLst>
            </a:pPr>
            <a:r>
              <a:rPr sz="2000" spc="-5" dirty="0">
                <a:latin typeface="Arial"/>
                <a:cs typeface="Arial"/>
              </a:rPr>
              <a:t>The </a:t>
            </a:r>
            <a:r>
              <a:rPr sz="2000" spc="-10" dirty="0">
                <a:latin typeface="Arial"/>
                <a:cs typeface="Arial"/>
              </a:rPr>
              <a:t>diode laser needs much higher current </a:t>
            </a:r>
            <a:r>
              <a:rPr sz="2000" spc="-5" dirty="0">
                <a:latin typeface="Arial"/>
                <a:cs typeface="Arial"/>
              </a:rPr>
              <a:t>to </a:t>
            </a:r>
            <a:r>
              <a:rPr sz="2000" spc="-10" dirty="0">
                <a:latin typeface="Arial"/>
                <a:cs typeface="Arial"/>
              </a:rPr>
              <a:t>produce </a:t>
            </a:r>
            <a:r>
              <a:rPr sz="2000" spc="-5" dirty="0">
                <a:latin typeface="Arial"/>
                <a:cs typeface="Arial"/>
              </a:rPr>
              <a:t>a </a:t>
            </a:r>
            <a:r>
              <a:rPr sz="2000" spc="-10" dirty="0">
                <a:latin typeface="Arial"/>
                <a:cs typeface="Arial"/>
              </a:rPr>
              <a:t>large  concentration </a:t>
            </a:r>
            <a:r>
              <a:rPr sz="2000" spc="-5" dirty="0">
                <a:latin typeface="Arial"/>
                <a:cs typeface="Arial"/>
              </a:rPr>
              <a:t>of </a:t>
            </a:r>
            <a:r>
              <a:rPr sz="2000" spc="-10" dirty="0">
                <a:latin typeface="Arial"/>
                <a:cs typeface="Arial"/>
              </a:rPr>
              <a:t>electron-hole pairs, </a:t>
            </a:r>
            <a:r>
              <a:rPr sz="2000" spc="-5" dirty="0">
                <a:latin typeface="Arial"/>
                <a:cs typeface="Arial"/>
              </a:rPr>
              <a:t>to </a:t>
            </a:r>
            <a:r>
              <a:rPr sz="2000" spc="-10" dirty="0">
                <a:latin typeface="Arial"/>
                <a:cs typeface="Arial"/>
              </a:rPr>
              <a:t>dominate stimulated  </a:t>
            </a:r>
            <a:r>
              <a:rPr sz="2000" spc="-5" dirty="0">
                <a:latin typeface="Arial"/>
                <a:cs typeface="Arial"/>
              </a:rPr>
              <a:t>emission on</a:t>
            </a:r>
            <a:r>
              <a:rPr sz="2000" dirty="0">
                <a:latin typeface="Arial"/>
                <a:cs typeface="Arial"/>
              </a:rPr>
              <a:t> </a:t>
            </a:r>
            <a:r>
              <a:rPr sz="2000" spc="-5" dirty="0">
                <a:latin typeface="Arial"/>
                <a:cs typeface="Arial"/>
              </a:rPr>
              <a:t>absorption.</a:t>
            </a:r>
            <a:endParaRPr sz="2000">
              <a:latin typeface="Arial"/>
              <a:cs typeface="Arial"/>
            </a:endParaRPr>
          </a:p>
          <a:p>
            <a:pPr marL="621665" marR="5715" indent="-635" algn="just">
              <a:lnSpc>
                <a:spcPts val="1920"/>
              </a:lnSpc>
              <a:spcBef>
                <a:spcPts val="470"/>
              </a:spcBef>
            </a:pPr>
            <a:r>
              <a:rPr sz="2000" spc="-5" dirty="0">
                <a:latin typeface="Arial"/>
                <a:cs typeface="Arial"/>
              </a:rPr>
              <a:t>The </a:t>
            </a:r>
            <a:r>
              <a:rPr sz="2000" spc="-10" dirty="0">
                <a:latin typeface="Arial"/>
                <a:cs typeface="Arial"/>
              </a:rPr>
              <a:t>current </a:t>
            </a:r>
            <a:r>
              <a:rPr sz="2000" spc="-5" dirty="0">
                <a:latin typeface="Arial"/>
                <a:cs typeface="Arial"/>
              </a:rPr>
              <a:t>must be high to </a:t>
            </a:r>
            <a:r>
              <a:rPr sz="2000" spc="-10" dirty="0">
                <a:latin typeface="Arial"/>
                <a:cs typeface="Arial"/>
              </a:rPr>
              <a:t>maintain population inversion, </a:t>
            </a:r>
            <a:r>
              <a:rPr sz="2000" spc="-5" dirty="0">
                <a:latin typeface="Arial"/>
                <a:cs typeface="Arial"/>
              </a:rPr>
              <a:t>at </a:t>
            </a:r>
            <a:r>
              <a:rPr sz="2000" spc="-10" dirty="0">
                <a:latin typeface="Arial"/>
                <a:cs typeface="Arial"/>
              </a:rPr>
              <a:t>the  </a:t>
            </a:r>
            <a:r>
              <a:rPr sz="2000" spc="-5" dirty="0">
                <a:latin typeface="Arial"/>
                <a:cs typeface="Arial"/>
              </a:rPr>
              <a:t>junction.</a:t>
            </a:r>
            <a:endParaRPr sz="2000">
              <a:latin typeface="Arial"/>
              <a:cs typeface="Arial"/>
            </a:endParaRPr>
          </a:p>
        </p:txBody>
      </p:sp>
      <p:sp>
        <p:nvSpPr>
          <p:cNvPr id="8" name="object 8"/>
          <p:cNvSpPr txBox="1"/>
          <p:nvPr/>
        </p:nvSpPr>
        <p:spPr>
          <a:xfrm>
            <a:off x="1228852" y="5366055"/>
            <a:ext cx="8072755" cy="819150"/>
          </a:xfrm>
          <a:prstGeom prst="rect">
            <a:avLst/>
          </a:prstGeom>
        </p:spPr>
        <p:txBody>
          <a:bodyPr vert="horz" wrap="square" lIns="0" tIns="69850" rIns="0" bIns="0" rtlCol="0">
            <a:spAutoFit/>
          </a:bodyPr>
          <a:lstStyle/>
          <a:p>
            <a:pPr marL="621665" marR="5080" indent="-609600" algn="just">
              <a:lnSpc>
                <a:spcPts val="1930"/>
              </a:lnSpc>
              <a:spcBef>
                <a:spcPts val="550"/>
              </a:spcBef>
              <a:buChar char="•"/>
              <a:tabLst>
                <a:tab pos="622300" algn="l"/>
              </a:tabLst>
            </a:pPr>
            <a:r>
              <a:rPr sz="2000" spc="-5" dirty="0">
                <a:latin typeface="Arial"/>
                <a:cs typeface="Arial"/>
              </a:rPr>
              <a:t>In laser diode positive feedback for stimulated emission is  </a:t>
            </a:r>
            <a:r>
              <a:rPr sz="2000" spc="-10" dirty="0">
                <a:latin typeface="Arial"/>
                <a:cs typeface="Arial"/>
              </a:rPr>
              <a:t>obtained </a:t>
            </a:r>
            <a:r>
              <a:rPr sz="2000" spc="-5" dirty="0">
                <a:latin typeface="Arial"/>
                <a:cs typeface="Arial"/>
              </a:rPr>
              <a:t>from </a:t>
            </a:r>
            <a:r>
              <a:rPr sz="2000" spc="-10" dirty="0">
                <a:latin typeface="Arial"/>
                <a:cs typeface="Arial"/>
              </a:rPr>
              <a:t>smooth “facets” formed </a:t>
            </a:r>
            <a:r>
              <a:rPr sz="2000" spc="-5" dirty="0">
                <a:latin typeface="Arial"/>
                <a:cs typeface="Arial"/>
              </a:rPr>
              <a:t>by </a:t>
            </a:r>
            <a:r>
              <a:rPr sz="2000" spc="-10" dirty="0">
                <a:latin typeface="Arial"/>
                <a:cs typeface="Arial"/>
              </a:rPr>
              <a:t>cleaving the  </a:t>
            </a:r>
            <a:r>
              <a:rPr sz="2000" spc="-5" dirty="0">
                <a:latin typeface="Arial"/>
                <a:cs typeface="Arial"/>
              </a:rPr>
              <a:t>semiconductor crystal at junction</a:t>
            </a:r>
            <a:r>
              <a:rPr sz="2000" spc="15" dirty="0">
                <a:latin typeface="Arial"/>
                <a:cs typeface="Arial"/>
              </a:rPr>
              <a:t> </a:t>
            </a:r>
            <a:r>
              <a:rPr sz="2000" spc="-5" dirty="0">
                <a:latin typeface="Arial"/>
                <a:cs typeface="Arial"/>
              </a:rPr>
              <a:t>planes.</a:t>
            </a:r>
            <a:endParaRPr sz="2000">
              <a:latin typeface="Arial"/>
              <a:cs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E6477E6A-018F-4227-9883-C5941BFB2599}" type="datetime1">
              <a:rPr lang="en-US" spc="-10" smtClean="0"/>
              <a:t>8/7/2021</a:t>
            </a:fld>
            <a:endParaRPr spc="-10" dirty="0"/>
          </a:p>
        </p:txBody>
      </p:sp>
      <p:sp>
        <p:nvSpPr>
          <p:cNvPr id="2" name="object 2"/>
          <p:cNvSpPr txBox="1">
            <a:spLocks noGrp="1"/>
          </p:cNvSpPr>
          <p:nvPr>
            <p:ph type="title"/>
          </p:nvPr>
        </p:nvSpPr>
        <p:spPr>
          <a:xfrm>
            <a:off x="1305052" y="901453"/>
            <a:ext cx="4978400" cy="574040"/>
          </a:xfrm>
          <a:prstGeom prst="rect">
            <a:avLst/>
          </a:prstGeom>
        </p:spPr>
        <p:txBody>
          <a:bodyPr vert="horz" wrap="square" lIns="0" tIns="12700" rIns="0" bIns="0" rtlCol="0">
            <a:spAutoFit/>
          </a:bodyPr>
          <a:lstStyle/>
          <a:p>
            <a:pPr marL="12700">
              <a:lnSpc>
                <a:spcPct val="100000"/>
              </a:lnSpc>
              <a:spcBef>
                <a:spcPts val="100"/>
              </a:spcBef>
            </a:pPr>
            <a:r>
              <a:rPr spc="-5" dirty="0"/>
              <a:t>Structure of Diode</a:t>
            </a:r>
            <a:r>
              <a:rPr spc="-70" dirty="0"/>
              <a:t> </a:t>
            </a:r>
            <a:r>
              <a:rPr spc="-10" dirty="0"/>
              <a:t>Laser</a:t>
            </a:r>
          </a:p>
        </p:txBody>
      </p:sp>
      <p:sp>
        <p:nvSpPr>
          <p:cNvPr id="3" name="object 3"/>
          <p:cNvSpPr txBox="1"/>
          <p:nvPr/>
        </p:nvSpPr>
        <p:spPr>
          <a:xfrm>
            <a:off x="1305001" y="1982731"/>
            <a:ext cx="8071484" cy="2645410"/>
          </a:xfrm>
          <a:prstGeom prst="rect">
            <a:avLst/>
          </a:prstGeom>
        </p:spPr>
        <p:txBody>
          <a:bodyPr vert="horz" wrap="square" lIns="0" tIns="12065" rIns="0" bIns="0" rtlCol="0">
            <a:spAutoFit/>
          </a:bodyPr>
          <a:lstStyle/>
          <a:p>
            <a:pPr marL="355600" marR="5080" indent="-342900" algn="just">
              <a:lnSpc>
                <a:spcPct val="100000"/>
              </a:lnSpc>
              <a:spcBef>
                <a:spcPts val="95"/>
              </a:spcBef>
              <a:buChar char="•"/>
              <a:tabLst>
                <a:tab pos="356235" algn="l"/>
              </a:tabLst>
            </a:pPr>
            <a:r>
              <a:rPr sz="2000" spc="-5" dirty="0">
                <a:latin typeface="Arial"/>
                <a:cs typeface="Arial"/>
              </a:rPr>
              <a:t>A </a:t>
            </a:r>
            <a:r>
              <a:rPr sz="2000" spc="-10" dirty="0">
                <a:latin typeface="Arial"/>
                <a:cs typeface="Arial"/>
              </a:rPr>
              <a:t>diode laser </a:t>
            </a:r>
            <a:r>
              <a:rPr sz="2000" spc="-5" dirty="0">
                <a:latin typeface="Arial"/>
                <a:cs typeface="Arial"/>
              </a:rPr>
              <a:t>must </a:t>
            </a:r>
            <a:r>
              <a:rPr sz="2000" spc="-10" dirty="0">
                <a:latin typeface="Arial"/>
                <a:cs typeface="Arial"/>
              </a:rPr>
              <a:t>contain </a:t>
            </a:r>
            <a:r>
              <a:rPr sz="2000" spc="-5" dirty="0">
                <a:latin typeface="Arial"/>
                <a:cs typeface="Arial"/>
              </a:rPr>
              <a:t>at least three </a:t>
            </a:r>
            <a:r>
              <a:rPr sz="2000" spc="-10" dirty="0">
                <a:latin typeface="Arial"/>
                <a:cs typeface="Arial"/>
              </a:rPr>
              <a:t>layers- </a:t>
            </a:r>
            <a:r>
              <a:rPr sz="2000" spc="-5" dirty="0">
                <a:latin typeface="Arial"/>
                <a:cs typeface="Arial"/>
              </a:rPr>
              <a:t>a </a:t>
            </a:r>
            <a:r>
              <a:rPr sz="2000" b="1" i="1" spc="-5" dirty="0">
                <a:solidFill>
                  <a:srgbClr val="CC0000"/>
                </a:solidFill>
                <a:latin typeface="Arial"/>
                <a:cs typeface="Arial"/>
              </a:rPr>
              <a:t>p-type</a:t>
            </a:r>
            <a:r>
              <a:rPr sz="2000" spc="-5" dirty="0">
                <a:latin typeface="Arial"/>
                <a:cs typeface="Arial"/>
              </a:rPr>
              <a:t>, a </a:t>
            </a:r>
            <a:r>
              <a:rPr sz="2000" b="1" i="1" spc="-10" dirty="0">
                <a:solidFill>
                  <a:srgbClr val="CC0000"/>
                </a:solidFill>
                <a:latin typeface="Arial"/>
                <a:cs typeface="Arial"/>
              </a:rPr>
              <a:t>n-type </a:t>
            </a:r>
            <a:r>
              <a:rPr sz="2000" b="1" i="1" spc="-10" dirty="0">
                <a:latin typeface="Arial"/>
                <a:cs typeface="Arial"/>
              </a:rPr>
              <a:t> </a:t>
            </a:r>
            <a:r>
              <a:rPr sz="2000" spc="-5" dirty="0">
                <a:latin typeface="Arial"/>
                <a:cs typeface="Arial"/>
              </a:rPr>
              <a:t>and a </a:t>
            </a:r>
            <a:r>
              <a:rPr sz="2000" spc="-10" dirty="0">
                <a:latin typeface="Arial"/>
                <a:cs typeface="Arial"/>
              </a:rPr>
              <a:t>separate active </a:t>
            </a:r>
            <a:r>
              <a:rPr sz="2000" spc="-5" dirty="0">
                <a:latin typeface="Arial"/>
                <a:cs typeface="Arial"/>
              </a:rPr>
              <a:t>layer ( </a:t>
            </a:r>
            <a:r>
              <a:rPr sz="2000" spc="-10" dirty="0">
                <a:latin typeface="Arial"/>
                <a:cs typeface="Arial"/>
              </a:rPr>
              <a:t>either </a:t>
            </a:r>
            <a:r>
              <a:rPr sz="2000" b="1" i="1" spc="-5" dirty="0">
                <a:solidFill>
                  <a:srgbClr val="CC0000"/>
                </a:solidFill>
                <a:latin typeface="Arial"/>
                <a:cs typeface="Arial"/>
              </a:rPr>
              <a:t>n </a:t>
            </a:r>
            <a:r>
              <a:rPr sz="2000" spc="-10" dirty="0">
                <a:latin typeface="Arial"/>
                <a:cs typeface="Arial"/>
              </a:rPr>
              <a:t>or </a:t>
            </a:r>
            <a:r>
              <a:rPr sz="2000" b="1" i="1" spc="-5" dirty="0">
                <a:solidFill>
                  <a:srgbClr val="CC0000"/>
                </a:solidFill>
                <a:latin typeface="Arial"/>
                <a:cs typeface="Arial"/>
              </a:rPr>
              <a:t>p-type</a:t>
            </a:r>
            <a:r>
              <a:rPr sz="2000" spc="-5" dirty="0">
                <a:latin typeface="Arial"/>
                <a:cs typeface="Arial"/>
              </a:rPr>
              <a:t>) which emits the  light.</a:t>
            </a:r>
            <a:endParaRPr sz="2000">
              <a:latin typeface="Arial"/>
              <a:cs typeface="Arial"/>
            </a:endParaRPr>
          </a:p>
          <a:p>
            <a:pPr marL="355600" indent="-343535" algn="just">
              <a:lnSpc>
                <a:spcPct val="100000"/>
              </a:lnSpc>
              <a:spcBef>
                <a:spcPts val="480"/>
              </a:spcBef>
              <a:buChar char="•"/>
              <a:tabLst>
                <a:tab pos="356235" algn="l"/>
              </a:tabLst>
            </a:pPr>
            <a:r>
              <a:rPr sz="2000" spc="-5" dirty="0">
                <a:latin typeface="Arial"/>
                <a:cs typeface="Arial"/>
              </a:rPr>
              <a:t>A high-performance diode </a:t>
            </a:r>
            <a:r>
              <a:rPr sz="2000" dirty="0">
                <a:latin typeface="Arial"/>
                <a:cs typeface="Arial"/>
              </a:rPr>
              <a:t>lasers </a:t>
            </a:r>
            <a:r>
              <a:rPr sz="2000" spc="-5" dirty="0">
                <a:latin typeface="Arial"/>
                <a:cs typeface="Arial"/>
              </a:rPr>
              <a:t>usually contain more</a:t>
            </a:r>
            <a:r>
              <a:rPr sz="2000" spc="55" dirty="0">
                <a:latin typeface="Arial"/>
                <a:cs typeface="Arial"/>
              </a:rPr>
              <a:t> </a:t>
            </a:r>
            <a:r>
              <a:rPr sz="2000" spc="-5" dirty="0">
                <a:latin typeface="Arial"/>
                <a:cs typeface="Arial"/>
              </a:rPr>
              <a:t>layers.</a:t>
            </a:r>
            <a:endParaRPr sz="2000">
              <a:latin typeface="Arial"/>
              <a:cs typeface="Arial"/>
            </a:endParaRPr>
          </a:p>
          <a:p>
            <a:pPr marL="355600" marR="5715" indent="-342900" algn="just">
              <a:lnSpc>
                <a:spcPct val="100000"/>
              </a:lnSpc>
              <a:spcBef>
                <a:spcPts val="475"/>
              </a:spcBef>
              <a:buChar char="•"/>
              <a:tabLst>
                <a:tab pos="356235" algn="l"/>
              </a:tabLst>
            </a:pPr>
            <a:r>
              <a:rPr sz="2000" spc="-5" dirty="0">
                <a:latin typeface="Arial"/>
                <a:cs typeface="Arial"/>
              </a:rPr>
              <a:t>The boundaries between the active layer and the surrounding </a:t>
            </a:r>
            <a:r>
              <a:rPr sz="2000" dirty="0">
                <a:latin typeface="Arial"/>
                <a:cs typeface="Arial"/>
              </a:rPr>
              <a:t>layers  </a:t>
            </a:r>
            <a:r>
              <a:rPr sz="2000" spc="-5" dirty="0">
                <a:latin typeface="Arial"/>
                <a:cs typeface="Arial"/>
              </a:rPr>
              <a:t>are very </a:t>
            </a:r>
            <a:r>
              <a:rPr sz="2000" spc="-10" dirty="0">
                <a:latin typeface="Arial"/>
                <a:cs typeface="Arial"/>
              </a:rPr>
              <a:t>important </a:t>
            </a:r>
            <a:r>
              <a:rPr sz="2000" spc="-5" dirty="0">
                <a:latin typeface="Arial"/>
                <a:cs typeface="Arial"/>
              </a:rPr>
              <a:t>in </a:t>
            </a:r>
            <a:r>
              <a:rPr sz="2000" spc="-10" dirty="0">
                <a:latin typeface="Arial"/>
                <a:cs typeface="Arial"/>
              </a:rPr>
              <a:t>determining efficiency </a:t>
            </a:r>
            <a:r>
              <a:rPr sz="2000" spc="-5" dirty="0">
                <a:latin typeface="Arial"/>
                <a:cs typeface="Arial"/>
              </a:rPr>
              <a:t>of a </a:t>
            </a:r>
            <a:r>
              <a:rPr sz="2000" spc="-10" dirty="0">
                <a:latin typeface="Arial"/>
                <a:cs typeface="Arial"/>
              </a:rPr>
              <a:t>diode</a:t>
            </a:r>
            <a:r>
              <a:rPr sz="2000" spc="90" dirty="0">
                <a:latin typeface="Arial"/>
                <a:cs typeface="Arial"/>
              </a:rPr>
              <a:t> </a:t>
            </a:r>
            <a:r>
              <a:rPr sz="2000" spc="-10" dirty="0">
                <a:latin typeface="Arial"/>
                <a:cs typeface="Arial"/>
              </a:rPr>
              <a:t>laser.</a:t>
            </a:r>
            <a:endParaRPr sz="2000">
              <a:latin typeface="Arial"/>
              <a:cs typeface="Arial"/>
            </a:endParaRPr>
          </a:p>
          <a:p>
            <a:pPr marL="354965" marR="6350" indent="-342900" algn="just">
              <a:lnSpc>
                <a:spcPct val="100000"/>
              </a:lnSpc>
              <a:spcBef>
                <a:spcPts val="475"/>
              </a:spcBef>
              <a:buChar char="•"/>
              <a:tabLst>
                <a:tab pos="355600" algn="l"/>
              </a:tabLst>
            </a:pPr>
            <a:r>
              <a:rPr sz="2000" spc="-10" dirty="0">
                <a:latin typeface="Arial"/>
                <a:cs typeface="Arial"/>
              </a:rPr>
              <a:t>Layers </a:t>
            </a:r>
            <a:r>
              <a:rPr sz="2000" spc="-5" dirty="0">
                <a:latin typeface="Arial"/>
                <a:cs typeface="Arial"/>
              </a:rPr>
              <a:t>of </a:t>
            </a:r>
            <a:r>
              <a:rPr sz="2000" spc="-10" dirty="0">
                <a:latin typeface="Arial"/>
                <a:cs typeface="Arial"/>
              </a:rPr>
              <a:t>different materials </a:t>
            </a:r>
            <a:r>
              <a:rPr sz="2000" spc="-5" dirty="0">
                <a:latin typeface="Arial"/>
                <a:cs typeface="Arial"/>
              </a:rPr>
              <a:t>help </a:t>
            </a:r>
            <a:r>
              <a:rPr sz="2000" spc="-10" dirty="0">
                <a:latin typeface="Arial"/>
                <a:cs typeface="Arial"/>
              </a:rPr>
              <a:t>confining </a:t>
            </a:r>
            <a:r>
              <a:rPr sz="2000" spc="-5" dirty="0">
                <a:latin typeface="Arial"/>
                <a:cs typeface="Arial"/>
              </a:rPr>
              <a:t>light more </a:t>
            </a:r>
            <a:r>
              <a:rPr sz="2000" spc="-10" dirty="0">
                <a:latin typeface="Arial"/>
                <a:cs typeface="Arial"/>
              </a:rPr>
              <a:t>efficiently in  </a:t>
            </a:r>
            <a:r>
              <a:rPr sz="2000" spc="-5" dirty="0">
                <a:latin typeface="Arial"/>
                <a:cs typeface="Arial"/>
              </a:rPr>
              <a:t>the </a:t>
            </a:r>
            <a:r>
              <a:rPr sz="2000" spc="-10" dirty="0">
                <a:latin typeface="Arial"/>
                <a:cs typeface="Arial"/>
              </a:rPr>
              <a:t>active</a:t>
            </a:r>
            <a:r>
              <a:rPr sz="2000" dirty="0">
                <a:latin typeface="Arial"/>
                <a:cs typeface="Arial"/>
              </a:rPr>
              <a:t> </a:t>
            </a:r>
            <a:r>
              <a:rPr sz="2000" spc="-10" dirty="0">
                <a:latin typeface="Arial"/>
                <a:cs typeface="Arial"/>
              </a:rPr>
              <a:t>layer.</a:t>
            </a:r>
            <a:endParaRPr sz="2000">
              <a:latin typeface="Arial"/>
              <a:cs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marR="5080">
              <a:lnSpc>
                <a:spcPct val="100000"/>
              </a:lnSpc>
              <a:spcBef>
                <a:spcPts val="100"/>
              </a:spcBef>
            </a:pPr>
            <a:r>
              <a:rPr spc="-5" dirty="0"/>
              <a:t>Homostructure and Heterostructure  diode </a:t>
            </a:r>
            <a:r>
              <a:rPr spc="-10" dirty="0"/>
              <a:t>lasers</a:t>
            </a:r>
          </a:p>
        </p:txBody>
      </p:sp>
      <p:sp>
        <p:nvSpPr>
          <p:cNvPr id="3" name="object 3"/>
          <p:cNvSpPr txBox="1"/>
          <p:nvPr/>
        </p:nvSpPr>
        <p:spPr>
          <a:xfrm>
            <a:off x="1305052" y="2030737"/>
            <a:ext cx="3869054" cy="4121150"/>
          </a:xfrm>
          <a:prstGeom prst="rect">
            <a:avLst/>
          </a:prstGeom>
        </p:spPr>
        <p:txBody>
          <a:bodyPr vert="horz" wrap="square" lIns="0" tIns="8255" rIns="0" bIns="0" rtlCol="0">
            <a:spAutoFit/>
          </a:bodyPr>
          <a:lstStyle/>
          <a:p>
            <a:pPr marL="355600" marR="414655" indent="-343535">
              <a:lnSpc>
                <a:spcPct val="101400"/>
              </a:lnSpc>
              <a:spcBef>
                <a:spcPts val="65"/>
              </a:spcBef>
              <a:buChar char="•"/>
              <a:tabLst>
                <a:tab pos="354965" algn="l"/>
                <a:tab pos="355600" algn="l"/>
                <a:tab pos="3074670" algn="l"/>
              </a:tabLst>
            </a:pPr>
            <a:r>
              <a:rPr sz="2000" spc="-5" dirty="0">
                <a:latin typeface="Arial"/>
                <a:cs typeface="Arial"/>
              </a:rPr>
              <a:t>Diode lasers, with all layers  </a:t>
            </a:r>
            <a:r>
              <a:rPr sz="2000" spc="-10" dirty="0">
                <a:latin typeface="Arial"/>
                <a:cs typeface="Arial"/>
              </a:rPr>
              <a:t>mad</a:t>
            </a:r>
            <a:r>
              <a:rPr sz="2000" spc="-5" dirty="0">
                <a:latin typeface="Arial"/>
                <a:cs typeface="Arial"/>
              </a:rPr>
              <a:t>e </a:t>
            </a:r>
            <a:r>
              <a:rPr sz="2000" spc="-10" dirty="0">
                <a:latin typeface="Arial"/>
                <a:cs typeface="Arial"/>
              </a:rPr>
              <a:t>o</a:t>
            </a:r>
            <a:r>
              <a:rPr sz="2000" spc="-5" dirty="0">
                <a:latin typeface="Arial"/>
                <a:cs typeface="Arial"/>
              </a:rPr>
              <a:t>f </a:t>
            </a:r>
            <a:r>
              <a:rPr sz="2000" spc="-10" dirty="0">
                <a:latin typeface="Arial"/>
                <a:cs typeface="Arial"/>
              </a:rPr>
              <a:t>sam</a:t>
            </a:r>
            <a:r>
              <a:rPr sz="2000" spc="-5" dirty="0">
                <a:latin typeface="Arial"/>
                <a:cs typeface="Arial"/>
              </a:rPr>
              <a:t>e </a:t>
            </a:r>
            <a:r>
              <a:rPr sz="2000" spc="-10" dirty="0">
                <a:latin typeface="Arial"/>
                <a:cs typeface="Arial"/>
              </a:rPr>
              <a:t>materia</a:t>
            </a:r>
            <a:r>
              <a:rPr sz="2000" spc="-5" dirty="0">
                <a:latin typeface="Arial"/>
                <a:cs typeface="Arial"/>
              </a:rPr>
              <a:t>l</a:t>
            </a:r>
            <a:r>
              <a:rPr sz="2000" dirty="0">
                <a:latin typeface="Arial"/>
                <a:cs typeface="Arial"/>
              </a:rPr>
              <a:t>	</a:t>
            </a:r>
            <a:r>
              <a:rPr sz="2000" spc="-10" dirty="0">
                <a:latin typeface="Arial"/>
                <a:cs typeface="Arial"/>
              </a:rPr>
              <a:t>are  called homostructure or  </a:t>
            </a:r>
            <a:r>
              <a:rPr sz="2000" spc="-5" dirty="0">
                <a:latin typeface="Arial"/>
                <a:cs typeface="Arial"/>
              </a:rPr>
              <a:t>homojunction lasers.</a:t>
            </a:r>
            <a:endParaRPr sz="2000">
              <a:latin typeface="Arial"/>
              <a:cs typeface="Arial"/>
            </a:endParaRPr>
          </a:p>
          <a:p>
            <a:pPr marL="355600" marR="5080" indent="-343535">
              <a:lnSpc>
                <a:spcPct val="100000"/>
              </a:lnSpc>
              <a:spcBef>
                <a:spcPts val="470"/>
              </a:spcBef>
              <a:buChar char="•"/>
              <a:tabLst>
                <a:tab pos="354965" algn="l"/>
                <a:tab pos="355600" algn="l"/>
              </a:tabLst>
            </a:pPr>
            <a:r>
              <a:rPr sz="2000" spc="-5" dirty="0">
                <a:latin typeface="Arial"/>
                <a:cs typeface="Arial"/>
              </a:rPr>
              <a:t>Diode </a:t>
            </a:r>
            <a:r>
              <a:rPr sz="2000" dirty="0">
                <a:latin typeface="Arial"/>
                <a:cs typeface="Arial"/>
              </a:rPr>
              <a:t>lasers, </a:t>
            </a:r>
            <a:r>
              <a:rPr sz="2000" spc="-5" dirty="0">
                <a:latin typeface="Arial"/>
                <a:cs typeface="Arial"/>
              </a:rPr>
              <a:t>in which adjacent  layers are </a:t>
            </a:r>
            <a:r>
              <a:rPr sz="2000" spc="-10" dirty="0">
                <a:latin typeface="Arial"/>
                <a:cs typeface="Arial"/>
              </a:rPr>
              <a:t>made </a:t>
            </a:r>
            <a:r>
              <a:rPr sz="2000" spc="-5" dirty="0">
                <a:latin typeface="Arial"/>
                <a:cs typeface="Arial"/>
              </a:rPr>
              <a:t>of </a:t>
            </a:r>
            <a:r>
              <a:rPr sz="2000" spc="-10" dirty="0">
                <a:latin typeface="Arial"/>
                <a:cs typeface="Arial"/>
              </a:rPr>
              <a:t>different  </a:t>
            </a:r>
            <a:r>
              <a:rPr sz="2000" spc="-5" dirty="0">
                <a:latin typeface="Arial"/>
                <a:cs typeface="Arial"/>
              </a:rPr>
              <a:t>materials are called  </a:t>
            </a:r>
            <a:r>
              <a:rPr sz="2000" spc="-10" dirty="0">
                <a:latin typeface="Arial"/>
                <a:cs typeface="Arial"/>
              </a:rPr>
              <a:t>heterostructure or  </a:t>
            </a:r>
            <a:r>
              <a:rPr sz="2000" spc="-5" dirty="0">
                <a:latin typeface="Arial"/>
                <a:cs typeface="Arial"/>
              </a:rPr>
              <a:t>heterojunction lasers.</a:t>
            </a:r>
            <a:endParaRPr sz="2000">
              <a:latin typeface="Arial"/>
              <a:cs typeface="Arial"/>
            </a:endParaRPr>
          </a:p>
          <a:p>
            <a:pPr marL="355600" marR="66040" indent="-343535">
              <a:lnSpc>
                <a:spcPct val="100000"/>
              </a:lnSpc>
              <a:spcBef>
                <a:spcPts val="475"/>
              </a:spcBef>
              <a:buChar char="•"/>
              <a:tabLst>
                <a:tab pos="354965" algn="l"/>
                <a:tab pos="355600" algn="l"/>
              </a:tabLst>
            </a:pPr>
            <a:r>
              <a:rPr sz="2000" spc="-5" dirty="0">
                <a:latin typeface="Arial"/>
                <a:cs typeface="Arial"/>
              </a:rPr>
              <a:t>In </a:t>
            </a:r>
            <a:r>
              <a:rPr sz="2000" spc="-10" dirty="0">
                <a:latin typeface="Arial"/>
                <a:cs typeface="Arial"/>
              </a:rPr>
              <a:t>double heterostructure laser  </a:t>
            </a:r>
            <a:r>
              <a:rPr sz="2000" spc="-5" dirty="0">
                <a:latin typeface="Arial"/>
                <a:cs typeface="Arial"/>
              </a:rPr>
              <a:t>has higher refractive index  than </a:t>
            </a:r>
            <a:r>
              <a:rPr sz="2000" spc="-10" dirty="0">
                <a:latin typeface="Arial"/>
                <a:cs typeface="Arial"/>
              </a:rPr>
              <a:t>either </a:t>
            </a:r>
            <a:r>
              <a:rPr sz="2000" spc="-5" dirty="0">
                <a:latin typeface="Arial"/>
                <a:cs typeface="Arial"/>
              </a:rPr>
              <a:t>of the two </a:t>
            </a:r>
            <a:r>
              <a:rPr sz="2000" spc="-10" dirty="0">
                <a:latin typeface="Arial"/>
                <a:cs typeface="Arial"/>
              </a:rPr>
              <a:t>adjacent  </a:t>
            </a:r>
            <a:r>
              <a:rPr sz="2000" spc="-5" dirty="0">
                <a:latin typeface="Arial"/>
                <a:cs typeface="Arial"/>
              </a:rPr>
              <a:t>layers, this helps confine</a:t>
            </a:r>
            <a:r>
              <a:rPr sz="2000" spc="20" dirty="0">
                <a:latin typeface="Arial"/>
                <a:cs typeface="Arial"/>
              </a:rPr>
              <a:t> </a:t>
            </a:r>
            <a:r>
              <a:rPr sz="2000" spc="-5" dirty="0">
                <a:latin typeface="Arial"/>
                <a:cs typeface="Arial"/>
              </a:rPr>
              <a:t>light</a:t>
            </a:r>
            <a:endParaRPr sz="2000">
              <a:latin typeface="Arial"/>
              <a:cs typeface="Arial"/>
            </a:endParaRPr>
          </a:p>
        </p:txBody>
      </p:sp>
      <p:sp>
        <p:nvSpPr>
          <p:cNvPr id="4" name="object 4"/>
          <p:cNvSpPr/>
          <p:nvPr/>
        </p:nvSpPr>
        <p:spPr>
          <a:xfrm>
            <a:off x="8467597" y="2416055"/>
            <a:ext cx="12700" cy="0"/>
          </a:xfrm>
          <a:custGeom>
            <a:avLst/>
            <a:gdLst/>
            <a:ahLst/>
            <a:cxnLst/>
            <a:rect l="l" t="t" r="r" b="b"/>
            <a:pathLst>
              <a:path w="12700">
                <a:moveTo>
                  <a:pt x="0" y="0"/>
                </a:moveTo>
                <a:lnTo>
                  <a:pt x="12192" y="0"/>
                </a:lnTo>
              </a:path>
            </a:pathLst>
          </a:custGeom>
          <a:ln w="12192">
            <a:solidFill>
              <a:srgbClr val="F7F7F7"/>
            </a:solidFill>
          </a:ln>
        </p:spPr>
        <p:txBody>
          <a:bodyPr wrap="square" lIns="0" tIns="0" rIns="0" bIns="0" rtlCol="0"/>
          <a:lstStyle/>
          <a:p>
            <a:endParaRPr/>
          </a:p>
        </p:txBody>
      </p:sp>
      <p:sp>
        <p:nvSpPr>
          <p:cNvPr id="5" name="object 5"/>
          <p:cNvSpPr/>
          <p:nvPr/>
        </p:nvSpPr>
        <p:spPr>
          <a:xfrm>
            <a:off x="8491981" y="2416055"/>
            <a:ext cx="12700" cy="0"/>
          </a:xfrm>
          <a:custGeom>
            <a:avLst/>
            <a:gdLst/>
            <a:ahLst/>
            <a:cxnLst/>
            <a:rect l="l" t="t" r="r" b="b"/>
            <a:pathLst>
              <a:path w="12700">
                <a:moveTo>
                  <a:pt x="0" y="0"/>
                </a:moveTo>
                <a:lnTo>
                  <a:pt x="12192" y="0"/>
                </a:lnTo>
              </a:path>
            </a:pathLst>
          </a:custGeom>
          <a:ln w="12192">
            <a:solidFill>
              <a:srgbClr val="ECECEC"/>
            </a:solidFill>
          </a:ln>
        </p:spPr>
        <p:txBody>
          <a:bodyPr wrap="square" lIns="0" tIns="0" rIns="0" bIns="0" rtlCol="0"/>
          <a:lstStyle/>
          <a:p>
            <a:endParaRPr/>
          </a:p>
        </p:txBody>
      </p:sp>
      <p:sp>
        <p:nvSpPr>
          <p:cNvPr id="6" name="object 6"/>
          <p:cNvSpPr/>
          <p:nvPr/>
        </p:nvSpPr>
        <p:spPr>
          <a:xfrm>
            <a:off x="8528557" y="2416055"/>
            <a:ext cx="12700" cy="0"/>
          </a:xfrm>
          <a:custGeom>
            <a:avLst/>
            <a:gdLst/>
            <a:ahLst/>
            <a:cxnLst/>
            <a:rect l="l" t="t" r="r" b="b"/>
            <a:pathLst>
              <a:path w="12700">
                <a:moveTo>
                  <a:pt x="0" y="0"/>
                </a:moveTo>
                <a:lnTo>
                  <a:pt x="12192" y="0"/>
                </a:lnTo>
              </a:path>
            </a:pathLst>
          </a:custGeom>
          <a:ln w="12192">
            <a:solidFill>
              <a:srgbClr val="ECECEC"/>
            </a:solidFill>
          </a:ln>
        </p:spPr>
        <p:txBody>
          <a:bodyPr wrap="square" lIns="0" tIns="0" rIns="0" bIns="0" rtlCol="0"/>
          <a:lstStyle/>
          <a:p>
            <a:endParaRPr/>
          </a:p>
        </p:txBody>
      </p:sp>
      <p:sp>
        <p:nvSpPr>
          <p:cNvPr id="7" name="object 7"/>
          <p:cNvSpPr/>
          <p:nvPr/>
        </p:nvSpPr>
        <p:spPr>
          <a:xfrm>
            <a:off x="8930893" y="2416055"/>
            <a:ext cx="12700" cy="0"/>
          </a:xfrm>
          <a:custGeom>
            <a:avLst/>
            <a:gdLst/>
            <a:ahLst/>
            <a:cxnLst/>
            <a:rect l="l" t="t" r="r" b="b"/>
            <a:pathLst>
              <a:path w="12700">
                <a:moveTo>
                  <a:pt x="0" y="0"/>
                </a:moveTo>
                <a:lnTo>
                  <a:pt x="12192" y="0"/>
                </a:lnTo>
              </a:path>
            </a:pathLst>
          </a:custGeom>
          <a:ln w="12192">
            <a:solidFill>
              <a:srgbClr val="F7F7F7"/>
            </a:solidFill>
          </a:ln>
        </p:spPr>
        <p:txBody>
          <a:bodyPr wrap="square" lIns="0" tIns="0" rIns="0" bIns="0" rtlCol="0"/>
          <a:lstStyle/>
          <a:p>
            <a:endParaRPr/>
          </a:p>
        </p:txBody>
      </p:sp>
      <p:sp>
        <p:nvSpPr>
          <p:cNvPr id="8" name="object 8"/>
          <p:cNvSpPr/>
          <p:nvPr/>
        </p:nvSpPr>
        <p:spPr>
          <a:xfrm>
            <a:off x="8955277" y="2416055"/>
            <a:ext cx="12700" cy="0"/>
          </a:xfrm>
          <a:custGeom>
            <a:avLst/>
            <a:gdLst/>
            <a:ahLst/>
            <a:cxnLst/>
            <a:rect l="l" t="t" r="r" b="b"/>
            <a:pathLst>
              <a:path w="12700">
                <a:moveTo>
                  <a:pt x="0" y="0"/>
                </a:moveTo>
                <a:lnTo>
                  <a:pt x="12192" y="0"/>
                </a:lnTo>
              </a:path>
            </a:pathLst>
          </a:custGeom>
          <a:ln w="12192">
            <a:solidFill>
              <a:srgbClr val="E8E8E8"/>
            </a:solidFill>
          </a:ln>
        </p:spPr>
        <p:txBody>
          <a:bodyPr wrap="square" lIns="0" tIns="0" rIns="0" bIns="0" rtlCol="0"/>
          <a:lstStyle/>
          <a:p>
            <a:endParaRPr/>
          </a:p>
        </p:txBody>
      </p:sp>
      <p:sp>
        <p:nvSpPr>
          <p:cNvPr id="9" name="object 9"/>
          <p:cNvSpPr/>
          <p:nvPr/>
        </p:nvSpPr>
        <p:spPr>
          <a:xfrm>
            <a:off x="6370573" y="2385575"/>
            <a:ext cx="3084576" cy="329184"/>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9138157" y="2708663"/>
            <a:ext cx="12700" cy="0"/>
          </a:xfrm>
          <a:custGeom>
            <a:avLst/>
            <a:gdLst/>
            <a:ahLst/>
            <a:cxnLst/>
            <a:rect l="l" t="t" r="r" b="b"/>
            <a:pathLst>
              <a:path w="12700">
                <a:moveTo>
                  <a:pt x="0" y="0"/>
                </a:moveTo>
                <a:lnTo>
                  <a:pt x="12192" y="0"/>
                </a:lnTo>
              </a:path>
            </a:pathLst>
          </a:custGeom>
          <a:ln w="12192">
            <a:solidFill>
              <a:srgbClr val="F3F3F3"/>
            </a:solidFill>
          </a:ln>
        </p:spPr>
        <p:txBody>
          <a:bodyPr wrap="square" lIns="0" tIns="0" rIns="0" bIns="0" rtlCol="0"/>
          <a:lstStyle/>
          <a:p>
            <a:endParaRPr/>
          </a:p>
        </p:txBody>
      </p:sp>
      <p:sp>
        <p:nvSpPr>
          <p:cNvPr id="11" name="object 11"/>
          <p:cNvSpPr/>
          <p:nvPr/>
        </p:nvSpPr>
        <p:spPr>
          <a:xfrm>
            <a:off x="6370573" y="2702567"/>
            <a:ext cx="3072384" cy="121920"/>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7419085" y="2818391"/>
            <a:ext cx="24765" cy="0"/>
          </a:xfrm>
          <a:custGeom>
            <a:avLst/>
            <a:gdLst/>
            <a:ahLst/>
            <a:cxnLst/>
            <a:rect l="l" t="t" r="r" b="b"/>
            <a:pathLst>
              <a:path w="24765">
                <a:moveTo>
                  <a:pt x="0" y="0"/>
                </a:moveTo>
                <a:lnTo>
                  <a:pt x="24383" y="0"/>
                </a:lnTo>
              </a:path>
            </a:pathLst>
          </a:custGeom>
          <a:ln w="12192">
            <a:solidFill>
              <a:srgbClr val="D9F5F3"/>
            </a:solidFill>
          </a:ln>
        </p:spPr>
        <p:txBody>
          <a:bodyPr wrap="square" lIns="0" tIns="0" rIns="0" bIns="0" rtlCol="0"/>
          <a:lstStyle/>
          <a:p>
            <a:endParaRPr/>
          </a:p>
        </p:txBody>
      </p:sp>
      <p:sp>
        <p:nvSpPr>
          <p:cNvPr id="13" name="object 13"/>
          <p:cNvSpPr/>
          <p:nvPr/>
        </p:nvSpPr>
        <p:spPr>
          <a:xfrm>
            <a:off x="6370573" y="2812295"/>
            <a:ext cx="3035808" cy="316992"/>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9162541" y="3025655"/>
            <a:ext cx="12700" cy="0"/>
          </a:xfrm>
          <a:custGeom>
            <a:avLst/>
            <a:gdLst/>
            <a:ahLst/>
            <a:cxnLst/>
            <a:rect l="l" t="t" r="r" b="b"/>
            <a:pathLst>
              <a:path w="12700">
                <a:moveTo>
                  <a:pt x="0" y="0"/>
                </a:moveTo>
                <a:lnTo>
                  <a:pt x="12192" y="0"/>
                </a:lnTo>
              </a:path>
            </a:pathLst>
          </a:custGeom>
          <a:ln w="12192">
            <a:solidFill>
              <a:srgbClr val="F2F2F2"/>
            </a:solidFill>
          </a:ln>
        </p:spPr>
        <p:txBody>
          <a:bodyPr wrap="square" lIns="0" tIns="0" rIns="0" bIns="0" rtlCol="0"/>
          <a:lstStyle/>
          <a:p>
            <a:endParaRPr/>
          </a:p>
        </p:txBody>
      </p:sp>
      <p:sp>
        <p:nvSpPr>
          <p:cNvPr id="15" name="object 15"/>
          <p:cNvSpPr/>
          <p:nvPr/>
        </p:nvSpPr>
        <p:spPr>
          <a:xfrm>
            <a:off x="7419085" y="3123191"/>
            <a:ext cx="24765" cy="0"/>
          </a:xfrm>
          <a:custGeom>
            <a:avLst/>
            <a:gdLst/>
            <a:ahLst/>
            <a:cxnLst/>
            <a:rect l="l" t="t" r="r" b="b"/>
            <a:pathLst>
              <a:path w="24765">
                <a:moveTo>
                  <a:pt x="0" y="0"/>
                </a:moveTo>
                <a:lnTo>
                  <a:pt x="24383" y="0"/>
                </a:lnTo>
              </a:path>
            </a:pathLst>
          </a:custGeom>
          <a:ln w="12192">
            <a:solidFill>
              <a:srgbClr val="D9F5F3"/>
            </a:solidFill>
          </a:ln>
        </p:spPr>
        <p:txBody>
          <a:bodyPr wrap="square" lIns="0" tIns="0" rIns="0" bIns="0" rtlCol="0"/>
          <a:lstStyle/>
          <a:p>
            <a:endParaRPr/>
          </a:p>
        </p:txBody>
      </p:sp>
      <p:sp>
        <p:nvSpPr>
          <p:cNvPr id="16" name="object 16"/>
          <p:cNvSpPr/>
          <p:nvPr/>
        </p:nvSpPr>
        <p:spPr>
          <a:xfrm>
            <a:off x="6370573" y="3117095"/>
            <a:ext cx="3157727" cy="609600"/>
          </a:xfrm>
          <a:prstGeom prst="rect">
            <a:avLst/>
          </a:prstGeom>
          <a:blipFill>
            <a:blip r:embed="rId5" cstate="print"/>
            <a:stretch>
              <a:fillRect/>
            </a:stretch>
          </a:blipFill>
        </p:spPr>
        <p:txBody>
          <a:bodyPr wrap="square" lIns="0" tIns="0" rIns="0" bIns="0" rtlCol="0"/>
          <a:lstStyle/>
          <a:p>
            <a:endParaRPr/>
          </a:p>
        </p:txBody>
      </p:sp>
      <p:sp>
        <p:nvSpPr>
          <p:cNvPr id="17" name="object 17"/>
          <p:cNvSpPr/>
          <p:nvPr/>
        </p:nvSpPr>
        <p:spPr>
          <a:xfrm>
            <a:off x="8857741" y="3684023"/>
            <a:ext cx="12700" cy="0"/>
          </a:xfrm>
          <a:custGeom>
            <a:avLst/>
            <a:gdLst/>
            <a:ahLst/>
            <a:cxnLst/>
            <a:rect l="l" t="t" r="r" b="b"/>
            <a:pathLst>
              <a:path w="12700">
                <a:moveTo>
                  <a:pt x="0" y="0"/>
                </a:moveTo>
                <a:lnTo>
                  <a:pt x="12192" y="0"/>
                </a:lnTo>
              </a:path>
            </a:pathLst>
          </a:custGeom>
          <a:ln w="12192">
            <a:solidFill>
              <a:srgbClr val="F9F9F9"/>
            </a:solidFill>
          </a:ln>
        </p:spPr>
        <p:txBody>
          <a:bodyPr wrap="square" lIns="0" tIns="0" rIns="0" bIns="0" rtlCol="0"/>
          <a:lstStyle/>
          <a:p>
            <a:endParaRPr/>
          </a:p>
        </p:txBody>
      </p:sp>
      <p:sp>
        <p:nvSpPr>
          <p:cNvPr id="18" name="object 18"/>
          <p:cNvSpPr/>
          <p:nvPr/>
        </p:nvSpPr>
        <p:spPr>
          <a:xfrm>
            <a:off x="9211309" y="3684023"/>
            <a:ext cx="12700" cy="0"/>
          </a:xfrm>
          <a:custGeom>
            <a:avLst/>
            <a:gdLst/>
            <a:ahLst/>
            <a:cxnLst/>
            <a:rect l="l" t="t" r="r" b="b"/>
            <a:pathLst>
              <a:path w="12700">
                <a:moveTo>
                  <a:pt x="0" y="0"/>
                </a:moveTo>
                <a:lnTo>
                  <a:pt x="12192" y="0"/>
                </a:lnTo>
              </a:path>
            </a:pathLst>
          </a:custGeom>
          <a:ln w="12192">
            <a:solidFill>
              <a:srgbClr val="EFEFEF"/>
            </a:solidFill>
          </a:ln>
        </p:spPr>
        <p:txBody>
          <a:bodyPr wrap="square" lIns="0" tIns="0" rIns="0" bIns="0" rtlCol="0"/>
          <a:lstStyle/>
          <a:p>
            <a:endParaRPr/>
          </a:p>
        </p:txBody>
      </p:sp>
      <p:sp>
        <p:nvSpPr>
          <p:cNvPr id="19" name="object 19"/>
          <p:cNvSpPr/>
          <p:nvPr/>
        </p:nvSpPr>
        <p:spPr>
          <a:xfrm>
            <a:off x="9284461" y="3684023"/>
            <a:ext cx="12700" cy="0"/>
          </a:xfrm>
          <a:custGeom>
            <a:avLst/>
            <a:gdLst/>
            <a:ahLst/>
            <a:cxnLst/>
            <a:rect l="l" t="t" r="r" b="b"/>
            <a:pathLst>
              <a:path w="12700">
                <a:moveTo>
                  <a:pt x="0" y="0"/>
                </a:moveTo>
                <a:lnTo>
                  <a:pt x="12192" y="0"/>
                </a:lnTo>
              </a:path>
            </a:pathLst>
          </a:custGeom>
          <a:ln w="12192">
            <a:solidFill>
              <a:srgbClr val="F6F6F6"/>
            </a:solidFill>
          </a:ln>
        </p:spPr>
        <p:txBody>
          <a:bodyPr wrap="square" lIns="0" tIns="0" rIns="0" bIns="0" rtlCol="0"/>
          <a:lstStyle/>
          <a:p>
            <a:endParaRPr/>
          </a:p>
        </p:txBody>
      </p:sp>
      <p:sp>
        <p:nvSpPr>
          <p:cNvPr id="20" name="object 20"/>
          <p:cNvSpPr/>
          <p:nvPr/>
        </p:nvSpPr>
        <p:spPr>
          <a:xfrm>
            <a:off x="9394190" y="3684023"/>
            <a:ext cx="12700" cy="0"/>
          </a:xfrm>
          <a:custGeom>
            <a:avLst/>
            <a:gdLst/>
            <a:ahLst/>
            <a:cxnLst/>
            <a:rect l="l" t="t" r="r" b="b"/>
            <a:pathLst>
              <a:path w="12700">
                <a:moveTo>
                  <a:pt x="0" y="0"/>
                </a:moveTo>
                <a:lnTo>
                  <a:pt x="12192" y="0"/>
                </a:lnTo>
              </a:path>
            </a:pathLst>
          </a:custGeom>
          <a:ln w="12192">
            <a:solidFill>
              <a:srgbClr val="EDEDED"/>
            </a:solidFill>
          </a:ln>
        </p:spPr>
        <p:txBody>
          <a:bodyPr wrap="square" lIns="0" tIns="0" rIns="0" bIns="0" rtlCol="0"/>
          <a:lstStyle/>
          <a:p>
            <a:endParaRPr/>
          </a:p>
        </p:txBody>
      </p:sp>
      <p:sp>
        <p:nvSpPr>
          <p:cNvPr id="21" name="object 21"/>
          <p:cNvSpPr/>
          <p:nvPr/>
        </p:nvSpPr>
        <p:spPr>
          <a:xfrm>
            <a:off x="7016750" y="3677927"/>
            <a:ext cx="2511551" cy="109728"/>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8483600" y="4226566"/>
            <a:ext cx="416051" cy="60960"/>
          </a:xfrm>
          <a:prstGeom prst="rect">
            <a:avLst/>
          </a:prstGeom>
          <a:blipFill>
            <a:blip r:embed="rId7" cstate="print"/>
            <a:stretch>
              <a:fillRect/>
            </a:stretch>
          </a:blipFill>
        </p:spPr>
        <p:txBody>
          <a:bodyPr wrap="square" lIns="0" tIns="0" rIns="0" bIns="0" rtlCol="0"/>
          <a:lstStyle/>
          <a:p>
            <a:endParaRPr/>
          </a:p>
        </p:txBody>
      </p:sp>
      <p:sp>
        <p:nvSpPr>
          <p:cNvPr id="23" name="object 23"/>
          <p:cNvSpPr/>
          <p:nvPr/>
        </p:nvSpPr>
        <p:spPr>
          <a:xfrm>
            <a:off x="8528177" y="4275335"/>
            <a:ext cx="0" cy="12700"/>
          </a:xfrm>
          <a:custGeom>
            <a:avLst/>
            <a:gdLst/>
            <a:ahLst/>
            <a:cxnLst/>
            <a:rect l="l" t="t" r="r" b="b"/>
            <a:pathLst>
              <a:path h="12700">
                <a:moveTo>
                  <a:pt x="-4952" y="6096"/>
                </a:moveTo>
                <a:lnTo>
                  <a:pt x="4952" y="6096"/>
                </a:lnTo>
              </a:path>
            </a:pathLst>
          </a:custGeom>
          <a:ln w="12192">
            <a:solidFill>
              <a:srgbClr val="F8F8F8"/>
            </a:solidFill>
          </a:ln>
        </p:spPr>
        <p:txBody>
          <a:bodyPr wrap="square" lIns="0" tIns="0" rIns="0" bIns="0" rtlCol="0"/>
          <a:lstStyle/>
          <a:p>
            <a:endParaRPr/>
          </a:p>
        </p:txBody>
      </p:sp>
      <p:sp>
        <p:nvSpPr>
          <p:cNvPr id="24" name="object 24"/>
          <p:cNvSpPr/>
          <p:nvPr/>
        </p:nvSpPr>
        <p:spPr>
          <a:xfrm>
            <a:off x="8835263" y="4275335"/>
            <a:ext cx="0" cy="12700"/>
          </a:xfrm>
          <a:custGeom>
            <a:avLst/>
            <a:gdLst/>
            <a:ahLst/>
            <a:cxnLst/>
            <a:rect l="l" t="t" r="r" b="b"/>
            <a:pathLst>
              <a:path h="12700">
                <a:moveTo>
                  <a:pt x="-4952" y="6096"/>
                </a:moveTo>
                <a:lnTo>
                  <a:pt x="4952" y="6096"/>
                </a:lnTo>
              </a:path>
            </a:pathLst>
          </a:custGeom>
          <a:ln w="12192">
            <a:solidFill>
              <a:srgbClr val="F7F7F7"/>
            </a:solidFill>
          </a:ln>
        </p:spPr>
        <p:txBody>
          <a:bodyPr wrap="square" lIns="0" tIns="0" rIns="0" bIns="0" rtlCol="0"/>
          <a:lstStyle/>
          <a:p>
            <a:endParaRPr/>
          </a:p>
        </p:txBody>
      </p:sp>
      <p:sp>
        <p:nvSpPr>
          <p:cNvPr id="25" name="object 25"/>
          <p:cNvSpPr/>
          <p:nvPr/>
        </p:nvSpPr>
        <p:spPr>
          <a:xfrm>
            <a:off x="9112630" y="4372871"/>
            <a:ext cx="0" cy="12700"/>
          </a:xfrm>
          <a:custGeom>
            <a:avLst/>
            <a:gdLst/>
            <a:ahLst/>
            <a:cxnLst/>
            <a:rect l="l" t="t" r="r" b="b"/>
            <a:pathLst>
              <a:path h="12700">
                <a:moveTo>
                  <a:pt x="-4952" y="6096"/>
                </a:moveTo>
                <a:lnTo>
                  <a:pt x="4952" y="6096"/>
                </a:lnTo>
              </a:path>
            </a:pathLst>
          </a:custGeom>
          <a:ln w="12192">
            <a:solidFill>
              <a:srgbClr val="F8F8F8"/>
            </a:solidFill>
          </a:ln>
        </p:spPr>
        <p:txBody>
          <a:bodyPr wrap="square" lIns="0" tIns="0" rIns="0" bIns="0" rtlCol="0"/>
          <a:lstStyle/>
          <a:p>
            <a:endParaRPr/>
          </a:p>
        </p:txBody>
      </p:sp>
      <p:sp>
        <p:nvSpPr>
          <p:cNvPr id="26" name="object 26"/>
          <p:cNvSpPr/>
          <p:nvPr/>
        </p:nvSpPr>
        <p:spPr>
          <a:xfrm>
            <a:off x="6928357" y="4202183"/>
            <a:ext cx="2268474" cy="329184"/>
          </a:xfrm>
          <a:prstGeom prst="rect">
            <a:avLst/>
          </a:prstGeom>
          <a:blipFill>
            <a:blip r:embed="rId8" cstate="print"/>
            <a:stretch>
              <a:fillRect/>
            </a:stretch>
          </a:blipFill>
        </p:spPr>
        <p:txBody>
          <a:bodyPr wrap="square" lIns="0" tIns="0" rIns="0" bIns="0" rtlCol="0"/>
          <a:lstStyle/>
          <a:p>
            <a:endParaRPr/>
          </a:p>
        </p:txBody>
      </p:sp>
      <p:sp>
        <p:nvSpPr>
          <p:cNvPr id="27" name="object 27"/>
          <p:cNvSpPr/>
          <p:nvPr/>
        </p:nvSpPr>
        <p:spPr>
          <a:xfrm>
            <a:off x="8567801" y="4519174"/>
            <a:ext cx="0" cy="12700"/>
          </a:xfrm>
          <a:custGeom>
            <a:avLst/>
            <a:gdLst/>
            <a:ahLst/>
            <a:cxnLst/>
            <a:rect l="l" t="t" r="r" b="b"/>
            <a:pathLst>
              <a:path h="12700">
                <a:moveTo>
                  <a:pt x="-4952" y="6096"/>
                </a:moveTo>
                <a:lnTo>
                  <a:pt x="4952" y="6096"/>
                </a:lnTo>
              </a:path>
            </a:pathLst>
          </a:custGeom>
          <a:ln w="12192">
            <a:solidFill>
              <a:srgbClr val="F6F6F6"/>
            </a:solidFill>
          </a:ln>
        </p:spPr>
        <p:txBody>
          <a:bodyPr wrap="square" lIns="0" tIns="0" rIns="0" bIns="0" rtlCol="0"/>
          <a:lstStyle/>
          <a:p>
            <a:endParaRPr/>
          </a:p>
        </p:txBody>
      </p:sp>
      <p:sp>
        <p:nvSpPr>
          <p:cNvPr id="28" name="object 28"/>
          <p:cNvSpPr/>
          <p:nvPr/>
        </p:nvSpPr>
        <p:spPr>
          <a:xfrm>
            <a:off x="9147302" y="4525271"/>
            <a:ext cx="20320" cy="0"/>
          </a:xfrm>
          <a:custGeom>
            <a:avLst/>
            <a:gdLst/>
            <a:ahLst/>
            <a:cxnLst/>
            <a:rect l="l" t="t" r="r" b="b"/>
            <a:pathLst>
              <a:path w="20320">
                <a:moveTo>
                  <a:pt x="0" y="0"/>
                </a:moveTo>
                <a:lnTo>
                  <a:pt x="19811" y="0"/>
                </a:lnTo>
              </a:path>
            </a:pathLst>
          </a:custGeom>
          <a:ln w="12192">
            <a:solidFill>
              <a:srgbClr val="F8F8F8"/>
            </a:solidFill>
          </a:ln>
        </p:spPr>
        <p:txBody>
          <a:bodyPr wrap="square" lIns="0" tIns="0" rIns="0" bIns="0" rtlCol="0"/>
          <a:lstStyle/>
          <a:p>
            <a:endParaRPr/>
          </a:p>
        </p:txBody>
      </p:sp>
      <p:sp>
        <p:nvSpPr>
          <p:cNvPr id="29" name="object 29"/>
          <p:cNvSpPr/>
          <p:nvPr/>
        </p:nvSpPr>
        <p:spPr>
          <a:xfrm>
            <a:off x="8136889" y="4531367"/>
            <a:ext cx="39623" cy="12192"/>
          </a:xfrm>
          <a:prstGeom prst="rect">
            <a:avLst/>
          </a:prstGeom>
          <a:blipFill>
            <a:blip r:embed="rId9" cstate="print"/>
            <a:stretch>
              <a:fillRect/>
            </a:stretch>
          </a:blipFill>
        </p:spPr>
        <p:txBody>
          <a:bodyPr wrap="square" lIns="0" tIns="0" rIns="0" bIns="0" rtlCol="0"/>
          <a:lstStyle/>
          <a:p>
            <a:endParaRPr/>
          </a:p>
        </p:txBody>
      </p:sp>
      <p:sp>
        <p:nvSpPr>
          <p:cNvPr id="30" name="object 30"/>
          <p:cNvSpPr/>
          <p:nvPr/>
        </p:nvSpPr>
        <p:spPr>
          <a:xfrm>
            <a:off x="8344915" y="4531367"/>
            <a:ext cx="49529" cy="12192"/>
          </a:xfrm>
          <a:prstGeom prst="rect">
            <a:avLst/>
          </a:prstGeom>
          <a:blipFill>
            <a:blip r:embed="rId10" cstate="print"/>
            <a:stretch>
              <a:fillRect/>
            </a:stretch>
          </a:blipFill>
        </p:spPr>
        <p:txBody>
          <a:bodyPr wrap="square" lIns="0" tIns="0" rIns="0" bIns="0" rtlCol="0"/>
          <a:lstStyle/>
          <a:p>
            <a:endParaRPr/>
          </a:p>
        </p:txBody>
      </p:sp>
      <p:sp>
        <p:nvSpPr>
          <p:cNvPr id="31" name="object 31"/>
          <p:cNvSpPr/>
          <p:nvPr/>
        </p:nvSpPr>
        <p:spPr>
          <a:xfrm>
            <a:off x="8567801" y="4592327"/>
            <a:ext cx="0" cy="12700"/>
          </a:xfrm>
          <a:custGeom>
            <a:avLst/>
            <a:gdLst/>
            <a:ahLst/>
            <a:cxnLst/>
            <a:rect l="l" t="t" r="r" b="b"/>
            <a:pathLst>
              <a:path h="12700">
                <a:moveTo>
                  <a:pt x="-4952" y="6096"/>
                </a:moveTo>
                <a:lnTo>
                  <a:pt x="4952" y="6096"/>
                </a:lnTo>
              </a:path>
            </a:pathLst>
          </a:custGeom>
          <a:ln w="12192">
            <a:solidFill>
              <a:srgbClr val="F7F7F7"/>
            </a:solidFill>
          </a:ln>
        </p:spPr>
        <p:txBody>
          <a:bodyPr wrap="square" lIns="0" tIns="0" rIns="0" bIns="0" rtlCol="0"/>
          <a:lstStyle/>
          <a:p>
            <a:endParaRPr/>
          </a:p>
        </p:txBody>
      </p:sp>
      <p:sp>
        <p:nvSpPr>
          <p:cNvPr id="32" name="object 32"/>
          <p:cNvSpPr/>
          <p:nvPr/>
        </p:nvSpPr>
        <p:spPr>
          <a:xfrm>
            <a:off x="9152255" y="4592327"/>
            <a:ext cx="0" cy="12700"/>
          </a:xfrm>
          <a:custGeom>
            <a:avLst/>
            <a:gdLst/>
            <a:ahLst/>
            <a:cxnLst/>
            <a:rect l="l" t="t" r="r" b="b"/>
            <a:pathLst>
              <a:path h="12700">
                <a:moveTo>
                  <a:pt x="-4952" y="6096"/>
                </a:moveTo>
                <a:lnTo>
                  <a:pt x="4952" y="6096"/>
                </a:lnTo>
              </a:path>
            </a:pathLst>
          </a:custGeom>
          <a:ln w="12192">
            <a:solidFill>
              <a:srgbClr val="F5F5F5"/>
            </a:solidFill>
          </a:ln>
        </p:spPr>
        <p:txBody>
          <a:bodyPr wrap="square" lIns="0" tIns="0" rIns="0" bIns="0" rtlCol="0"/>
          <a:lstStyle/>
          <a:p>
            <a:endParaRPr/>
          </a:p>
        </p:txBody>
      </p:sp>
      <p:sp>
        <p:nvSpPr>
          <p:cNvPr id="33" name="object 33"/>
          <p:cNvSpPr/>
          <p:nvPr/>
        </p:nvSpPr>
        <p:spPr>
          <a:xfrm>
            <a:off x="8216138" y="4659383"/>
            <a:ext cx="20320" cy="0"/>
          </a:xfrm>
          <a:custGeom>
            <a:avLst/>
            <a:gdLst/>
            <a:ahLst/>
            <a:cxnLst/>
            <a:rect l="l" t="t" r="r" b="b"/>
            <a:pathLst>
              <a:path w="20320">
                <a:moveTo>
                  <a:pt x="0" y="0"/>
                </a:moveTo>
                <a:lnTo>
                  <a:pt x="19811" y="0"/>
                </a:lnTo>
              </a:path>
            </a:pathLst>
          </a:custGeom>
          <a:ln w="12192">
            <a:solidFill>
              <a:srgbClr val="F9F9F9"/>
            </a:solidFill>
          </a:ln>
        </p:spPr>
        <p:txBody>
          <a:bodyPr wrap="square" lIns="0" tIns="0" rIns="0" bIns="0" rtlCol="0"/>
          <a:lstStyle/>
          <a:p>
            <a:endParaRPr/>
          </a:p>
        </p:txBody>
      </p:sp>
      <p:sp>
        <p:nvSpPr>
          <p:cNvPr id="34" name="object 34"/>
          <p:cNvSpPr/>
          <p:nvPr/>
        </p:nvSpPr>
        <p:spPr>
          <a:xfrm>
            <a:off x="8523223" y="4592327"/>
            <a:ext cx="673608" cy="146304"/>
          </a:xfrm>
          <a:prstGeom prst="rect">
            <a:avLst/>
          </a:prstGeom>
          <a:blipFill>
            <a:blip r:embed="rId11" cstate="print"/>
            <a:stretch>
              <a:fillRect/>
            </a:stretch>
          </a:blipFill>
        </p:spPr>
        <p:txBody>
          <a:bodyPr wrap="square" lIns="0" tIns="0" rIns="0" bIns="0" rtlCol="0"/>
          <a:lstStyle/>
          <a:p>
            <a:endParaRPr/>
          </a:p>
        </p:txBody>
      </p:sp>
      <p:sp>
        <p:nvSpPr>
          <p:cNvPr id="35" name="object 35"/>
          <p:cNvSpPr/>
          <p:nvPr/>
        </p:nvSpPr>
        <p:spPr>
          <a:xfrm>
            <a:off x="8904605" y="4811783"/>
            <a:ext cx="0" cy="12700"/>
          </a:xfrm>
          <a:custGeom>
            <a:avLst/>
            <a:gdLst/>
            <a:ahLst/>
            <a:cxnLst/>
            <a:rect l="l" t="t" r="r" b="b"/>
            <a:pathLst>
              <a:path h="12700">
                <a:moveTo>
                  <a:pt x="-4952" y="6096"/>
                </a:moveTo>
                <a:lnTo>
                  <a:pt x="4952" y="6096"/>
                </a:lnTo>
              </a:path>
            </a:pathLst>
          </a:custGeom>
          <a:ln w="12192">
            <a:solidFill>
              <a:srgbClr val="F5F5F5"/>
            </a:solidFill>
          </a:ln>
        </p:spPr>
        <p:txBody>
          <a:bodyPr wrap="square" lIns="0" tIns="0" rIns="0" bIns="0" rtlCol="0"/>
          <a:lstStyle/>
          <a:p>
            <a:endParaRPr/>
          </a:p>
        </p:txBody>
      </p:sp>
      <p:sp>
        <p:nvSpPr>
          <p:cNvPr id="36" name="object 36"/>
          <p:cNvSpPr/>
          <p:nvPr/>
        </p:nvSpPr>
        <p:spPr>
          <a:xfrm>
            <a:off x="6462775" y="4531367"/>
            <a:ext cx="2714244" cy="536448"/>
          </a:xfrm>
          <a:prstGeom prst="rect">
            <a:avLst/>
          </a:prstGeom>
          <a:blipFill>
            <a:blip r:embed="rId12" cstate="print"/>
            <a:stretch>
              <a:fillRect/>
            </a:stretch>
          </a:blipFill>
        </p:spPr>
        <p:txBody>
          <a:bodyPr wrap="square" lIns="0" tIns="0" rIns="0" bIns="0" rtlCol="0"/>
          <a:lstStyle/>
          <a:p>
            <a:endParaRPr/>
          </a:p>
        </p:txBody>
      </p:sp>
      <p:sp>
        <p:nvSpPr>
          <p:cNvPr id="37" name="object 37"/>
          <p:cNvSpPr/>
          <p:nvPr/>
        </p:nvSpPr>
        <p:spPr>
          <a:xfrm>
            <a:off x="8765920" y="5055623"/>
            <a:ext cx="0" cy="12700"/>
          </a:xfrm>
          <a:custGeom>
            <a:avLst/>
            <a:gdLst/>
            <a:ahLst/>
            <a:cxnLst/>
            <a:rect l="l" t="t" r="r" b="b"/>
            <a:pathLst>
              <a:path h="12700">
                <a:moveTo>
                  <a:pt x="-4952" y="6096"/>
                </a:moveTo>
                <a:lnTo>
                  <a:pt x="4952" y="6096"/>
                </a:lnTo>
              </a:path>
            </a:pathLst>
          </a:custGeom>
          <a:ln w="12192">
            <a:solidFill>
              <a:srgbClr val="F7F7F7"/>
            </a:solidFill>
          </a:ln>
        </p:spPr>
        <p:txBody>
          <a:bodyPr wrap="square" lIns="0" tIns="0" rIns="0" bIns="0" rtlCol="0"/>
          <a:lstStyle/>
          <a:p>
            <a:endParaRPr/>
          </a:p>
        </p:txBody>
      </p:sp>
      <p:sp>
        <p:nvSpPr>
          <p:cNvPr id="38" name="object 38"/>
          <p:cNvSpPr/>
          <p:nvPr/>
        </p:nvSpPr>
        <p:spPr>
          <a:xfrm>
            <a:off x="8864980" y="5067815"/>
            <a:ext cx="0" cy="12700"/>
          </a:xfrm>
          <a:custGeom>
            <a:avLst/>
            <a:gdLst/>
            <a:ahLst/>
            <a:cxnLst/>
            <a:rect l="l" t="t" r="r" b="b"/>
            <a:pathLst>
              <a:path h="12700">
                <a:moveTo>
                  <a:pt x="-4952" y="6096"/>
                </a:moveTo>
                <a:lnTo>
                  <a:pt x="4952" y="6096"/>
                </a:lnTo>
              </a:path>
            </a:pathLst>
          </a:custGeom>
          <a:ln w="12192">
            <a:solidFill>
              <a:srgbClr val="F5F5F5"/>
            </a:solidFill>
          </a:ln>
        </p:spPr>
        <p:txBody>
          <a:bodyPr wrap="square" lIns="0" tIns="0" rIns="0" bIns="0" rtlCol="0"/>
          <a:lstStyle/>
          <a:p>
            <a:endParaRPr/>
          </a:p>
        </p:txBody>
      </p:sp>
      <p:sp>
        <p:nvSpPr>
          <p:cNvPr id="39" name="object 39"/>
          <p:cNvSpPr/>
          <p:nvPr/>
        </p:nvSpPr>
        <p:spPr>
          <a:xfrm>
            <a:off x="8067547" y="5055623"/>
            <a:ext cx="425957" cy="60960"/>
          </a:xfrm>
          <a:prstGeom prst="rect">
            <a:avLst/>
          </a:prstGeom>
          <a:blipFill>
            <a:blip r:embed="rId13" cstate="print"/>
            <a:stretch>
              <a:fillRect/>
            </a:stretch>
          </a:blipFill>
        </p:spPr>
        <p:txBody>
          <a:bodyPr wrap="square" lIns="0" tIns="0" rIns="0" bIns="0" rtlCol="0"/>
          <a:lstStyle/>
          <a:p>
            <a:endParaRPr/>
          </a:p>
        </p:txBody>
      </p:sp>
      <p:sp>
        <p:nvSpPr>
          <p:cNvPr id="40" name="object 40"/>
          <p:cNvSpPr/>
          <p:nvPr/>
        </p:nvSpPr>
        <p:spPr>
          <a:xfrm>
            <a:off x="8107171" y="5116583"/>
            <a:ext cx="346710" cy="24384"/>
          </a:xfrm>
          <a:prstGeom prst="rect">
            <a:avLst/>
          </a:prstGeom>
          <a:blipFill>
            <a:blip r:embed="rId14" cstate="print"/>
            <a:stretch>
              <a:fillRect/>
            </a:stretch>
          </a:blipFill>
        </p:spPr>
        <p:txBody>
          <a:bodyPr wrap="square" lIns="0" tIns="0" rIns="0" bIns="0" rtlCol="0"/>
          <a:lstStyle/>
          <a:p>
            <a:endParaRPr/>
          </a:p>
        </p:txBody>
      </p:sp>
      <p:sp>
        <p:nvSpPr>
          <p:cNvPr id="41" name="object 41"/>
          <p:cNvSpPr/>
          <p:nvPr/>
        </p:nvSpPr>
        <p:spPr>
          <a:xfrm>
            <a:off x="8533129" y="5055623"/>
            <a:ext cx="663702" cy="134111"/>
          </a:xfrm>
          <a:prstGeom prst="rect">
            <a:avLst/>
          </a:prstGeom>
          <a:blipFill>
            <a:blip r:embed="rId15" cstate="print"/>
            <a:stretch>
              <a:fillRect/>
            </a:stretch>
          </a:blipFill>
        </p:spPr>
        <p:txBody>
          <a:bodyPr wrap="square" lIns="0" tIns="0" rIns="0" bIns="0" rtlCol="0"/>
          <a:lstStyle/>
          <a:p>
            <a:endParaRPr/>
          </a:p>
        </p:txBody>
      </p:sp>
      <p:sp>
        <p:nvSpPr>
          <p:cNvPr id="42" name="object 42"/>
          <p:cNvSpPr/>
          <p:nvPr/>
        </p:nvSpPr>
        <p:spPr>
          <a:xfrm>
            <a:off x="8136889" y="5128774"/>
            <a:ext cx="356616" cy="73152"/>
          </a:xfrm>
          <a:prstGeom prst="rect">
            <a:avLst/>
          </a:prstGeom>
          <a:blipFill>
            <a:blip r:embed="rId16" cstate="print"/>
            <a:stretch>
              <a:fillRect/>
            </a:stretch>
          </a:blipFill>
        </p:spPr>
        <p:txBody>
          <a:bodyPr wrap="square" lIns="0" tIns="0" rIns="0" bIns="0" rtlCol="0"/>
          <a:lstStyle/>
          <a:p>
            <a:endParaRPr/>
          </a:p>
        </p:txBody>
      </p:sp>
      <p:sp>
        <p:nvSpPr>
          <p:cNvPr id="43" name="object 43"/>
          <p:cNvSpPr/>
          <p:nvPr/>
        </p:nvSpPr>
        <p:spPr>
          <a:xfrm>
            <a:off x="8409305" y="5323847"/>
            <a:ext cx="0" cy="12700"/>
          </a:xfrm>
          <a:custGeom>
            <a:avLst/>
            <a:gdLst/>
            <a:ahLst/>
            <a:cxnLst/>
            <a:rect l="l" t="t" r="r" b="b"/>
            <a:pathLst>
              <a:path h="12700">
                <a:moveTo>
                  <a:pt x="-4952" y="6096"/>
                </a:moveTo>
                <a:lnTo>
                  <a:pt x="4952" y="6096"/>
                </a:lnTo>
              </a:path>
            </a:pathLst>
          </a:custGeom>
          <a:ln w="12192">
            <a:solidFill>
              <a:srgbClr val="F1F1F1"/>
            </a:solidFill>
          </a:ln>
        </p:spPr>
        <p:txBody>
          <a:bodyPr wrap="square" lIns="0" tIns="0" rIns="0" bIns="0" rtlCol="0"/>
          <a:lstStyle/>
          <a:p>
            <a:endParaRPr/>
          </a:p>
        </p:txBody>
      </p:sp>
      <p:sp>
        <p:nvSpPr>
          <p:cNvPr id="44" name="object 44"/>
          <p:cNvSpPr/>
          <p:nvPr/>
        </p:nvSpPr>
        <p:spPr>
          <a:xfrm>
            <a:off x="6413246" y="5067815"/>
            <a:ext cx="1654301" cy="560832"/>
          </a:xfrm>
          <a:prstGeom prst="rect">
            <a:avLst/>
          </a:prstGeom>
          <a:blipFill>
            <a:blip r:embed="rId17" cstate="print"/>
            <a:stretch>
              <a:fillRect/>
            </a:stretch>
          </a:blipFill>
        </p:spPr>
        <p:txBody>
          <a:bodyPr wrap="square" lIns="0" tIns="0" rIns="0" bIns="0" rtlCol="0"/>
          <a:lstStyle/>
          <a:p>
            <a:endParaRPr/>
          </a:p>
        </p:txBody>
      </p:sp>
      <p:sp>
        <p:nvSpPr>
          <p:cNvPr id="45" name="object 45"/>
          <p:cNvSpPr/>
          <p:nvPr/>
        </p:nvSpPr>
        <p:spPr>
          <a:xfrm>
            <a:off x="8146795" y="5336038"/>
            <a:ext cx="624078" cy="121920"/>
          </a:xfrm>
          <a:prstGeom prst="rect">
            <a:avLst/>
          </a:prstGeom>
          <a:blipFill>
            <a:blip r:embed="rId18" cstate="print"/>
            <a:stretch>
              <a:fillRect/>
            </a:stretch>
          </a:blipFill>
        </p:spPr>
        <p:txBody>
          <a:bodyPr wrap="square" lIns="0" tIns="0" rIns="0" bIns="0" rtlCol="0"/>
          <a:lstStyle/>
          <a:p>
            <a:endParaRPr/>
          </a:p>
        </p:txBody>
      </p:sp>
      <p:sp>
        <p:nvSpPr>
          <p:cNvPr id="46" name="object 46"/>
          <p:cNvSpPr/>
          <p:nvPr/>
        </p:nvSpPr>
        <p:spPr>
          <a:xfrm>
            <a:off x="8161655" y="5457959"/>
            <a:ext cx="0" cy="12700"/>
          </a:xfrm>
          <a:custGeom>
            <a:avLst/>
            <a:gdLst/>
            <a:ahLst/>
            <a:cxnLst/>
            <a:rect l="l" t="t" r="r" b="b"/>
            <a:pathLst>
              <a:path h="12700">
                <a:moveTo>
                  <a:pt x="-4952" y="6096"/>
                </a:moveTo>
                <a:lnTo>
                  <a:pt x="4952" y="6096"/>
                </a:lnTo>
              </a:path>
            </a:pathLst>
          </a:custGeom>
          <a:ln w="12192">
            <a:solidFill>
              <a:srgbClr val="F8F8F8"/>
            </a:solidFill>
          </a:ln>
        </p:spPr>
        <p:txBody>
          <a:bodyPr wrap="square" lIns="0" tIns="0" rIns="0" bIns="0" rtlCol="0"/>
          <a:lstStyle/>
          <a:p>
            <a:endParaRPr/>
          </a:p>
        </p:txBody>
      </p:sp>
      <p:sp>
        <p:nvSpPr>
          <p:cNvPr id="47" name="object 47"/>
          <p:cNvSpPr/>
          <p:nvPr/>
        </p:nvSpPr>
        <p:spPr>
          <a:xfrm>
            <a:off x="8181467" y="5457959"/>
            <a:ext cx="0" cy="12700"/>
          </a:xfrm>
          <a:custGeom>
            <a:avLst/>
            <a:gdLst/>
            <a:ahLst/>
            <a:cxnLst/>
            <a:rect l="l" t="t" r="r" b="b"/>
            <a:pathLst>
              <a:path h="12700">
                <a:moveTo>
                  <a:pt x="-4952" y="6096"/>
                </a:moveTo>
                <a:lnTo>
                  <a:pt x="4952" y="6096"/>
                </a:lnTo>
              </a:path>
            </a:pathLst>
          </a:custGeom>
          <a:ln w="12192">
            <a:solidFill>
              <a:srgbClr val="F8F8F8"/>
            </a:solidFill>
          </a:ln>
        </p:spPr>
        <p:txBody>
          <a:bodyPr wrap="square" lIns="0" tIns="0" rIns="0" bIns="0" rtlCol="0"/>
          <a:lstStyle/>
          <a:p>
            <a:endParaRPr/>
          </a:p>
        </p:txBody>
      </p:sp>
      <p:sp>
        <p:nvSpPr>
          <p:cNvPr id="48" name="object 48"/>
          <p:cNvSpPr/>
          <p:nvPr/>
        </p:nvSpPr>
        <p:spPr>
          <a:xfrm>
            <a:off x="8221091" y="5457959"/>
            <a:ext cx="0" cy="12700"/>
          </a:xfrm>
          <a:custGeom>
            <a:avLst/>
            <a:gdLst/>
            <a:ahLst/>
            <a:cxnLst/>
            <a:rect l="l" t="t" r="r" b="b"/>
            <a:pathLst>
              <a:path h="12700">
                <a:moveTo>
                  <a:pt x="-4952" y="6096"/>
                </a:moveTo>
                <a:lnTo>
                  <a:pt x="4952" y="6096"/>
                </a:lnTo>
              </a:path>
            </a:pathLst>
          </a:custGeom>
          <a:ln w="12192">
            <a:solidFill>
              <a:srgbClr val="F7F7F7"/>
            </a:solidFill>
          </a:ln>
        </p:spPr>
        <p:txBody>
          <a:bodyPr wrap="square" lIns="0" tIns="0" rIns="0" bIns="0" rtlCol="0"/>
          <a:lstStyle/>
          <a:p>
            <a:endParaRPr/>
          </a:p>
        </p:txBody>
      </p:sp>
      <p:sp>
        <p:nvSpPr>
          <p:cNvPr id="49" name="object 49"/>
          <p:cNvSpPr/>
          <p:nvPr/>
        </p:nvSpPr>
        <p:spPr>
          <a:xfrm>
            <a:off x="8627236" y="5457959"/>
            <a:ext cx="0" cy="12700"/>
          </a:xfrm>
          <a:custGeom>
            <a:avLst/>
            <a:gdLst/>
            <a:ahLst/>
            <a:cxnLst/>
            <a:rect l="l" t="t" r="r" b="b"/>
            <a:pathLst>
              <a:path h="12700">
                <a:moveTo>
                  <a:pt x="-4952" y="6096"/>
                </a:moveTo>
                <a:lnTo>
                  <a:pt x="4952" y="6096"/>
                </a:lnTo>
              </a:path>
            </a:pathLst>
          </a:custGeom>
          <a:ln w="12192">
            <a:solidFill>
              <a:srgbClr val="F9F9F9"/>
            </a:solidFill>
          </a:ln>
        </p:spPr>
        <p:txBody>
          <a:bodyPr wrap="square" lIns="0" tIns="0" rIns="0" bIns="0" rtlCol="0"/>
          <a:lstStyle/>
          <a:p>
            <a:endParaRPr/>
          </a:p>
        </p:txBody>
      </p:sp>
      <p:sp>
        <p:nvSpPr>
          <p:cNvPr id="50" name="object 50"/>
          <p:cNvSpPr/>
          <p:nvPr/>
        </p:nvSpPr>
        <p:spPr>
          <a:xfrm>
            <a:off x="8652002" y="5457959"/>
            <a:ext cx="10160" cy="12700"/>
          </a:xfrm>
          <a:custGeom>
            <a:avLst/>
            <a:gdLst/>
            <a:ahLst/>
            <a:cxnLst/>
            <a:rect l="l" t="t" r="r" b="b"/>
            <a:pathLst>
              <a:path w="10159" h="12700">
                <a:moveTo>
                  <a:pt x="0" y="12192"/>
                </a:moveTo>
                <a:lnTo>
                  <a:pt x="9905" y="12192"/>
                </a:lnTo>
                <a:lnTo>
                  <a:pt x="9905" y="0"/>
                </a:lnTo>
                <a:lnTo>
                  <a:pt x="0" y="0"/>
                </a:lnTo>
                <a:lnTo>
                  <a:pt x="0" y="12192"/>
                </a:lnTo>
                <a:close/>
              </a:path>
            </a:pathLst>
          </a:custGeom>
          <a:solidFill>
            <a:srgbClr val="F9F9F9"/>
          </a:solidFill>
        </p:spPr>
        <p:txBody>
          <a:bodyPr wrap="square" lIns="0" tIns="0" rIns="0" bIns="0" rtlCol="0"/>
          <a:lstStyle/>
          <a:p>
            <a:endParaRPr/>
          </a:p>
        </p:txBody>
      </p:sp>
      <p:sp>
        <p:nvSpPr>
          <p:cNvPr id="51" name="object 51"/>
          <p:cNvSpPr/>
          <p:nvPr/>
        </p:nvSpPr>
        <p:spPr>
          <a:xfrm>
            <a:off x="8746108" y="5457959"/>
            <a:ext cx="0" cy="12700"/>
          </a:xfrm>
          <a:custGeom>
            <a:avLst/>
            <a:gdLst/>
            <a:ahLst/>
            <a:cxnLst/>
            <a:rect l="l" t="t" r="r" b="b"/>
            <a:pathLst>
              <a:path h="12700">
                <a:moveTo>
                  <a:pt x="-4952" y="6096"/>
                </a:moveTo>
                <a:lnTo>
                  <a:pt x="4952" y="6096"/>
                </a:lnTo>
              </a:path>
            </a:pathLst>
          </a:custGeom>
          <a:ln w="12192">
            <a:solidFill>
              <a:srgbClr val="F6F6F6"/>
            </a:solidFill>
          </a:ln>
        </p:spPr>
        <p:txBody>
          <a:bodyPr wrap="square" lIns="0" tIns="0" rIns="0" bIns="0" rtlCol="0"/>
          <a:lstStyle/>
          <a:p>
            <a:endParaRPr/>
          </a:p>
        </p:txBody>
      </p:sp>
      <p:sp>
        <p:nvSpPr>
          <p:cNvPr id="52" name="object 52"/>
          <p:cNvSpPr/>
          <p:nvPr/>
        </p:nvSpPr>
        <p:spPr>
          <a:xfrm>
            <a:off x="8642095" y="5470150"/>
            <a:ext cx="10160" cy="12700"/>
          </a:xfrm>
          <a:custGeom>
            <a:avLst/>
            <a:gdLst/>
            <a:ahLst/>
            <a:cxnLst/>
            <a:rect l="l" t="t" r="r" b="b"/>
            <a:pathLst>
              <a:path w="10159" h="12700">
                <a:moveTo>
                  <a:pt x="0" y="12192"/>
                </a:moveTo>
                <a:lnTo>
                  <a:pt x="9905" y="12192"/>
                </a:lnTo>
                <a:lnTo>
                  <a:pt x="9905" y="0"/>
                </a:lnTo>
                <a:lnTo>
                  <a:pt x="0" y="0"/>
                </a:lnTo>
                <a:lnTo>
                  <a:pt x="0" y="12192"/>
                </a:lnTo>
                <a:close/>
              </a:path>
            </a:pathLst>
          </a:custGeom>
          <a:solidFill>
            <a:srgbClr val="F8F8F8"/>
          </a:solidFill>
        </p:spPr>
        <p:txBody>
          <a:bodyPr wrap="square" lIns="0" tIns="0" rIns="0" bIns="0" rtlCol="0"/>
          <a:lstStyle/>
          <a:p>
            <a:endParaRPr/>
          </a:p>
        </p:txBody>
      </p:sp>
      <p:sp>
        <p:nvSpPr>
          <p:cNvPr id="53" name="object 53"/>
          <p:cNvSpPr/>
          <p:nvPr/>
        </p:nvSpPr>
        <p:spPr>
          <a:xfrm>
            <a:off x="8795639" y="5470150"/>
            <a:ext cx="0" cy="12700"/>
          </a:xfrm>
          <a:custGeom>
            <a:avLst/>
            <a:gdLst/>
            <a:ahLst/>
            <a:cxnLst/>
            <a:rect l="l" t="t" r="r" b="b"/>
            <a:pathLst>
              <a:path h="12700">
                <a:moveTo>
                  <a:pt x="-4952" y="6096"/>
                </a:moveTo>
                <a:lnTo>
                  <a:pt x="4952" y="6096"/>
                </a:lnTo>
              </a:path>
            </a:pathLst>
          </a:custGeom>
          <a:ln w="12192">
            <a:solidFill>
              <a:srgbClr val="F9F9F9"/>
            </a:solidFill>
          </a:ln>
        </p:spPr>
        <p:txBody>
          <a:bodyPr wrap="square" lIns="0" tIns="0" rIns="0" bIns="0" rtlCol="0"/>
          <a:lstStyle/>
          <a:p>
            <a:endParaRPr/>
          </a:p>
        </p:txBody>
      </p:sp>
      <p:sp>
        <p:nvSpPr>
          <p:cNvPr id="54" name="object 54"/>
          <p:cNvSpPr/>
          <p:nvPr/>
        </p:nvSpPr>
        <p:spPr>
          <a:xfrm>
            <a:off x="8285479" y="5457959"/>
            <a:ext cx="208026" cy="60960"/>
          </a:xfrm>
          <a:prstGeom prst="rect">
            <a:avLst/>
          </a:prstGeom>
          <a:blipFill>
            <a:blip r:embed="rId19" cstate="print"/>
            <a:stretch>
              <a:fillRect/>
            </a:stretch>
          </a:blipFill>
        </p:spPr>
        <p:txBody>
          <a:bodyPr wrap="square" lIns="0" tIns="0" rIns="0" bIns="0" rtlCol="0"/>
          <a:lstStyle/>
          <a:p>
            <a:endParaRPr/>
          </a:p>
        </p:txBody>
      </p:sp>
      <p:sp>
        <p:nvSpPr>
          <p:cNvPr id="55" name="object 55"/>
          <p:cNvSpPr/>
          <p:nvPr/>
        </p:nvSpPr>
        <p:spPr>
          <a:xfrm>
            <a:off x="8498458" y="5506727"/>
            <a:ext cx="0" cy="12700"/>
          </a:xfrm>
          <a:custGeom>
            <a:avLst/>
            <a:gdLst/>
            <a:ahLst/>
            <a:cxnLst/>
            <a:rect l="l" t="t" r="r" b="b"/>
            <a:pathLst>
              <a:path h="12700">
                <a:moveTo>
                  <a:pt x="-4952" y="6096"/>
                </a:moveTo>
                <a:lnTo>
                  <a:pt x="4952" y="6096"/>
                </a:lnTo>
              </a:path>
            </a:pathLst>
          </a:custGeom>
          <a:ln w="12192">
            <a:solidFill>
              <a:srgbClr val="F4F4F4"/>
            </a:solidFill>
          </a:ln>
        </p:spPr>
        <p:txBody>
          <a:bodyPr wrap="square" lIns="0" tIns="0" rIns="0" bIns="0" rtlCol="0"/>
          <a:lstStyle/>
          <a:p>
            <a:endParaRPr/>
          </a:p>
        </p:txBody>
      </p:sp>
      <p:sp>
        <p:nvSpPr>
          <p:cNvPr id="56" name="object 56"/>
          <p:cNvSpPr/>
          <p:nvPr/>
        </p:nvSpPr>
        <p:spPr>
          <a:xfrm>
            <a:off x="8156702" y="5457959"/>
            <a:ext cx="673607" cy="170688"/>
          </a:xfrm>
          <a:prstGeom prst="rect">
            <a:avLst/>
          </a:prstGeom>
          <a:blipFill>
            <a:blip r:embed="rId20" cstate="print"/>
            <a:stretch>
              <a:fillRect/>
            </a:stretch>
          </a:blipFill>
        </p:spPr>
        <p:txBody>
          <a:bodyPr wrap="square" lIns="0" tIns="0" rIns="0" bIns="0" rtlCol="0"/>
          <a:lstStyle/>
          <a:p>
            <a:endParaRPr/>
          </a:p>
        </p:txBody>
      </p:sp>
      <p:sp>
        <p:nvSpPr>
          <p:cNvPr id="57" name="object 57"/>
          <p:cNvSpPr/>
          <p:nvPr/>
        </p:nvSpPr>
        <p:spPr>
          <a:xfrm>
            <a:off x="6462775" y="5628647"/>
            <a:ext cx="1565148" cy="463295"/>
          </a:xfrm>
          <a:prstGeom prst="rect">
            <a:avLst/>
          </a:prstGeom>
          <a:blipFill>
            <a:blip r:embed="rId21" cstate="print"/>
            <a:stretch>
              <a:fillRect/>
            </a:stretch>
          </a:blipFill>
        </p:spPr>
        <p:txBody>
          <a:bodyPr wrap="square" lIns="0" tIns="0" rIns="0" bIns="0" rtlCol="0"/>
          <a:lstStyle/>
          <a:p>
            <a:endParaRPr/>
          </a:p>
        </p:txBody>
      </p:sp>
      <p:sp>
        <p:nvSpPr>
          <p:cNvPr id="58" name="object 58"/>
          <p:cNvSpPr/>
          <p:nvPr/>
        </p:nvSpPr>
        <p:spPr>
          <a:xfrm>
            <a:off x="8280527" y="6018790"/>
            <a:ext cx="0" cy="12700"/>
          </a:xfrm>
          <a:custGeom>
            <a:avLst/>
            <a:gdLst/>
            <a:ahLst/>
            <a:cxnLst/>
            <a:rect l="l" t="t" r="r" b="b"/>
            <a:pathLst>
              <a:path h="12700">
                <a:moveTo>
                  <a:pt x="-4952" y="6096"/>
                </a:moveTo>
                <a:lnTo>
                  <a:pt x="4952" y="6096"/>
                </a:lnTo>
              </a:path>
            </a:pathLst>
          </a:custGeom>
          <a:ln w="12192">
            <a:solidFill>
              <a:srgbClr val="F4F4F4"/>
            </a:solidFill>
          </a:ln>
        </p:spPr>
        <p:txBody>
          <a:bodyPr wrap="square" lIns="0" tIns="0" rIns="0" bIns="0" rtlCol="0"/>
          <a:lstStyle/>
          <a:p>
            <a:endParaRPr/>
          </a:p>
        </p:txBody>
      </p:sp>
      <p:sp>
        <p:nvSpPr>
          <p:cNvPr id="59" name="object 59"/>
          <p:cNvSpPr/>
          <p:nvPr/>
        </p:nvSpPr>
        <p:spPr>
          <a:xfrm>
            <a:off x="8097265" y="5994406"/>
            <a:ext cx="752856" cy="109728"/>
          </a:xfrm>
          <a:prstGeom prst="rect">
            <a:avLst/>
          </a:prstGeom>
          <a:blipFill>
            <a:blip r:embed="rId22" cstate="print"/>
            <a:stretch>
              <a:fillRect/>
            </a:stretch>
          </a:blipFill>
        </p:spPr>
        <p:txBody>
          <a:bodyPr wrap="square" lIns="0" tIns="0" rIns="0" bIns="0" rtlCol="0"/>
          <a:lstStyle/>
          <a:p>
            <a:endParaRPr/>
          </a:p>
        </p:txBody>
      </p:sp>
      <p:sp>
        <p:nvSpPr>
          <p:cNvPr id="60" name="object 60"/>
          <p:cNvSpPr/>
          <p:nvPr/>
        </p:nvSpPr>
        <p:spPr>
          <a:xfrm>
            <a:off x="8087359" y="6091942"/>
            <a:ext cx="762762" cy="36576"/>
          </a:xfrm>
          <a:prstGeom prst="rect">
            <a:avLst/>
          </a:prstGeom>
          <a:blipFill>
            <a:blip r:embed="rId23" cstate="print"/>
            <a:stretch>
              <a:fillRect/>
            </a:stretch>
          </a:blipFill>
        </p:spPr>
        <p:txBody>
          <a:bodyPr wrap="square" lIns="0" tIns="0" rIns="0" bIns="0" rtlCol="0"/>
          <a:lstStyle/>
          <a:p>
            <a:endParaRPr/>
          </a:p>
        </p:txBody>
      </p:sp>
      <p:sp>
        <p:nvSpPr>
          <p:cNvPr id="62" name="object 62"/>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34BF03F1-6AAC-4C2B-AEE4-27D4BFCFA7B4}" type="datetime1">
              <a:rPr lang="en-US" spc="-10" smtClean="0"/>
              <a:t>8/7/2021</a:t>
            </a:fld>
            <a:endParaRPr spc="-1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4799330" cy="574040"/>
          </a:xfrm>
          <a:prstGeom prst="rect">
            <a:avLst/>
          </a:prstGeom>
        </p:spPr>
        <p:txBody>
          <a:bodyPr vert="horz" wrap="square" lIns="0" tIns="12700" rIns="0" bIns="0" rtlCol="0">
            <a:spAutoFit/>
          </a:bodyPr>
          <a:lstStyle/>
          <a:p>
            <a:pPr marL="12700">
              <a:lnSpc>
                <a:spcPct val="100000"/>
              </a:lnSpc>
              <a:spcBef>
                <a:spcPts val="100"/>
              </a:spcBef>
            </a:pPr>
            <a:r>
              <a:rPr spc="-5" dirty="0"/>
              <a:t>Operating</a:t>
            </a:r>
            <a:r>
              <a:rPr spc="-40" dirty="0"/>
              <a:t> </a:t>
            </a:r>
            <a:r>
              <a:rPr spc="-10" dirty="0"/>
              <a:t>Wavelengths</a:t>
            </a:r>
          </a:p>
        </p:txBody>
      </p:sp>
      <p:sp>
        <p:nvSpPr>
          <p:cNvPr id="3" name="object 3"/>
          <p:cNvSpPr txBox="1"/>
          <p:nvPr/>
        </p:nvSpPr>
        <p:spPr>
          <a:xfrm>
            <a:off x="1076452" y="2079505"/>
            <a:ext cx="806450" cy="330200"/>
          </a:xfrm>
          <a:prstGeom prst="rect">
            <a:avLst/>
          </a:prstGeom>
        </p:spPr>
        <p:txBody>
          <a:bodyPr vert="horz" wrap="square" lIns="0" tIns="12065" rIns="0" bIns="0" rtlCol="0">
            <a:spAutoFit/>
          </a:bodyPr>
          <a:lstStyle/>
          <a:p>
            <a:pPr marL="354965" indent="-342900">
              <a:lnSpc>
                <a:spcPct val="100000"/>
              </a:lnSpc>
              <a:spcBef>
                <a:spcPts val="95"/>
              </a:spcBef>
              <a:buChar char="•"/>
              <a:tabLst>
                <a:tab pos="354965" algn="l"/>
                <a:tab pos="355600" algn="l"/>
              </a:tabLst>
            </a:pPr>
            <a:r>
              <a:rPr sz="2000" spc="-5" dirty="0">
                <a:latin typeface="Arial"/>
                <a:cs typeface="Arial"/>
              </a:rPr>
              <a:t>The</a:t>
            </a:r>
            <a:endParaRPr sz="2000">
              <a:latin typeface="Arial"/>
              <a:cs typeface="Arial"/>
            </a:endParaRPr>
          </a:p>
        </p:txBody>
      </p:sp>
      <p:sp>
        <p:nvSpPr>
          <p:cNvPr id="4" name="object 4"/>
          <p:cNvSpPr txBox="1"/>
          <p:nvPr/>
        </p:nvSpPr>
        <p:spPr>
          <a:xfrm>
            <a:off x="2134420" y="2079505"/>
            <a:ext cx="2820670" cy="330200"/>
          </a:xfrm>
          <a:prstGeom prst="rect">
            <a:avLst/>
          </a:prstGeom>
        </p:spPr>
        <p:txBody>
          <a:bodyPr vert="horz" wrap="square" lIns="0" tIns="12065" rIns="0" bIns="0" rtlCol="0">
            <a:spAutoFit/>
          </a:bodyPr>
          <a:lstStyle/>
          <a:p>
            <a:pPr marL="12700">
              <a:lnSpc>
                <a:spcPct val="100000"/>
              </a:lnSpc>
              <a:spcBef>
                <a:spcPts val="95"/>
              </a:spcBef>
              <a:tabLst>
                <a:tab pos="1699895" algn="l"/>
                <a:tab pos="2186940" algn="l"/>
              </a:tabLst>
            </a:pPr>
            <a:r>
              <a:rPr sz="2000" spc="-5" dirty="0">
                <a:latin typeface="Arial"/>
                <a:cs typeface="Arial"/>
              </a:rPr>
              <a:t>wavelengths	of	diode</a:t>
            </a:r>
            <a:endParaRPr sz="2000">
              <a:latin typeface="Arial"/>
              <a:cs typeface="Arial"/>
            </a:endParaRPr>
          </a:p>
        </p:txBody>
      </p:sp>
      <p:sp>
        <p:nvSpPr>
          <p:cNvPr id="5" name="object 5"/>
          <p:cNvSpPr txBox="1"/>
          <p:nvPr/>
        </p:nvSpPr>
        <p:spPr>
          <a:xfrm>
            <a:off x="1419364" y="2354591"/>
            <a:ext cx="3535679" cy="604520"/>
          </a:xfrm>
          <a:prstGeom prst="rect">
            <a:avLst/>
          </a:prstGeom>
        </p:spPr>
        <p:txBody>
          <a:bodyPr vert="horz" wrap="square" lIns="0" tIns="46990" rIns="0" bIns="0" rtlCol="0">
            <a:spAutoFit/>
          </a:bodyPr>
          <a:lstStyle/>
          <a:p>
            <a:pPr marL="12700" marR="5080">
              <a:lnSpc>
                <a:spcPts val="2160"/>
              </a:lnSpc>
              <a:spcBef>
                <a:spcPts val="370"/>
              </a:spcBef>
              <a:tabLst>
                <a:tab pos="460375" algn="l"/>
                <a:tab pos="1049020" algn="l"/>
                <a:tab pos="2158365" algn="l"/>
                <a:tab pos="3142615" algn="l"/>
              </a:tabLst>
            </a:pPr>
            <a:r>
              <a:rPr sz="2000" spc="-5" dirty="0">
                <a:latin typeface="Arial"/>
                <a:cs typeface="Arial"/>
              </a:rPr>
              <a:t>laser depends on composition  </a:t>
            </a:r>
            <a:r>
              <a:rPr sz="2000" spc="-10" dirty="0">
                <a:latin typeface="Arial"/>
                <a:cs typeface="Arial"/>
              </a:rPr>
              <a:t>o</a:t>
            </a:r>
            <a:r>
              <a:rPr sz="2000" spc="-5" dirty="0">
                <a:latin typeface="Arial"/>
                <a:cs typeface="Arial"/>
              </a:rPr>
              <a:t>f</a:t>
            </a:r>
            <a:r>
              <a:rPr sz="2000" dirty="0">
                <a:latin typeface="Arial"/>
                <a:cs typeface="Arial"/>
              </a:rPr>
              <a:t>	</a:t>
            </a:r>
            <a:r>
              <a:rPr sz="2000" spc="-10" dirty="0">
                <a:latin typeface="Arial"/>
                <a:cs typeface="Arial"/>
              </a:rPr>
              <a:t>th</a:t>
            </a:r>
            <a:r>
              <a:rPr sz="2000" spc="-5" dirty="0">
                <a:latin typeface="Arial"/>
                <a:cs typeface="Arial"/>
              </a:rPr>
              <a:t>e</a:t>
            </a:r>
            <a:r>
              <a:rPr sz="2000" dirty="0">
                <a:latin typeface="Arial"/>
                <a:cs typeface="Arial"/>
              </a:rPr>
              <a:t>	</a:t>
            </a:r>
            <a:r>
              <a:rPr sz="2000" spc="-10" dirty="0">
                <a:latin typeface="Arial"/>
                <a:cs typeface="Arial"/>
              </a:rPr>
              <a:t>junctio</a:t>
            </a:r>
            <a:r>
              <a:rPr sz="2000" spc="-5" dirty="0">
                <a:latin typeface="Arial"/>
                <a:cs typeface="Arial"/>
              </a:rPr>
              <a:t>n</a:t>
            </a:r>
            <a:r>
              <a:rPr sz="2000" dirty="0">
                <a:latin typeface="Arial"/>
                <a:cs typeface="Arial"/>
              </a:rPr>
              <a:t>	</a:t>
            </a:r>
            <a:r>
              <a:rPr sz="2000" spc="-10" dirty="0">
                <a:latin typeface="Arial"/>
                <a:cs typeface="Arial"/>
              </a:rPr>
              <a:t>la</a:t>
            </a:r>
            <a:r>
              <a:rPr sz="2000" dirty="0">
                <a:latin typeface="Arial"/>
                <a:cs typeface="Arial"/>
              </a:rPr>
              <a:t>y</a:t>
            </a:r>
            <a:r>
              <a:rPr sz="2000" spc="-10" dirty="0">
                <a:latin typeface="Arial"/>
                <a:cs typeface="Arial"/>
              </a:rPr>
              <a:t>ers</a:t>
            </a:r>
            <a:r>
              <a:rPr sz="2000" spc="-5" dirty="0">
                <a:latin typeface="Arial"/>
                <a:cs typeface="Arial"/>
              </a:rPr>
              <a:t>,</a:t>
            </a:r>
            <a:r>
              <a:rPr sz="2000" dirty="0">
                <a:latin typeface="Arial"/>
                <a:cs typeface="Arial"/>
              </a:rPr>
              <a:t>	</a:t>
            </a:r>
            <a:r>
              <a:rPr sz="2000" spc="-10" dirty="0">
                <a:latin typeface="Arial"/>
                <a:cs typeface="Arial"/>
              </a:rPr>
              <a:t>like</a:t>
            </a:r>
            <a:endParaRPr sz="2000">
              <a:latin typeface="Arial"/>
              <a:cs typeface="Arial"/>
            </a:endParaRPr>
          </a:p>
        </p:txBody>
      </p:sp>
      <p:sp>
        <p:nvSpPr>
          <p:cNvPr id="6" name="object 6"/>
          <p:cNvSpPr txBox="1"/>
          <p:nvPr/>
        </p:nvSpPr>
        <p:spPr>
          <a:xfrm>
            <a:off x="1076452" y="2873983"/>
            <a:ext cx="3879215" cy="969644"/>
          </a:xfrm>
          <a:prstGeom prst="rect">
            <a:avLst/>
          </a:prstGeom>
        </p:spPr>
        <p:txBody>
          <a:bodyPr vert="horz" wrap="square" lIns="0" tIns="42544" rIns="0" bIns="0" rtlCol="0">
            <a:spAutoFit/>
          </a:bodyPr>
          <a:lstStyle/>
          <a:p>
            <a:pPr marL="355600">
              <a:lnSpc>
                <a:spcPct val="100000"/>
              </a:lnSpc>
              <a:spcBef>
                <a:spcPts val="334"/>
              </a:spcBef>
            </a:pPr>
            <a:r>
              <a:rPr sz="2000" spc="-10" dirty="0">
                <a:latin typeface="Arial"/>
                <a:cs typeface="Arial"/>
              </a:rPr>
              <a:t>those </a:t>
            </a:r>
            <a:r>
              <a:rPr sz="2000" spc="-5" dirty="0">
                <a:latin typeface="Arial"/>
                <a:cs typeface="Arial"/>
              </a:rPr>
              <a:t>of </a:t>
            </a:r>
            <a:r>
              <a:rPr sz="2000" spc="-10" dirty="0">
                <a:latin typeface="Arial"/>
                <a:cs typeface="Arial"/>
              </a:rPr>
              <a:t>LEDs.</a:t>
            </a:r>
            <a:endParaRPr sz="2000">
              <a:latin typeface="Arial"/>
              <a:cs typeface="Arial"/>
            </a:endParaRPr>
          </a:p>
          <a:p>
            <a:pPr marL="355600" marR="5080" indent="-343535">
              <a:lnSpc>
                <a:spcPts val="2170"/>
              </a:lnSpc>
              <a:spcBef>
                <a:spcPts val="495"/>
              </a:spcBef>
              <a:buChar char="•"/>
              <a:tabLst>
                <a:tab pos="354965" algn="l"/>
                <a:tab pos="355600" algn="l"/>
              </a:tabLst>
            </a:pPr>
            <a:r>
              <a:rPr sz="2000" spc="-5" dirty="0">
                <a:latin typeface="Arial"/>
                <a:cs typeface="Arial"/>
              </a:rPr>
              <a:t>The primary composition used  in </a:t>
            </a:r>
            <a:r>
              <a:rPr sz="2000" spc="-10" dirty="0">
                <a:latin typeface="Arial"/>
                <a:cs typeface="Arial"/>
              </a:rPr>
              <a:t>diode laser </a:t>
            </a:r>
            <a:r>
              <a:rPr sz="2000" spc="-5" dirty="0">
                <a:latin typeface="Arial"/>
                <a:cs typeface="Arial"/>
              </a:rPr>
              <a:t>light </a:t>
            </a:r>
            <a:r>
              <a:rPr sz="2000" spc="-10" dirty="0">
                <a:latin typeface="Arial"/>
                <a:cs typeface="Arial"/>
              </a:rPr>
              <a:t>source</a:t>
            </a:r>
            <a:r>
              <a:rPr sz="2000" spc="-70" dirty="0">
                <a:latin typeface="Arial"/>
                <a:cs typeface="Arial"/>
              </a:rPr>
              <a:t> </a:t>
            </a:r>
            <a:r>
              <a:rPr sz="2000" spc="-10" dirty="0">
                <a:latin typeface="Arial"/>
                <a:cs typeface="Arial"/>
              </a:rPr>
              <a:t>for</a:t>
            </a:r>
            <a:endParaRPr sz="2000">
              <a:latin typeface="Arial"/>
              <a:cs typeface="Arial"/>
            </a:endParaRPr>
          </a:p>
        </p:txBody>
      </p:sp>
      <p:sp>
        <p:nvSpPr>
          <p:cNvPr id="7" name="object 7"/>
          <p:cNvSpPr txBox="1"/>
          <p:nvPr/>
        </p:nvSpPr>
        <p:spPr>
          <a:xfrm>
            <a:off x="1419364" y="3787926"/>
            <a:ext cx="3538854" cy="604520"/>
          </a:xfrm>
          <a:prstGeom prst="rect">
            <a:avLst/>
          </a:prstGeom>
        </p:spPr>
        <p:txBody>
          <a:bodyPr vert="horz" wrap="square" lIns="0" tIns="46990" rIns="0" bIns="0" rtlCol="0">
            <a:spAutoFit/>
          </a:bodyPr>
          <a:lstStyle/>
          <a:p>
            <a:pPr marL="12700" marR="5080">
              <a:lnSpc>
                <a:spcPts val="2160"/>
              </a:lnSpc>
              <a:spcBef>
                <a:spcPts val="370"/>
              </a:spcBef>
              <a:tabLst>
                <a:tab pos="662305" algn="l"/>
                <a:tab pos="1219200" algn="l"/>
                <a:tab pos="1479550" algn="l"/>
                <a:tab pos="2000250" algn="l"/>
                <a:tab pos="3060065" algn="l"/>
                <a:tab pos="3241040" algn="l"/>
              </a:tabLst>
            </a:pPr>
            <a:r>
              <a:rPr sz="2000" spc="-5" dirty="0">
                <a:latin typeface="Arial"/>
                <a:cs typeface="Arial"/>
              </a:rPr>
              <a:t>fiber	optics	are	variations	on  </a:t>
            </a:r>
            <a:r>
              <a:rPr sz="2000" spc="-10" dirty="0">
                <a:latin typeface="Arial"/>
                <a:cs typeface="Arial"/>
              </a:rPr>
              <a:t>th</a:t>
            </a:r>
            <a:r>
              <a:rPr sz="2000" spc="-5" dirty="0">
                <a:latin typeface="Arial"/>
                <a:cs typeface="Arial"/>
              </a:rPr>
              <a:t>e</a:t>
            </a:r>
            <a:r>
              <a:rPr sz="2000" dirty="0">
                <a:latin typeface="Arial"/>
                <a:cs typeface="Arial"/>
              </a:rPr>
              <a:t>		</a:t>
            </a:r>
            <a:r>
              <a:rPr sz="2000" spc="-10" dirty="0">
                <a:latin typeface="Arial"/>
                <a:cs typeface="Arial"/>
              </a:rPr>
              <a:t>standar</a:t>
            </a:r>
            <a:r>
              <a:rPr sz="2000" spc="-5" dirty="0">
                <a:latin typeface="Arial"/>
                <a:cs typeface="Arial"/>
              </a:rPr>
              <a:t>d</a:t>
            </a:r>
            <a:r>
              <a:rPr sz="2000" dirty="0">
                <a:latin typeface="Arial"/>
                <a:cs typeface="Arial"/>
              </a:rPr>
              <a:t>	</a:t>
            </a:r>
            <a:r>
              <a:rPr sz="2000" spc="-10" dirty="0">
                <a:latin typeface="Arial"/>
                <a:cs typeface="Arial"/>
              </a:rPr>
              <a:t>III-V</a:t>
            </a:r>
            <a:endParaRPr sz="2000">
              <a:latin typeface="Arial"/>
              <a:cs typeface="Arial"/>
            </a:endParaRPr>
          </a:p>
        </p:txBody>
      </p:sp>
      <p:sp>
        <p:nvSpPr>
          <p:cNvPr id="8" name="object 8"/>
          <p:cNvSpPr txBox="1"/>
          <p:nvPr/>
        </p:nvSpPr>
        <p:spPr>
          <a:xfrm>
            <a:off x="1419364" y="4337337"/>
            <a:ext cx="1676400"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semiconductor</a:t>
            </a:r>
            <a:endParaRPr sz="2000">
              <a:latin typeface="Arial"/>
              <a:cs typeface="Arial"/>
            </a:endParaRPr>
          </a:p>
        </p:txBody>
      </p:sp>
      <p:sp>
        <p:nvSpPr>
          <p:cNvPr id="9" name="object 9"/>
          <p:cNvSpPr txBox="1"/>
          <p:nvPr/>
        </p:nvSpPr>
        <p:spPr>
          <a:xfrm>
            <a:off x="1419364" y="4337337"/>
            <a:ext cx="3536315" cy="604520"/>
          </a:xfrm>
          <a:prstGeom prst="rect">
            <a:avLst/>
          </a:prstGeom>
        </p:spPr>
        <p:txBody>
          <a:bodyPr vert="horz" wrap="square" lIns="0" tIns="46990" rIns="0" bIns="0" rtlCol="0">
            <a:spAutoFit/>
          </a:bodyPr>
          <a:lstStyle/>
          <a:p>
            <a:pPr marL="12700" marR="5080" indent="2198370">
              <a:lnSpc>
                <a:spcPts val="2160"/>
              </a:lnSpc>
              <a:spcBef>
                <a:spcPts val="370"/>
              </a:spcBef>
              <a:tabLst>
                <a:tab pos="685800" algn="l"/>
                <a:tab pos="1344930" algn="l"/>
                <a:tab pos="1877695" algn="l"/>
                <a:tab pos="3241040" algn="l"/>
              </a:tabLst>
            </a:pPr>
            <a:r>
              <a:rPr sz="2000" spc="-5" dirty="0">
                <a:latin typeface="Arial"/>
                <a:cs typeface="Arial"/>
              </a:rPr>
              <a:t>compounds  </a:t>
            </a:r>
            <a:r>
              <a:rPr sz="2000" spc="-10" dirty="0">
                <a:latin typeface="Arial"/>
                <a:cs typeface="Arial"/>
              </a:rPr>
              <a:t>tha</a:t>
            </a:r>
            <a:r>
              <a:rPr sz="2000" spc="-5" dirty="0">
                <a:latin typeface="Arial"/>
                <a:cs typeface="Arial"/>
              </a:rPr>
              <a:t>t</a:t>
            </a:r>
            <a:r>
              <a:rPr sz="2000" dirty="0">
                <a:latin typeface="Arial"/>
                <a:cs typeface="Arial"/>
              </a:rPr>
              <a:t>	</a:t>
            </a:r>
            <a:r>
              <a:rPr sz="2000" spc="-10" dirty="0">
                <a:latin typeface="Arial"/>
                <a:cs typeface="Arial"/>
              </a:rPr>
              <a:t>ca</a:t>
            </a:r>
            <a:r>
              <a:rPr sz="2000" spc="-5" dirty="0">
                <a:latin typeface="Arial"/>
                <a:cs typeface="Arial"/>
              </a:rPr>
              <a:t>n</a:t>
            </a:r>
            <a:r>
              <a:rPr sz="2000" dirty="0">
                <a:latin typeface="Arial"/>
                <a:cs typeface="Arial"/>
              </a:rPr>
              <a:t>	</a:t>
            </a:r>
            <a:r>
              <a:rPr sz="2000" spc="-10" dirty="0">
                <a:latin typeface="Arial"/>
                <a:cs typeface="Arial"/>
              </a:rPr>
              <a:t>b</a:t>
            </a:r>
            <a:r>
              <a:rPr sz="2000" spc="-5" dirty="0">
                <a:latin typeface="Arial"/>
                <a:cs typeface="Arial"/>
              </a:rPr>
              <a:t>e</a:t>
            </a:r>
            <a:r>
              <a:rPr sz="2000" dirty="0">
                <a:latin typeface="Arial"/>
                <a:cs typeface="Arial"/>
              </a:rPr>
              <a:t>	</a:t>
            </a:r>
            <a:r>
              <a:rPr sz="2000" spc="-10" dirty="0">
                <a:latin typeface="Arial"/>
                <a:cs typeface="Arial"/>
              </a:rPr>
              <a:t>fabricate</a:t>
            </a:r>
            <a:r>
              <a:rPr sz="2000" spc="-5" dirty="0">
                <a:latin typeface="Arial"/>
                <a:cs typeface="Arial"/>
              </a:rPr>
              <a:t>d</a:t>
            </a:r>
            <a:r>
              <a:rPr sz="2000" dirty="0">
                <a:latin typeface="Arial"/>
                <a:cs typeface="Arial"/>
              </a:rPr>
              <a:t>	</a:t>
            </a:r>
            <a:r>
              <a:rPr sz="2000" spc="-10" dirty="0">
                <a:latin typeface="Arial"/>
                <a:cs typeface="Arial"/>
              </a:rPr>
              <a:t>on</a:t>
            </a:r>
            <a:endParaRPr sz="2000">
              <a:latin typeface="Arial"/>
              <a:cs typeface="Arial"/>
            </a:endParaRPr>
          </a:p>
        </p:txBody>
      </p:sp>
      <p:sp>
        <p:nvSpPr>
          <p:cNvPr id="10" name="object 10"/>
          <p:cNvSpPr txBox="1"/>
          <p:nvPr/>
        </p:nvSpPr>
        <p:spPr>
          <a:xfrm>
            <a:off x="1419364" y="4886748"/>
            <a:ext cx="3166110" cy="330200"/>
          </a:xfrm>
          <a:prstGeom prst="rect">
            <a:avLst/>
          </a:prstGeom>
        </p:spPr>
        <p:txBody>
          <a:bodyPr vert="horz" wrap="square" lIns="0" tIns="12065" rIns="0" bIns="0" rtlCol="0">
            <a:spAutoFit/>
          </a:bodyPr>
          <a:lstStyle/>
          <a:p>
            <a:pPr marL="12700">
              <a:lnSpc>
                <a:spcPct val="100000"/>
              </a:lnSpc>
              <a:spcBef>
                <a:spcPts val="95"/>
              </a:spcBef>
            </a:pPr>
            <a:r>
              <a:rPr sz="2000" spc="-10" dirty="0">
                <a:latin typeface="Arial"/>
                <a:cs typeface="Arial"/>
              </a:rPr>
              <a:t>substrates </a:t>
            </a:r>
            <a:r>
              <a:rPr sz="2000" spc="-5" dirty="0">
                <a:latin typeface="Arial"/>
                <a:cs typeface="Arial"/>
              </a:rPr>
              <a:t>of </a:t>
            </a:r>
            <a:r>
              <a:rPr sz="2000" spc="-10" dirty="0">
                <a:latin typeface="Arial"/>
                <a:cs typeface="Arial"/>
              </a:rPr>
              <a:t>Ga-As </a:t>
            </a:r>
            <a:r>
              <a:rPr sz="2000" spc="-5" dirty="0">
                <a:latin typeface="Arial"/>
                <a:cs typeface="Arial"/>
              </a:rPr>
              <a:t>or</a:t>
            </a:r>
            <a:r>
              <a:rPr sz="2000" dirty="0">
                <a:latin typeface="Arial"/>
                <a:cs typeface="Arial"/>
              </a:rPr>
              <a:t> </a:t>
            </a:r>
            <a:r>
              <a:rPr sz="2000" spc="-10" dirty="0">
                <a:latin typeface="Arial"/>
                <a:cs typeface="Arial"/>
              </a:rPr>
              <a:t>In-P.</a:t>
            </a:r>
            <a:endParaRPr sz="2000">
              <a:latin typeface="Arial"/>
              <a:cs typeface="Arial"/>
            </a:endParaRPr>
          </a:p>
        </p:txBody>
      </p:sp>
      <p:sp>
        <p:nvSpPr>
          <p:cNvPr id="11" name="object 11"/>
          <p:cNvSpPr txBox="1"/>
          <p:nvPr/>
        </p:nvSpPr>
        <p:spPr>
          <a:xfrm>
            <a:off x="5318244" y="2863603"/>
            <a:ext cx="4319270" cy="849630"/>
          </a:xfrm>
          <a:prstGeom prst="rect">
            <a:avLst/>
          </a:prstGeom>
        </p:spPr>
        <p:txBody>
          <a:bodyPr vert="horz" wrap="square" lIns="0" tIns="12700" rIns="0" bIns="0" rtlCol="0">
            <a:spAutoFit/>
          </a:bodyPr>
          <a:lstStyle/>
          <a:p>
            <a:pPr marL="38100" marR="30480">
              <a:lnSpc>
                <a:spcPct val="100000"/>
              </a:lnSpc>
              <a:spcBef>
                <a:spcPts val="100"/>
              </a:spcBef>
            </a:pPr>
            <a:r>
              <a:rPr sz="1800" b="1" spc="-5" dirty="0">
                <a:solidFill>
                  <a:srgbClr val="CC0000"/>
                </a:solidFill>
                <a:latin typeface="Arial"/>
                <a:cs typeface="Arial"/>
              </a:rPr>
              <a:t>Ga</a:t>
            </a:r>
            <a:r>
              <a:rPr sz="1800" b="1" spc="-7" baseline="-23148" dirty="0">
                <a:solidFill>
                  <a:srgbClr val="CC0000"/>
                </a:solidFill>
                <a:latin typeface="Arial"/>
                <a:cs typeface="Arial"/>
              </a:rPr>
              <a:t>(1-x)</a:t>
            </a:r>
            <a:r>
              <a:rPr sz="1800" b="1" spc="-5" dirty="0">
                <a:solidFill>
                  <a:srgbClr val="CC0000"/>
                </a:solidFill>
                <a:latin typeface="Arial"/>
                <a:cs typeface="Arial"/>
              </a:rPr>
              <a:t>Al</a:t>
            </a:r>
            <a:r>
              <a:rPr sz="1800" b="1" spc="-7" baseline="-23148" dirty="0">
                <a:solidFill>
                  <a:srgbClr val="CC0000"/>
                </a:solidFill>
                <a:latin typeface="Arial"/>
                <a:cs typeface="Arial"/>
              </a:rPr>
              <a:t>x</a:t>
            </a:r>
            <a:r>
              <a:rPr sz="1800" b="1" spc="-5" dirty="0">
                <a:solidFill>
                  <a:srgbClr val="CC0000"/>
                </a:solidFill>
                <a:latin typeface="Arial"/>
                <a:cs typeface="Arial"/>
              </a:rPr>
              <a:t>As on GaAs for 780-850 nm  In</a:t>
            </a:r>
            <a:r>
              <a:rPr sz="1800" b="1" spc="-7" baseline="-23148" dirty="0">
                <a:solidFill>
                  <a:srgbClr val="CC0000"/>
                </a:solidFill>
                <a:latin typeface="Arial"/>
                <a:cs typeface="Arial"/>
              </a:rPr>
              <a:t>0.73</a:t>
            </a:r>
            <a:r>
              <a:rPr sz="1800" b="1" spc="-5" dirty="0">
                <a:solidFill>
                  <a:srgbClr val="CC0000"/>
                </a:solidFill>
                <a:latin typeface="Arial"/>
                <a:cs typeface="Arial"/>
              </a:rPr>
              <a:t>Ga</a:t>
            </a:r>
            <a:r>
              <a:rPr sz="1800" b="1" spc="-7" baseline="-23148" dirty="0">
                <a:solidFill>
                  <a:srgbClr val="CC0000"/>
                </a:solidFill>
                <a:latin typeface="Arial"/>
                <a:cs typeface="Arial"/>
              </a:rPr>
              <a:t>0.27</a:t>
            </a:r>
            <a:r>
              <a:rPr sz="1800" b="1" spc="-5" dirty="0">
                <a:solidFill>
                  <a:srgbClr val="CC0000"/>
                </a:solidFill>
                <a:latin typeface="Arial"/>
                <a:cs typeface="Arial"/>
              </a:rPr>
              <a:t>As</a:t>
            </a:r>
            <a:r>
              <a:rPr sz="1800" b="1" spc="-7" baseline="-23148" dirty="0">
                <a:solidFill>
                  <a:srgbClr val="CC0000"/>
                </a:solidFill>
                <a:latin typeface="Arial"/>
                <a:cs typeface="Arial"/>
              </a:rPr>
              <a:t>0.58</a:t>
            </a:r>
            <a:r>
              <a:rPr sz="1800" b="1" spc="-5" dirty="0">
                <a:solidFill>
                  <a:srgbClr val="CC0000"/>
                </a:solidFill>
                <a:latin typeface="Arial"/>
                <a:cs typeface="Arial"/>
              </a:rPr>
              <a:t>P</a:t>
            </a:r>
            <a:r>
              <a:rPr sz="1800" b="1" spc="-7" baseline="-23148" dirty="0">
                <a:solidFill>
                  <a:srgbClr val="CC0000"/>
                </a:solidFill>
                <a:latin typeface="Arial"/>
                <a:cs typeface="Arial"/>
              </a:rPr>
              <a:t>0.42 </a:t>
            </a:r>
            <a:r>
              <a:rPr sz="1800" b="1" spc="-5" dirty="0">
                <a:solidFill>
                  <a:srgbClr val="CC0000"/>
                </a:solidFill>
                <a:latin typeface="Arial"/>
                <a:cs typeface="Arial"/>
              </a:rPr>
              <a:t>on InP for 1310</a:t>
            </a:r>
            <a:r>
              <a:rPr sz="1800" b="1" spc="-204" dirty="0">
                <a:solidFill>
                  <a:srgbClr val="CC0000"/>
                </a:solidFill>
                <a:latin typeface="Arial"/>
                <a:cs typeface="Arial"/>
              </a:rPr>
              <a:t> </a:t>
            </a:r>
            <a:r>
              <a:rPr sz="1800" b="1" spc="-5" dirty="0">
                <a:solidFill>
                  <a:srgbClr val="CC0000"/>
                </a:solidFill>
                <a:latin typeface="Arial"/>
                <a:cs typeface="Arial"/>
              </a:rPr>
              <a:t>nm</a:t>
            </a:r>
            <a:endParaRPr sz="1800">
              <a:latin typeface="Arial"/>
              <a:cs typeface="Arial"/>
            </a:endParaRPr>
          </a:p>
          <a:p>
            <a:pPr marL="38100">
              <a:lnSpc>
                <a:spcPct val="100000"/>
              </a:lnSpc>
              <a:spcBef>
                <a:spcPts val="5"/>
              </a:spcBef>
            </a:pPr>
            <a:r>
              <a:rPr sz="1800" b="1" spc="-5" dirty="0">
                <a:solidFill>
                  <a:srgbClr val="CC0000"/>
                </a:solidFill>
                <a:latin typeface="Arial"/>
                <a:cs typeface="Arial"/>
              </a:rPr>
              <a:t>In</a:t>
            </a:r>
            <a:r>
              <a:rPr sz="1800" b="1" spc="-7" baseline="-23148" dirty="0">
                <a:solidFill>
                  <a:srgbClr val="CC0000"/>
                </a:solidFill>
                <a:latin typeface="Arial"/>
                <a:cs typeface="Arial"/>
              </a:rPr>
              <a:t>0.58</a:t>
            </a:r>
            <a:r>
              <a:rPr sz="1800" b="1" spc="-5" dirty="0">
                <a:solidFill>
                  <a:srgbClr val="CC0000"/>
                </a:solidFill>
                <a:latin typeface="Arial"/>
                <a:cs typeface="Arial"/>
              </a:rPr>
              <a:t>Ga</a:t>
            </a:r>
            <a:r>
              <a:rPr sz="1800" b="1" spc="-7" baseline="-23148" dirty="0">
                <a:solidFill>
                  <a:srgbClr val="CC0000"/>
                </a:solidFill>
                <a:latin typeface="Arial"/>
                <a:cs typeface="Arial"/>
              </a:rPr>
              <a:t>0.42</a:t>
            </a:r>
            <a:r>
              <a:rPr sz="1800" b="1" spc="-5" dirty="0">
                <a:solidFill>
                  <a:srgbClr val="CC0000"/>
                </a:solidFill>
                <a:latin typeface="Arial"/>
                <a:cs typeface="Arial"/>
              </a:rPr>
              <a:t>As</a:t>
            </a:r>
            <a:r>
              <a:rPr sz="1800" b="1" spc="-7" baseline="-23148" dirty="0">
                <a:solidFill>
                  <a:srgbClr val="CC0000"/>
                </a:solidFill>
                <a:latin typeface="Arial"/>
                <a:cs typeface="Arial"/>
              </a:rPr>
              <a:t>0.9</a:t>
            </a:r>
            <a:r>
              <a:rPr sz="1800" b="1" spc="-5" dirty="0">
                <a:solidFill>
                  <a:srgbClr val="CC0000"/>
                </a:solidFill>
                <a:latin typeface="Arial"/>
                <a:cs typeface="Arial"/>
              </a:rPr>
              <a:t>P</a:t>
            </a:r>
            <a:r>
              <a:rPr sz="1800" b="1" spc="-7" baseline="-23148" dirty="0">
                <a:solidFill>
                  <a:srgbClr val="CC0000"/>
                </a:solidFill>
                <a:latin typeface="Arial"/>
                <a:cs typeface="Arial"/>
              </a:rPr>
              <a:t>0.1 </a:t>
            </a:r>
            <a:r>
              <a:rPr sz="1800" b="1" spc="-5" dirty="0">
                <a:solidFill>
                  <a:srgbClr val="CC0000"/>
                </a:solidFill>
                <a:latin typeface="Arial"/>
                <a:cs typeface="Arial"/>
              </a:rPr>
              <a:t>on InP for1550</a:t>
            </a:r>
            <a:r>
              <a:rPr sz="1800" b="1" spc="-190" dirty="0">
                <a:solidFill>
                  <a:srgbClr val="CC0000"/>
                </a:solidFill>
                <a:latin typeface="Arial"/>
                <a:cs typeface="Arial"/>
              </a:rPr>
              <a:t> </a:t>
            </a:r>
            <a:r>
              <a:rPr sz="1800" b="1" spc="-5" dirty="0">
                <a:solidFill>
                  <a:srgbClr val="CC0000"/>
                </a:solidFill>
                <a:latin typeface="Arial"/>
                <a:cs typeface="Arial"/>
              </a:rPr>
              <a:t>nm</a:t>
            </a:r>
            <a:endParaRPr sz="1800">
              <a:latin typeface="Arial"/>
              <a:cs typeface="Arial"/>
            </a:endParaRPr>
          </a:p>
        </p:txBody>
      </p:sp>
      <p:sp>
        <p:nvSpPr>
          <p:cNvPr id="12" name="object 12"/>
          <p:cNvSpPr/>
          <p:nvPr/>
        </p:nvSpPr>
        <p:spPr>
          <a:xfrm>
            <a:off x="4997450" y="2565412"/>
            <a:ext cx="4762500" cy="2254250"/>
          </a:xfrm>
          <a:custGeom>
            <a:avLst/>
            <a:gdLst/>
            <a:ahLst/>
            <a:cxnLst/>
            <a:rect l="l" t="t" r="r" b="b"/>
            <a:pathLst>
              <a:path w="4762500" h="2254250">
                <a:moveTo>
                  <a:pt x="190500" y="0"/>
                </a:moveTo>
                <a:lnTo>
                  <a:pt x="190500" y="1600200"/>
                </a:lnTo>
                <a:lnTo>
                  <a:pt x="952500" y="1600199"/>
                </a:lnTo>
                <a:lnTo>
                  <a:pt x="0" y="2253996"/>
                </a:lnTo>
                <a:lnTo>
                  <a:pt x="2095500" y="1600199"/>
                </a:lnTo>
                <a:lnTo>
                  <a:pt x="4762500" y="1600199"/>
                </a:lnTo>
                <a:lnTo>
                  <a:pt x="4762500" y="0"/>
                </a:lnTo>
                <a:lnTo>
                  <a:pt x="952500" y="0"/>
                </a:lnTo>
                <a:lnTo>
                  <a:pt x="190500" y="0"/>
                </a:lnTo>
                <a:close/>
              </a:path>
            </a:pathLst>
          </a:custGeom>
          <a:ln w="50800">
            <a:solidFill>
              <a:srgbClr val="679901"/>
            </a:solidFill>
          </a:ln>
        </p:spPr>
        <p:txBody>
          <a:bodyPr wrap="square" lIns="0" tIns="0" rIns="0" bIns="0" rtlCol="0"/>
          <a:lstStyle/>
          <a:p>
            <a:endParaRPr/>
          </a:p>
        </p:txBody>
      </p:sp>
      <p:sp>
        <p:nvSpPr>
          <p:cNvPr id="14" name="object 14"/>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ACD2F5DE-7021-4854-8659-5A941C0B43E1}" type="datetime1">
              <a:rPr lang="en-US" spc="-10" smtClean="0"/>
              <a:t>8/7/2021</a:t>
            </a:fld>
            <a:endParaRPr spc="-1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7D076F2F-46C2-4921-8706-D34A64B69D0C}" type="datetime1">
              <a:rPr lang="en-US" spc="-10" smtClean="0"/>
              <a:t>8/7/2021</a:t>
            </a:fld>
            <a:endParaRPr spc="-10" dirty="0"/>
          </a:p>
        </p:txBody>
      </p:sp>
      <p:sp>
        <p:nvSpPr>
          <p:cNvPr id="2" name="object 2"/>
          <p:cNvSpPr txBox="1">
            <a:spLocks noGrp="1"/>
          </p:cNvSpPr>
          <p:nvPr>
            <p:ph type="title"/>
          </p:nvPr>
        </p:nvSpPr>
        <p:spPr>
          <a:xfrm>
            <a:off x="1381252" y="939553"/>
            <a:ext cx="3481070" cy="574040"/>
          </a:xfrm>
          <a:prstGeom prst="rect">
            <a:avLst/>
          </a:prstGeom>
        </p:spPr>
        <p:txBody>
          <a:bodyPr vert="horz" wrap="square" lIns="0" tIns="12700" rIns="0" bIns="0" rtlCol="0">
            <a:spAutoFit/>
          </a:bodyPr>
          <a:lstStyle/>
          <a:p>
            <a:pPr marL="12700">
              <a:lnSpc>
                <a:spcPct val="100000"/>
              </a:lnSpc>
              <a:spcBef>
                <a:spcPts val="100"/>
              </a:spcBef>
            </a:pPr>
            <a:r>
              <a:rPr dirty="0"/>
              <a:t>Output</a:t>
            </a:r>
            <a:r>
              <a:rPr spc="-100" dirty="0"/>
              <a:t> </a:t>
            </a:r>
            <a:r>
              <a:rPr dirty="0"/>
              <a:t>Spectrum</a:t>
            </a:r>
          </a:p>
        </p:txBody>
      </p:sp>
      <p:sp>
        <p:nvSpPr>
          <p:cNvPr id="3" name="object 3"/>
          <p:cNvSpPr txBox="1"/>
          <p:nvPr/>
        </p:nvSpPr>
        <p:spPr>
          <a:xfrm>
            <a:off x="1305026" y="1982731"/>
            <a:ext cx="8527415" cy="3009900"/>
          </a:xfrm>
          <a:prstGeom prst="rect">
            <a:avLst/>
          </a:prstGeom>
        </p:spPr>
        <p:txBody>
          <a:bodyPr vert="horz" wrap="square" lIns="0" tIns="12065" rIns="0" bIns="0" rtlCol="0">
            <a:spAutoFit/>
          </a:bodyPr>
          <a:lstStyle/>
          <a:p>
            <a:pPr marL="355600" marR="5715" indent="-343535" algn="just">
              <a:lnSpc>
                <a:spcPct val="100000"/>
              </a:lnSpc>
              <a:spcBef>
                <a:spcPts val="95"/>
              </a:spcBef>
              <a:buChar char="•"/>
              <a:tabLst>
                <a:tab pos="356235" algn="l"/>
              </a:tabLst>
            </a:pPr>
            <a:r>
              <a:rPr sz="2000" spc="-5" dirty="0">
                <a:latin typeface="Arial"/>
                <a:cs typeface="Arial"/>
              </a:rPr>
              <a:t>Diode </a:t>
            </a:r>
            <a:r>
              <a:rPr sz="2000" spc="-10" dirty="0">
                <a:latin typeface="Arial"/>
                <a:cs typeface="Arial"/>
              </a:rPr>
              <a:t>laser have much narrower spectral width </a:t>
            </a:r>
            <a:r>
              <a:rPr sz="2000" spc="-5" dirty="0">
                <a:latin typeface="Arial"/>
                <a:cs typeface="Arial"/>
              </a:rPr>
              <a:t>than </a:t>
            </a:r>
            <a:r>
              <a:rPr sz="2000" spc="-10" dirty="0">
                <a:latin typeface="Arial"/>
                <a:cs typeface="Arial"/>
              </a:rPr>
              <a:t>LEDs, </a:t>
            </a:r>
            <a:r>
              <a:rPr sz="2000" spc="-5" dirty="0">
                <a:latin typeface="Arial"/>
                <a:cs typeface="Arial"/>
              </a:rPr>
              <a:t>allowing </a:t>
            </a:r>
            <a:r>
              <a:rPr sz="2000" spc="-10" dirty="0">
                <a:latin typeface="Arial"/>
                <a:cs typeface="Arial"/>
              </a:rPr>
              <a:t>the  </a:t>
            </a:r>
            <a:r>
              <a:rPr sz="2000" spc="-5" dirty="0">
                <a:latin typeface="Arial"/>
                <a:cs typeface="Arial"/>
              </a:rPr>
              <a:t>use of diode lasers to carry high-speed signals through fibre with low  </a:t>
            </a:r>
            <a:r>
              <a:rPr sz="2000" spc="-10" dirty="0">
                <a:latin typeface="Arial"/>
                <a:cs typeface="Arial"/>
              </a:rPr>
              <a:t>dispersion </a:t>
            </a:r>
            <a:r>
              <a:rPr sz="2000" spc="-5" dirty="0">
                <a:latin typeface="Arial"/>
                <a:cs typeface="Arial"/>
              </a:rPr>
              <a:t>at the </a:t>
            </a:r>
            <a:r>
              <a:rPr sz="2000" spc="-10" dirty="0">
                <a:latin typeface="Arial"/>
                <a:cs typeface="Arial"/>
              </a:rPr>
              <a:t>laser</a:t>
            </a:r>
            <a:r>
              <a:rPr sz="2000" spc="20" dirty="0">
                <a:latin typeface="Arial"/>
                <a:cs typeface="Arial"/>
              </a:rPr>
              <a:t> </a:t>
            </a:r>
            <a:r>
              <a:rPr sz="2000" spc="-10" dirty="0">
                <a:latin typeface="Arial"/>
                <a:cs typeface="Arial"/>
              </a:rPr>
              <a:t>wavelength.</a:t>
            </a:r>
            <a:endParaRPr sz="2000">
              <a:latin typeface="Arial"/>
              <a:cs typeface="Arial"/>
            </a:endParaRPr>
          </a:p>
          <a:p>
            <a:pPr marL="355600" marR="6985" indent="-342900" algn="just">
              <a:lnSpc>
                <a:spcPct val="100000"/>
              </a:lnSpc>
              <a:spcBef>
                <a:spcPts val="480"/>
              </a:spcBef>
              <a:buChar char="•"/>
              <a:tabLst>
                <a:tab pos="356235" algn="l"/>
              </a:tabLst>
            </a:pPr>
            <a:r>
              <a:rPr sz="2000" spc="-5" dirty="0">
                <a:latin typeface="Arial"/>
                <a:cs typeface="Arial"/>
              </a:rPr>
              <a:t>The </a:t>
            </a:r>
            <a:r>
              <a:rPr sz="2000" spc="-10" dirty="0">
                <a:latin typeface="Arial"/>
                <a:cs typeface="Arial"/>
              </a:rPr>
              <a:t>line-width </a:t>
            </a:r>
            <a:r>
              <a:rPr sz="2000" spc="-5" dirty="0">
                <a:latin typeface="Arial"/>
                <a:cs typeface="Arial"/>
              </a:rPr>
              <a:t>of 1 to 3 nm is </a:t>
            </a:r>
            <a:r>
              <a:rPr sz="2000" spc="-10" dirty="0">
                <a:latin typeface="Arial"/>
                <a:cs typeface="Arial"/>
              </a:rPr>
              <a:t>large enough </a:t>
            </a:r>
            <a:r>
              <a:rPr sz="2000" spc="-5" dirty="0">
                <a:latin typeface="Arial"/>
                <a:cs typeface="Arial"/>
              </a:rPr>
              <a:t>to </a:t>
            </a:r>
            <a:r>
              <a:rPr sz="2000" spc="-10" dirty="0">
                <a:latin typeface="Arial"/>
                <a:cs typeface="Arial"/>
              </a:rPr>
              <a:t>cause dispersion </a:t>
            </a:r>
            <a:r>
              <a:rPr sz="2000" spc="-5" dirty="0">
                <a:latin typeface="Arial"/>
                <a:cs typeface="Arial"/>
              </a:rPr>
              <a:t>in </a:t>
            </a:r>
            <a:r>
              <a:rPr sz="2000" spc="-10" dirty="0">
                <a:latin typeface="Arial"/>
                <a:cs typeface="Arial"/>
              </a:rPr>
              <a:t>single-  mode</a:t>
            </a:r>
            <a:r>
              <a:rPr sz="2000" spc="-5" dirty="0">
                <a:latin typeface="Arial"/>
                <a:cs typeface="Arial"/>
              </a:rPr>
              <a:t> </a:t>
            </a:r>
            <a:r>
              <a:rPr sz="2000" spc="-10" dirty="0">
                <a:latin typeface="Arial"/>
                <a:cs typeface="Arial"/>
              </a:rPr>
              <a:t>fibre.</a:t>
            </a:r>
            <a:endParaRPr sz="2000">
              <a:latin typeface="Arial"/>
              <a:cs typeface="Arial"/>
            </a:endParaRPr>
          </a:p>
          <a:p>
            <a:pPr marL="355600" marR="5080" indent="-343535" algn="just">
              <a:lnSpc>
                <a:spcPct val="100000"/>
              </a:lnSpc>
              <a:spcBef>
                <a:spcPts val="475"/>
              </a:spcBef>
              <a:buChar char="•"/>
              <a:tabLst>
                <a:tab pos="355600" algn="l"/>
              </a:tabLst>
            </a:pPr>
            <a:r>
              <a:rPr sz="2000" spc="-5" dirty="0">
                <a:latin typeface="Arial"/>
                <a:cs typeface="Arial"/>
              </a:rPr>
              <a:t>The </a:t>
            </a:r>
            <a:r>
              <a:rPr sz="2000" spc="-10" dirty="0">
                <a:latin typeface="Arial"/>
                <a:cs typeface="Arial"/>
              </a:rPr>
              <a:t>wavelengths </a:t>
            </a:r>
            <a:r>
              <a:rPr sz="2000" spc="-5" dirty="0">
                <a:latin typeface="Arial"/>
                <a:cs typeface="Arial"/>
              </a:rPr>
              <a:t>that are </a:t>
            </a:r>
            <a:r>
              <a:rPr sz="2000" spc="-10" dirty="0">
                <a:latin typeface="Arial"/>
                <a:cs typeface="Arial"/>
              </a:rPr>
              <a:t>amplified </a:t>
            </a:r>
            <a:r>
              <a:rPr sz="2000" spc="-5" dirty="0">
                <a:latin typeface="Arial"/>
                <a:cs typeface="Arial"/>
              </a:rPr>
              <a:t>are </a:t>
            </a:r>
            <a:r>
              <a:rPr sz="2000" spc="-10" dirty="0">
                <a:latin typeface="Arial"/>
                <a:cs typeface="Arial"/>
              </a:rPr>
              <a:t>those </a:t>
            </a:r>
            <a:r>
              <a:rPr sz="2000" spc="-5" dirty="0">
                <a:latin typeface="Arial"/>
                <a:cs typeface="Arial"/>
              </a:rPr>
              <a:t>for </a:t>
            </a:r>
            <a:r>
              <a:rPr sz="2000" spc="-10" dirty="0">
                <a:latin typeface="Arial"/>
                <a:cs typeface="Arial"/>
              </a:rPr>
              <a:t>which </a:t>
            </a:r>
            <a:r>
              <a:rPr sz="2000" spc="-5" dirty="0">
                <a:latin typeface="Arial"/>
                <a:cs typeface="Arial"/>
              </a:rPr>
              <a:t>the </a:t>
            </a:r>
            <a:r>
              <a:rPr sz="2000" spc="-10" dirty="0">
                <a:latin typeface="Arial"/>
                <a:cs typeface="Arial"/>
              </a:rPr>
              <a:t>round-trip  </a:t>
            </a:r>
            <a:r>
              <a:rPr sz="2000" spc="-5" dirty="0">
                <a:latin typeface="Arial"/>
                <a:cs typeface="Arial"/>
              </a:rPr>
              <a:t>distance between the mirrors is an integral number of</a:t>
            </a:r>
            <a:r>
              <a:rPr sz="2000" spc="100" dirty="0">
                <a:latin typeface="Arial"/>
                <a:cs typeface="Arial"/>
              </a:rPr>
              <a:t> </a:t>
            </a:r>
            <a:r>
              <a:rPr sz="2000" spc="-5" dirty="0">
                <a:latin typeface="Arial"/>
                <a:cs typeface="Arial"/>
              </a:rPr>
              <a:t>wavelengths.</a:t>
            </a:r>
            <a:endParaRPr sz="2000">
              <a:latin typeface="Arial"/>
              <a:cs typeface="Arial"/>
            </a:endParaRPr>
          </a:p>
          <a:p>
            <a:pPr marR="363855" algn="ctr">
              <a:lnSpc>
                <a:spcPct val="100000"/>
              </a:lnSpc>
              <a:spcBef>
                <a:spcPts val="500"/>
              </a:spcBef>
            </a:pPr>
            <a:r>
              <a:rPr sz="2000" b="1" spc="-5" dirty="0">
                <a:solidFill>
                  <a:srgbClr val="CC0000"/>
                </a:solidFill>
                <a:latin typeface="Arial"/>
                <a:cs typeface="Arial"/>
              </a:rPr>
              <a:t>2D </a:t>
            </a:r>
            <a:r>
              <a:rPr sz="2000" b="1" spc="-160" dirty="0">
                <a:solidFill>
                  <a:srgbClr val="CC0000"/>
                </a:solidFill>
                <a:latin typeface="Arial"/>
                <a:cs typeface="Arial"/>
              </a:rPr>
              <a:t>=N</a:t>
            </a:r>
            <a:r>
              <a:rPr sz="2000" spc="-160" dirty="0">
                <a:solidFill>
                  <a:srgbClr val="CC0000"/>
                </a:solidFill>
                <a:latin typeface="Century"/>
                <a:cs typeface="Century"/>
              </a:rPr>
              <a:t>O</a:t>
            </a:r>
            <a:endParaRPr sz="2000">
              <a:latin typeface="Century"/>
              <a:cs typeface="Century"/>
            </a:endParaRPr>
          </a:p>
          <a:p>
            <a:pPr marL="12700">
              <a:lnSpc>
                <a:spcPct val="100000"/>
              </a:lnSpc>
              <a:spcBef>
                <a:spcPts val="450"/>
              </a:spcBef>
            </a:pPr>
            <a:r>
              <a:rPr sz="2000" spc="-5" dirty="0">
                <a:latin typeface="Arial"/>
                <a:cs typeface="Arial"/>
              </a:rPr>
              <a:t>where 2D is the round trip distance and N is an</a:t>
            </a:r>
            <a:r>
              <a:rPr sz="2000" spc="65" dirty="0">
                <a:latin typeface="Arial"/>
                <a:cs typeface="Arial"/>
              </a:rPr>
              <a:t> </a:t>
            </a:r>
            <a:r>
              <a:rPr sz="2000" spc="-5" dirty="0">
                <a:latin typeface="Arial"/>
                <a:cs typeface="Arial"/>
              </a:rPr>
              <a:t>integer.</a:t>
            </a:r>
            <a:endParaRPr sz="2000">
              <a:latin typeface="Arial"/>
              <a:cs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539373A5-1DA2-40FD-B0F9-025AAED81655}" type="datetime1">
              <a:rPr lang="en-US" spc="-10" smtClean="0"/>
              <a:t>8/7/2021</a:t>
            </a:fld>
            <a:endParaRPr spc="-10" dirty="0"/>
          </a:p>
        </p:txBody>
      </p:sp>
      <p:sp>
        <p:nvSpPr>
          <p:cNvPr id="2" name="object 2"/>
          <p:cNvSpPr txBox="1">
            <a:spLocks noGrp="1"/>
          </p:cNvSpPr>
          <p:nvPr>
            <p:ph type="title"/>
          </p:nvPr>
        </p:nvSpPr>
        <p:spPr>
          <a:xfrm>
            <a:off x="1305052" y="901453"/>
            <a:ext cx="2566035" cy="574040"/>
          </a:xfrm>
          <a:prstGeom prst="rect">
            <a:avLst/>
          </a:prstGeom>
        </p:spPr>
        <p:txBody>
          <a:bodyPr vert="horz" wrap="square" lIns="0" tIns="12700" rIns="0" bIns="0" rtlCol="0">
            <a:spAutoFit/>
          </a:bodyPr>
          <a:lstStyle/>
          <a:p>
            <a:pPr marL="12700">
              <a:lnSpc>
                <a:spcPct val="100000"/>
              </a:lnSpc>
              <a:spcBef>
                <a:spcPts val="100"/>
              </a:spcBef>
            </a:pPr>
            <a:r>
              <a:rPr spc="-5" dirty="0"/>
              <a:t>Fibre</a:t>
            </a:r>
            <a:r>
              <a:rPr spc="-50" dirty="0"/>
              <a:t> </a:t>
            </a:r>
            <a:r>
              <a:rPr spc="-5" dirty="0"/>
              <a:t>Lasers</a:t>
            </a:r>
          </a:p>
        </p:txBody>
      </p:sp>
      <p:sp>
        <p:nvSpPr>
          <p:cNvPr id="3" name="object 3"/>
          <p:cNvSpPr txBox="1"/>
          <p:nvPr/>
        </p:nvSpPr>
        <p:spPr>
          <a:xfrm>
            <a:off x="1305026" y="1933963"/>
            <a:ext cx="8071484" cy="2466975"/>
          </a:xfrm>
          <a:prstGeom prst="rect">
            <a:avLst/>
          </a:prstGeom>
        </p:spPr>
        <p:txBody>
          <a:bodyPr vert="horz" wrap="square" lIns="0" tIns="69850" rIns="0" bIns="0" rtlCol="0">
            <a:spAutoFit/>
          </a:bodyPr>
          <a:lstStyle/>
          <a:p>
            <a:pPr marL="355600" marR="5080" indent="-342900" algn="just">
              <a:lnSpc>
                <a:spcPts val="1930"/>
              </a:lnSpc>
              <a:spcBef>
                <a:spcPts val="550"/>
              </a:spcBef>
              <a:buChar char="•"/>
              <a:tabLst>
                <a:tab pos="356235" algn="l"/>
              </a:tabLst>
            </a:pPr>
            <a:r>
              <a:rPr sz="2000" spc="-5" dirty="0">
                <a:latin typeface="Arial"/>
                <a:cs typeface="Arial"/>
              </a:rPr>
              <a:t>All </a:t>
            </a:r>
            <a:r>
              <a:rPr sz="2000" spc="-10" dirty="0">
                <a:latin typeface="Arial"/>
                <a:cs typeface="Arial"/>
              </a:rPr>
              <a:t>lasers </a:t>
            </a:r>
            <a:r>
              <a:rPr sz="2000" spc="-5" dirty="0">
                <a:latin typeface="Arial"/>
                <a:cs typeface="Arial"/>
              </a:rPr>
              <a:t>work by </a:t>
            </a:r>
            <a:r>
              <a:rPr sz="2000" spc="-10" dirty="0">
                <a:latin typeface="Arial"/>
                <a:cs typeface="Arial"/>
              </a:rPr>
              <a:t>amplifying </a:t>
            </a:r>
            <a:r>
              <a:rPr sz="2000" spc="-5" dirty="0">
                <a:latin typeface="Arial"/>
                <a:cs typeface="Arial"/>
              </a:rPr>
              <a:t>stimulated </a:t>
            </a:r>
            <a:r>
              <a:rPr sz="2000" spc="-10" dirty="0">
                <a:latin typeface="Arial"/>
                <a:cs typeface="Arial"/>
              </a:rPr>
              <a:t>emission, </a:t>
            </a:r>
            <a:r>
              <a:rPr sz="2000" spc="-5" dirty="0">
                <a:latin typeface="Arial"/>
                <a:cs typeface="Arial"/>
              </a:rPr>
              <a:t>but they do so </a:t>
            </a:r>
            <a:r>
              <a:rPr sz="2000" spc="-10" dirty="0">
                <a:latin typeface="Arial"/>
                <a:cs typeface="Arial"/>
              </a:rPr>
              <a:t>in  different</a:t>
            </a:r>
            <a:r>
              <a:rPr sz="2000" spc="-5" dirty="0">
                <a:latin typeface="Arial"/>
                <a:cs typeface="Arial"/>
              </a:rPr>
              <a:t> </a:t>
            </a:r>
            <a:r>
              <a:rPr sz="2000" spc="-10" dirty="0">
                <a:latin typeface="Arial"/>
                <a:cs typeface="Arial"/>
              </a:rPr>
              <a:t>ways.</a:t>
            </a:r>
            <a:endParaRPr sz="2000">
              <a:latin typeface="Arial"/>
              <a:cs typeface="Arial"/>
            </a:endParaRPr>
          </a:p>
          <a:p>
            <a:pPr marL="354965" marR="5715" indent="-342900" algn="just">
              <a:lnSpc>
                <a:spcPts val="1930"/>
              </a:lnSpc>
              <a:spcBef>
                <a:spcPts val="470"/>
              </a:spcBef>
              <a:buChar char="•"/>
              <a:tabLst>
                <a:tab pos="355600" algn="l"/>
              </a:tabLst>
            </a:pPr>
            <a:r>
              <a:rPr sz="2000" spc="-5" dirty="0">
                <a:latin typeface="Arial"/>
                <a:cs typeface="Arial"/>
              </a:rPr>
              <a:t>One family consists of glasses or crystals doped with small  </a:t>
            </a:r>
            <a:r>
              <a:rPr sz="2000" spc="-10" dirty="0">
                <a:latin typeface="Arial"/>
                <a:cs typeface="Arial"/>
              </a:rPr>
              <a:t>quantities </a:t>
            </a:r>
            <a:r>
              <a:rPr sz="2000" spc="-5" dirty="0">
                <a:latin typeface="Arial"/>
                <a:cs typeface="Arial"/>
              </a:rPr>
              <a:t>of </a:t>
            </a:r>
            <a:r>
              <a:rPr sz="2000" spc="-10" dirty="0">
                <a:latin typeface="Arial"/>
                <a:cs typeface="Arial"/>
              </a:rPr>
              <a:t>elements </a:t>
            </a:r>
            <a:r>
              <a:rPr sz="2000" spc="-5" dirty="0">
                <a:latin typeface="Arial"/>
                <a:cs typeface="Arial"/>
              </a:rPr>
              <a:t>that can be </a:t>
            </a:r>
            <a:r>
              <a:rPr sz="2000" spc="-10" dirty="0">
                <a:latin typeface="Arial"/>
                <a:cs typeface="Arial"/>
              </a:rPr>
              <a:t>excited </a:t>
            </a:r>
            <a:r>
              <a:rPr sz="2000" spc="-5" dirty="0">
                <a:latin typeface="Arial"/>
                <a:cs typeface="Arial"/>
              </a:rPr>
              <a:t>by light from an </a:t>
            </a:r>
            <a:r>
              <a:rPr sz="2000" spc="-10" dirty="0">
                <a:latin typeface="Arial"/>
                <a:cs typeface="Arial"/>
              </a:rPr>
              <a:t>external  source, </a:t>
            </a:r>
            <a:r>
              <a:rPr sz="2000" spc="-5" dirty="0">
                <a:latin typeface="Arial"/>
                <a:cs typeface="Arial"/>
              </a:rPr>
              <a:t>then </a:t>
            </a:r>
            <a:r>
              <a:rPr sz="2000" spc="-10" dirty="0">
                <a:latin typeface="Arial"/>
                <a:cs typeface="Arial"/>
              </a:rPr>
              <a:t>stimulated </a:t>
            </a:r>
            <a:r>
              <a:rPr sz="2000" spc="-5" dirty="0">
                <a:latin typeface="Arial"/>
                <a:cs typeface="Arial"/>
              </a:rPr>
              <a:t>to emit light at a </a:t>
            </a:r>
            <a:r>
              <a:rPr sz="2000" spc="-10" dirty="0">
                <a:latin typeface="Arial"/>
                <a:cs typeface="Arial"/>
              </a:rPr>
              <a:t>longer</a:t>
            </a:r>
            <a:r>
              <a:rPr sz="2000" spc="25" dirty="0">
                <a:latin typeface="Arial"/>
                <a:cs typeface="Arial"/>
              </a:rPr>
              <a:t> </a:t>
            </a:r>
            <a:r>
              <a:rPr sz="2000" spc="-10" dirty="0">
                <a:latin typeface="Arial"/>
                <a:cs typeface="Arial"/>
              </a:rPr>
              <a:t>wavelength.</a:t>
            </a:r>
            <a:endParaRPr sz="2000">
              <a:latin typeface="Arial"/>
              <a:cs typeface="Arial"/>
            </a:endParaRPr>
          </a:p>
          <a:p>
            <a:pPr marL="355600" marR="5080" indent="-343535" algn="just">
              <a:lnSpc>
                <a:spcPct val="80100"/>
              </a:lnSpc>
              <a:spcBef>
                <a:spcPts val="480"/>
              </a:spcBef>
              <a:buChar char="•"/>
              <a:tabLst>
                <a:tab pos="355600" algn="l"/>
              </a:tabLst>
            </a:pPr>
            <a:r>
              <a:rPr sz="2000" spc="-5" dirty="0">
                <a:latin typeface="Arial"/>
                <a:cs typeface="Arial"/>
              </a:rPr>
              <a:t>If </a:t>
            </a:r>
            <a:r>
              <a:rPr sz="2000" spc="-10" dirty="0">
                <a:latin typeface="Arial"/>
                <a:cs typeface="Arial"/>
              </a:rPr>
              <a:t>laser material </a:t>
            </a:r>
            <a:r>
              <a:rPr sz="2000" spc="-5" dirty="0">
                <a:latin typeface="Arial"/>
                <a:cs typeface="Arial"/>
              </a:rPr>
              <a:t>is </a:t>
            </a:r>
            <a:r>
              <a:rPr sz="2000" spc="-10" dirty="0">
                <a:latin typeface="Arial"/>
                <a:cs typeface="Arial"/>
              </a:rPr>
              <a:t>made </a:t>
            </a:r>
            <a:r>
              <a:rPr sz="2000" spc="-5" dirty="0">
                <a:latin typeface="Arial"/>
                <a:cs typeface="Arial"/>
              </a:rPr>
              <a:t>in the form of a fibre, with core </a:t>
            </a:r>
            <a:r>
              <a:rPr sz="2000" spc="-10" dirty="0">
                <a:latin typeface="Arial"/>
                <a:cs typeface="Arial"/>
              </a:rPr>
              <a:t>doped with  </a:t>
            </a:r>
            <a:r>
              <a:rPr sz="2000" spc="-5" dirty="0">
                <a:latin typeface="Arial"/>
                <a:cs typeface="Arial"/>
              </a:rPr>
              <a:t>the light </a:t>
            </a:r>
            <a:r>
              <a:rPr sz="2000" spc="-10" dirty="0">
                <a:latin typeface="Arial"/>
                <a:cs typeface="Arial"/>
              </a:rPr>
              <a:t>–amplifying impurity, </a:t>
            </a:r>
            <a:r>
              <a:rPr sz="2000" spc="-5" dirty="0">
                <a:latin typeface="Arial"/>
                <a:cs typeface="Arial"/>
              </a:rPr>
              <a:t>this </a:t>
            </a:r>
            <a:r>
              <a:rPr sz="2000" spc="-10" dirty="0">
                <a:latin typeface="Arial"/>
                <a:cs typeface="Arial"/>
              </a:rPr>
              <a:t>doped </a:t>
            </a:r>
            <a:r>
              <a:rPr sz="2000" spc="-5" dirty="0">
                <a:latin typeface="Arial"/>
                <a:cs typeface="Arial"/>
              </a:rPr>
              <a:t>fibre can </a:t>
            </a:r>
            <a:r>
              <a:rPr sz="2000" spc="-10" dirty="0">
                <a:latin typeface="Arial"/>
                <a:cs typeface="Arial"/>
              </a:rPr>
              <a:t>serve </a:t>
            </a:r>
            <a:r>
              <a:rPr sz="2000" spc="-5" dirty="0">
                <a:latin typeface="Arial"/>
                <a:cs typeface="Arial"/>
              </a:rPr>
              <a:t>as a </a:t>
            </a:r>
            <a:r>
              <a:rPr sz="2000" spc="-10" dirty="0">
                <a:latin typeface="Arial"/>
                <a:cs typeface="Arial"/>
              </a:rPr>
              <a:t>laser  (putting mirrors </a:t>
            </a:r>
            <a:r>
              <a:rPr sz="2000" spc="-5" dirty="0">
                <a:latin typeface="Arial"/>
                <a:cs typeface="Arial"/>
              </a:rPr>
              <a:t>on both </a:t>
            </a:r>
            <a:r>
              <a:rPr sz="2000" spc="-10" dirty="0">
                <a:latin typeface="Arial"/>
                <a:cs typeface="Arial"/>
              </a:rPr>
              <a:t>ends) </a:t>
            </a:r>
            <a:r>
              <a:rPr sz="2000" spc="-5" dirty="0">
                <a:latin typeface="Arial"/>
                <a:cs typeface="Arial"/>
              </a:rPr>
              <a:t>or as an</a:t>
            </a:r>
            <a:r>
              <a:rPr sz="2000" spc="55" dirty="0">
                <a:latin typeface="Arial"/>
                <a:cs typeface="Arial"/>
              </a:rPr>
              <a:t> </a:t>
            </a:r>
            <a:r>
              <a:rPr sz="2000" spc="-10" dirty="0">
                <a:latin typeface="Arial"/>
                <a:cs typeface="Arial"/>
              </a:rPr>
              <a:t>amplifier.</a:t>
            </a:r>
            <a:endParaRPr sz="2000">
              <a:latin typeface="Arial"/>
              <a:cs typeface="Arial"/>
            </a:endParaRPr>
          </a:p>
          <a:p>
            <a:pPr marL="354965" indent="-342900" algn="just">
              <a:lnSpc>
                <a:spcPct val="100000"/>
              </a:lnSpc>
              <a:buChar char="•"/>
              <a:tabLst>
                <a:tab pos="355600" algn="l"/>
              </a:tabLst>
            </a:pPr>
            <a:r>
              <a:rPr sz="2000" spc="-5" dirty="0">
                <a:latin typeface="Arial"/>
                <a:cs typeface="Arial"/>
              </a:rPr>
              <a:t>One example is an Erbium-fibre</a:t>
            </a:r>
            <a:r>
              <a:rPr sz="2000" spc="25" dirty="0">
                <a:latin typeface="Arial"/>
                <a:cs typeface="Arial"/>
              </a:rPr>
              <a:t> </a:t>
            </a:r>
            <a:r>
              <a:rPr sz="2000" spc="-5" dirty="0">
                <a:latin typeface="Arial"/>
                <a:cs typeface="Arial"/>
              </a:rPr>
              <a:t>laser</a:t>
            </a:r>
            <a:endParaRPr sz="2000">
              <a:latin typeface="Arial"/>
              <a:cs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4244592B-E766-4AEA-B9C0-138631C129B5}" type="datetime1">
              <a:rPr lang="en-US" spc="-10" smtClean="0"/>
              <a:t>8/7/2021</a:t>
            </a:fld>
            <a:endParaRPr spc="-10" dirty="0"/>
          </a:p>
        </p:txBody>
      </p:sp>
      <p:sp>
        <p:nvSpPr>
          <p:cNvPr id="2" name="object 2"/>
          <p:cNvSpPr txBox="1">
            <a:spLocks noGrp="1"/>
          </p:cNvSpPr>
          <p:nvPr>
            <p:ph type="title"/>
          </p:nvPr>
        </p:nvSpPr>
        <p:spPr>
          <a:xfrm>
            <a:off x="1305052" y="901453"/>
            <a:ext cx="5815965" cy="574040"/>
          </a:xfrm>
          <a:prstGeom prst="rect">
            <a:avLst/>
          </a:prstGeom>
        </p:spPr>
        <p:txBody>
          <a:bodyPr vert="horz" wrap="square" lIns="0" tIns="12700" rIns="0" bIns="0" rtlCol="0">
            <a:spAutoFit/>
          </a:bodyPr>
          <a:lstStyle/>
          <a:p>
            <a:pPr marL="12700">
              <a:lnSpc>
                <a:spcPct val="100000"/>
              </a:lnSpc>
              <a:spcBef>
                <a:spcPts val="100"/>
              </a:spcBef>
            </a:pPr>
            <a:r>
              <a:rPr spc="-5" dirty="0"/>
              <a:t>Basic operation of fibre</a:t>
            </a:r>
            <a:r>
              <a:rPr spc="-65" dirty="0"/>
              <a:t> </a:t>
            </a:r>
            <a:r>
              <a:rPr spc="-10" dirty="0"/>
              <a:t>laser</a:t>
            </a:r>
          </a:p>
        </p:txBody>
      </p:sp>
      <p:sp>
        <p:nvSpPr>
          <p:cNvPr id="3" name="object 3"/>
          <p:cNvSpPr txBox="1"/>
          <p:nvPr/>
        </p:nvSpPr>
        <p:spPr>
          <a:xfrm>
            <a:off x="1305001" y="1982731"/>
            <a:ext cx="8070850" cy="2950210"/>
          </a:xfrm>
          <a:prstGeom prst="rect">
            <a:avLst/>
          </a:prstGeom>
        </p:spPr>
        <p:txBody>
          <a:bodyPr vert="horz" wrap="square" lIns="0" tIns="12065" rIns="0" bIns="0" rtlCol="0">
            <a:spAutoFit/>
          </a:bodyPr>
          <a:lstStyle/>
          <a:p>
            <a:pPr marL="355600" marR="5080" indent="-342900" algn="just">
              <a:lnSpc>
                <a:spcPct val="100000"/>
              </a:lnSpc>
              <a:spcBef>
                <a:spcPts val="95"/>
              </a:spcBef>
              <a:buChar char="•"/>
              <a:tabLst>
                <a:tab pos="356235" algn="l"/>
              </a:tabLst>
            </a:pPr>
            <a:r>
              <a:rPr sz="2000" spc="-10" dirty="0">
                <a:latin typeface="Arial"/>
                <a:cs typeface="Arial"/>
              </a:rPr>
              <a:t>Light </a:t>
            </a:r>
            <a:r>
              <a:rPr sz="2000" spc="-5" dirty="0">
                <a:latin typeface="Arial"/>
                <a:cs typeface="Arial"/>
              </a:rPr>
              <a:t>from an </a:t>
            </a:r>
            <a:r>
              <a:rPr sz="2000" spc="-10" dirty="0">
                <a:latin typeface="Arial"/>
                <a:cs typeface="Arial"/>
              </a:rPr>
              <a:t>external diode </a:t>
            </a:r>
            <a:r>
              <a:rPr sz="2000" spc="-5" dirty="0">
                <a:latin typeface="Arial"/>
                <a:cs typeface="Arial"/>
              </a:rPr>
              <a:t>laser </a:t>
            </a:r>
            <a:r>
              <a:rPr sz="2000" spc="-10" dirty="0">
                <a:latin typeface="Arial"/>
                <a:cs typeface="Arial"/>
              </a:rPr>
              <a:t>emitting </a:t>
            </a:r>
            <a:r>
              <a:rPr sz="2000" spc="-5" dirty="0">
                <a:latin typeface="Arial"/>
                <a:cs typeface="Arial"/>
              </a:rPr>
              <a:t>at 980 or </a:t>
            </a:r>
            <a:r>
              <a:rPr sz="2000" spc="-10" dirty="0">
                <a:latin typeface="Arial"/>
                <a:cs typeface="Arial"/>
              </a:rPr>
              <a:t>1480 nm  excites erbium atoms </a:t>
            </a:r>
            <a:r>
              <a:rPr sz="2000" spc="-5" dirty="0">
                <a:latin typeface="Arial"/>
                <a:cs typeface="Arial"/>
              </a:rPr>
              <a:t>in the</a:t>
            </a:r>
            <a:r>
              <a:rPr sz="2000" spc="20" dirty="0">
                <a:latin typeface="Arial"/>
                <a:cs typeface="Arial"/>
              </a:rPr>
              <a:t> </a:t>
            </a:r>
            <a:r>
              <a:rPr sz="2000" spc="-10" dirty="0">
                <a:latin typeface="Arial"/>
                <a:cs typeface="Arial"/>
              </a:rPr>
              <a:t>fibre.</a:t>
            </a:r>
            <a:endParaRPr sz="2000">
              <a:latin typeface="Arial"/>
              <a:cs typeface="Arial"/>
            </a:endParaRPr>
          </a:p>
          <a:p>
            <a:pPr marL="355600" marR="5080" indent="-342900" algn="just">
              <a:lnSpc>
                <a:spcPct val="100000"/>
              </a:lnSpc>
              <a:spcBef>
                <a:spcPts val="480"/>
              </a:spcBef>
              <a:buChar char="•"/>
              <a:tabLst>
                <a:tab pos="356235" algn="l"/>
              </a:tabLst>
            </a:pPr>
            <a:r>
              <a:rPr sz="2000" spc="-10" dirty="0">
                <a:latin typeface="Arial"/>
                <a:cs typeface="Arial"/>
              </a:rPr>
              <a:t>When </a:t>
            </a:r>
            <a:r>
              <a:rPr sz="2000" spc="-5" dirty="0">
                <a:latin typeface="Arial"/>
                <a:cs typeface="Arial"/>
              </a:rPr>
              <a:t>a </a:t>
            </a:r>
            <a:r>
              <a:rPr sz="2000" spc="-10" dirty="0">
                <a:latin typeface="Arial"/>
                <a:cs typeface="Arial"/>
              </a:rPr>
              <a:t>weak signal </a:t>
            </a:r>
            <a:r>
              <a:rPr sz="2000" spc="-5" dirty="0">
                <a:latin typeface="Arial"/>
                <a:cs typeface="Arial"/>
              </a:rPr>
              <a:t>at </a:t>
            </a:r>
            <a:r>
              <a:rPr sz="2000" spc="-10" dirty="0">
                <a:latin typeface="Arial"/>
                <a:cs typeface="Arial"/>
              </a:rPr>
              <a:t>1550 </a:t>
            </a:r>
            <a:r>
              <a:rPr sz="2000" spc="-5" dirty="0">
                <a:latin typeface="Arial"/>
                <a:cs typeface="Arial"/>
              </a:rPr>
              <a:t>nm </a:t>
            </a:r>
            <a:r>
              <a:rPr sz="2000" spc="-10" dirty="0">
                <a:latin typeface="Arial"/>
                <a:cs typeface="Arial"/>
              </a:rPr>
              <a:t>enters </a:t>
            </a:r>
            <a:r>
              <a:rPr sz="2000" spc="-5" dirty="0">
                <a:latin typeface="Arial"/>
                <a:cs typeface="Arial"/>
              </a:rPr>
              <a:t>the fibre, </a:t>
            </a:r>
            <a:r>
              <a:rPr sz="2000" spc="-10" dirty="0">
                <a:latin typeface="Arial"/>
                <a:cs typeface="Arial"/>
              </a:rPr>
              <a:t>those </a:t>
            </a:r>
            <a:r>
              <a:rPr sz="2000" spc="-5" dirty="0">
                <a:latin typeface="Arial"/>
                <a:cs typeface="Arial"/>
              </a:rPr>
              <a:t>light </a:t>
            </a:r>
            <a:r>
              <a:rPr sz="2000" spc="-10" dirty="0">
                <a:latin typeface="Arial"/>
                <a:cs typeface="Arial"/>
              </a:rPr>
              <a:t>waves  </a:t>
            </a:r>
            <a:r>
              <a:rPr sz="2000" spc="-5" dirty="0">
                <a:latin typeface="Arial"/>
                <a:cs typeface="Arial"/>
              </a:rPr>
              <a:t>can </a:t>
            </a:r>
            <a:r>
              <a:rPr sz="2000" spc="-10" dirty="0">
                <a:latin typeface="Arial"/>
                <a:cs typeface="Arial"/>
              </a:rPr>
              <a:t>stimulate </a:t>
            </a:r>
            <a:r>
              <a:rPr sz="2000" spc="-5" dirty="0">
                <a:latin typeface="Arial"/>
                <a:cs typeface="Arial"/>
              </a:rPr>
              <a:t>the </a:t>
            </a:r>
            <a:r>
              <a:rPr sz="2000" spc="-10" dirty="0">
                <a:latin typeface="Arial"/>
                <a:cs typeface="Arial"/>
              </a:rPr>
              <a:t>erbium atoms </a:t>
            </a:r>
            <a:r>
              <a:rPr sz="2000" spc="-5" dirty="0">
                <a:latin typeface="Arial"/>
                <a:cs typeface="Arial"/>
              </a:rPr>
              <a:t>to </a:t>
            </a:r>
            <a:r>
              <a:rPr sz="2000" spc="-10" dirty="0">
                <a:latin typeface="Arial"/>
                <a:cs typeface="Arial"/>
              </a:rPr>
              <a:t>release </a:t>
            </a:r>
            <a:r>
              <a:rPr sz="2000" spc="-5" dirty="0">
                <a:latin typeface="Arial"/>
                <a:cs typeface="Arial"/>
              </a:rPr>
              <a:t>their </a:t>
            </a:r>
            <a:r>
              <a:rPr sz="2000" spc="-10" dirty="0">
                <a:latin typeface="Arial"/>
                <a:cs typeface="Arial"/>
              </a:rPr>
              <a:t>stored energy as  </a:t>
            </a:r>
            <a:r>
              <a:rPr sz="2000" spc="-5" dirty="0">
                <a:latin typeface="Arial"/>
                <a:cs typeface="Arial"/>
              </a:rPr>
              <a:t>additional 1550 nm light</a:t>
            </a:r>
            <a:r>
              <a:rPr sz="2000" spc="15" dirty="0">
                <a:latin typeface="Arial"/>
                <a:cs typeface="Arial"/>
              </a:rPr>
              <a:t> </a:t>
            </a:r>
            <a:r>
              <a:rPr sz="2000" spc="-5" dirty="0">
                <a:latin typeface="Arial"/>
                <a:cs typeface="Arial"/>
              </a:rPr>
              <a:t>waves.</a:t>
            </a:r>
            <a:endParaRPr sz="2000">
              <a:latin typeface="Arial"/>
              <a:cs typeface="Arial"/>
            </a:endParaRPr>
          </a:p>
          <a:p>
            <a:pPr marL="355600" marR="5715" indent="-343535" algn="just">
              <a:lnSpc>
                <a:spcPct val="100000"/>
              </a:lnSpc>
              <a:spcBef>
                <a:spcPts val="475"/>
              </a:spcBef>
              <a:buChar char="•"/>
              <a:tabLst>
                <a:tab pos="355600" algn="l"/>
              </a:tabLst>
            </a:pPr>
            <a:r>
              <a:rPr sz="2000" spc="-5" dirty="0">
                <a:latin typeface="Arial"/>
                <a:cs typeface="Arial"/>
              </a:rPr>
              <a:t>The </a:t>
            </a:r>
            <a:r>
              <a:rPr sz="2000" spc="-10" dirty="0">
                <a:latin typeface="Arial"/>
                <a:cs typeface="Arial"/>
              </a:rPr>
              <a:t>process continues </a:t>
            </a:r>
            <a:r>
              <a:rPr sz="2000" spc="-5" dirty="0">
                <a:latin typeface="Arial"/>
                <a:cs typeface="Arial"/>
              </a:rPr>
              <a:t>as the </a:t>
            </a:r>
            <a:r>
              <a:rPr sz="2000" spc="-10" dirty="0">
                <a:latin typeface="Arial"/>
                <a:cs typeface="Arial"/>
              </a:rPr>
              <a:t>signal passes through </a:t>
            </a:r>
            <a:r>
              <a:rPr sz="2000" spc="-5" dirty="0">
                <a:latin typeface="Arial"/>
                <a:cs typeface="Arial"/>
              </a:rPr>
              <a:t>the </a:t>
            </a:r>
            <a:r>
              <a:rPr sz="2000" spc="-10" dirty="0">
                <a:latin typeface="Arial"/>
                <a:cs typeface="Arial"/>
              </a:rPr>
              <a:t>fibre,  </a:t>
            </a:r>
            <a:r>
              <a:rPr sz="2000" spc="-5" dirty="0">
                <a:latin typeface="Arial"/>
                <a:cs typeface="Arial"/>
              </a:rPr>
              <a:t>building a stronger and stronger signal</a:t>
            </a:r>
            <a:r>
              <a:rPr sz="2000" spc="35" dirty="0">
                <a:latin typeface="Arial"/>
                <a:cs typeface="Arial"/>
              </a:rPr>
              <a:t> </a:t>
            </a:r>
            <a:r>
              <a:rPr sz="2000" spc="-5" dirty="0">
                <a:latin typeface="Arial"/>
                <a:cs typeface="Arial"/>
              </a:rPr>
              <a:t>(Amplifier).</a:t>
            </a:r>
            <a:endParaRPr sz="2000">
              <a:latin typeface="Arial"/>
              <a:cs typeface="Arial"/>
            </a:endParaRPr>
          </a:p>
          <a:p>
            <a:pPr marL="355600" marR="6350" indent="-343535" algn="just">
              <a:lnSpc>
                <a:spcPct val="100000"/>
              </a:lnSpc>
              <a:spcBef>
                <a:spcPts val="475"/>
              </a:spcBef>
              <a:buChar char="•"/>
              <a:tabLst>
                <a:tab pos="355600" algn="l"/>
              </a:tabLst>
            </a:pPr>
            <a:r>
              <a:rPr sz="2000" spc="-10" dirty="0">
                <a:latin typeface="Arial"/>
                <a:cs typeface="Arial"/>
              </a:rPr>
              <a:t>Putting mirrors </a:t>
            </a:r>
            <a:r>
              <a:rPr sz="2000" spc="-5" dirty="0">
                <a:latin typeface="Arial"/>
                <a:cs typeface="Arial"/>
              </a:rPr>
              <a:t>on both </a:t>
            </a:r>
            <a:r>
              <a:rPr sz="2000" spc="-10" dirty="0">
                <a:latin typeface="Arial"/>
                <a:cs typeface="Arial"/>
              </a:rPr>
              <a:t>ends </a:t>
            </a:r>
            <a:r>
              <a:rPr sz="2000" spc="-5" dirty="0">
                <a:latin typeface="Arial"/>
                <a:cs typeface="Arial"/>
              </a:rPr>
              <a:t>of an </a:t>
            </a:r>
            <a:r>
              <a:rPr sz="2000" spc="-10" dirty="0">
                <a:latin typeface="Arial"/>
                <a:cs typeface="Arial"/>
              </a:rPr>
              <a:t>erbium-doped </a:t>
            </a:r>
            <a:r>
              <a:rPr sz="2000" spc="-5" dirty="0">
                <a:latin typeface="Arial"/>
                <a:cs typeface="Arial"/>
              </a:rPr>
              <a:t>fibre </a:t>
            </a:r>
            <a:r>
              <a:rPr sz="2000" spc="-10" dirty="0">
                <a:latin typeface="Arial"/>
                <a:cs typeface="Arial"/>
              </a:rPr>
              <a:t>makes </a:t>
            </a:r>
            <a:r>
              <a:rPr sz="2000" spc="-5" dirty="0">
                <a:latin typeface="Arial"/>
                <a:cs typeface="Arial"/>
              </a:rPr>
              <a:t>a fibre  laser.</a:t>
            </a:r>
            <a:endParaRPr sz="2000">
              <a:latin typeface="Arial"/>
              <a:cs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039D7BA-9963-4089-A8FC-A764E2317A6D}" type="datetime1">
              <a:rPr lang="en-US" spc="-10" smtClean="0"/>
              <a:t>8/7/2021</a:t>
            </a:fld>
            <a:endParaRPr spc="-10" dirty="0"/>
          </a:p>
        </p:txBody>
      </p:sp>
      <p:sp>
        <p:nvSpPr>
          <p:cNvPr id="2" name="object 2"/>
          <p:cNvSpPr txBox="1">
            <a:spLocks noGrp="1"/>
          </p:cNvSpPr>
          <p:nvPr>
            <p:ph type="title"/>
          </p:nvPr>
        </p:nvSpPr>
        <p:spPr>
          <a:xfrm>
            <a:off x="1305052" y="901453"/>
            <a:ext cx="1981835" cy="574040"/>
          </a:xfrm>
          <a:prstGeom prst="rect">
            <a:avLst/>
          </a:prstGeom>
        </p:spPr>
        <p:txBody>
          <a:bodyPr vert="horz" wrap="square" lIns="0" tIns="12700" rIns="0" bIns="0" rtlCol="0">
            <a:spAutoFit/>
          </a:bodyPr>
          <a:lstStyle/>
          <a:p>
            <a:pPr marL="12700">
              <a:lnSpc>
                <a:spcPct val="100000"/>
              </a:lnSpc>
              <a:spcBef>
                <a:spcPts val="100"/>
              </a:spcBef>
            </a:pPr>
            <a:r>
              <a:rPr spc="-5" dirty="0"/>
              <a:t>Detectors</a:t>
            </a:r>
          </a:p>
        </p:txBody>
      </p:sp>
      <p:sp>
        <p:nvSpPr>
          <p:cNvPr id="3" name="object 3"/>
          <p:cNvSpPr txBox="1"/>
          <p:nvPr/>
        </p:nvSpPr>
        <p:spPr>
          <a:xfrm>
            <a:off x="1305052" y="1927567"/>
            <a:ext cx="8072120" cy="3863975"/>
          </a:xfrm>
          <a:prstGeom prst="rect">
            <a:avLst/>
          </a:prstGeom>
        </p:spPr>
        <p:txBody>
          <a:bodyPr vert="horz" wrap="square" lIns="0" tIns="42544" rIns="0" bIns="0" rtlCol="0">
            <a:spAutoFit/>
          </a:bodyPr>
          <a:lstStyle/>
          <a:p>
            <a:pPr marL="12700">
              <a:lnSpc>
                <a:spcPct val="100000"/>
              </a:lnSpc>
              <a:spcBef>
                <a:spcPts val="334"/>
              </a:spcBef>
            </a:pPr>
            <a:r>
              <a:rPr sz="2000" b="1" spc="-5" dirty="0">
                <a:latin typeface="Arial"/>
                <a:cs typeface="Arial"/>
              </a:rPr>
              <a:t>Detectors</a:t>
            </a:r>
            <a:endParaRPr sz="2000">
              <a:latin typeface="Arial"/>
              <a:cs typeface="Arial"/>
            </a:endParaRPr>
          </a:p>
          <a:p>
            <a:pPr marL="621665" marR="6350" indent="-609600">
              <a:lnSpc>
                <a:spcPts val="2170"/>
              </a:lnSpc>
              <a:spcBef>
                <a:spcPts val="495"/>
              </a:spcBef>
              <a:buChar char="•"/>
              <a:tabLst>
                <a:tab pos="621665" algn="l"/>
                <a:tab pos="622300" algn="l"/>
              </a:tabLst>
            </a:pPr>
            <a:r>
              <a:rPr sz="2000" spc="-5" dirty="0">
                <a:latin typeface="Arial"/>
                <a:cs typeface="Arial"/>
              </a:rPr>
              <a:t>A </a:t>
            </a:r>
            <a:r>
              <a:rPr sz="2000" spc="-10" dirty="0">
                <a:latin typeface="Arial"/>
                <a:cs typeface="Arial"/>
              </a:rPr>
              <a:t>device used </a:t>
            </a:r>
            <a:r>
              <a:rPr sz="2000" spc="-5" dirty="0">
                <a:latin typeface="Arial"/>
                <a:cs typeface="Arial"/>
              </a:rPr>
              <a:t>for </a:t>
            </a:r>
            <a:r>
              <a:rPr sz="2000" spc="-10" dirty="0">
                <a:latin typeface="Arial"/>
                <a:cs typeface="Arial"/>
              </a:rPr>
              <a:t>detection, </a:t>
            </a:r>
            <a:r>
              <a:rPr sz="2000" spc="-5" dirty="0">
                <a:latin typeface="Arial"/>
                <a:cs typeface="Arial"/>
              </a:rPr>
              <a:t>most </a:t>
            </a:r>
            <a:r>
              <a:rPr sz="2000" spc="-10" dirty="0">
                <a:latin typeface="Arial"/>
                <a:cs typeface="Arial"/>
              </a:rPr>
              <a:t>commonly </a:t>
            </a:r>
            <a:r>
              <a:rPr sz="2000" spc="-5" dirty="0">
                <a:latin typeface="Arial"/>
                <a:cs typeface="Arial"/>
              </a:rPr>
              <a:t>for </a:t>
            </a:r>
            <a:r>
              <a:rPr sz="2000" spc="-10" dirty="0">
                <a:latin typeface="Arial"/>
                <a:cs typeface="Arial"/>
              </a:rPr>
              <a:t>electromagnetic  </a:t>
            </a:r>
            <a:r>
              <a:rPr sz="2000" spc="-5" dirty="0">
                <a:latin typeface="Arial"/>
                <a:cs typeface="Arial"/>
              </a:rPr>
              <a:t>waves.</a:t>
            </a:r>
            <a:endParaRPr sz="2000">
              <a:latin typeface="Arial"/>
              <a:cs typeface="Arial"/>
            </a:endParaRPr>
          </a:p>
          <a:p>
            <a:pPr marL="621665" marR="5080" indent="-609600">
              <a:lnSpc>
                <a:spcPts val="2170"/>
              </a:lnSpc>
              <a:spcBef>
                <a:spcPts val="459"/>
              </a:spcBef>
              <a:buChar char="•"/>
              <a:tabLst>
                <a:tab pos="621665" algn="l"/>
                <a:tab pos="622300" algn="l"/>
              </a:tabLst>
            </a:pPr>
            <a:r>
              <a:rPr sz="2000" spc="-5" dirty="0">
                <a:latin typeface="Arial"/>
                <a:cs typeface="Arial"/>
              </a:rPr>
              <a:t>There is a </a:t>
            </a:r>
            <a:r>
              <a:rPr sz="2000" spc="-10" dirty="0">
                <a:latin typeface="Arial"/>
                <a:cs typeface="Arial"/>
              </a:rPr>
              <a:t>wide variety </a:t>
            </a:r>
            <a:r>
              <a:rPr sz="2000" spc="-5" dirty="0">
                <a:latin typeface="Arial"/>
                <a:cs typeface="Arial"/>
              </a:rPr>
              <a:t>of </a:t>
            </a:r>
            <a:r>
              <a:rPr sz="2000" spc="-10" dirty="0">
                <a:latin typeface="Arial"/>
                <a:cs typeface="Arial"/>
              </a:rPr>
              <a:t>detectors used </a:t>
            </a:r>
            <a:r>
              <a:rPr sz="2000" spc="-5" dirty="0">
                <a:latin typeface="Arial"/>
                <a:cs typeface="Arial"/>
              </a:rPr>
              <a:t>from </a:t>
            </a:r>
            <a:r>
              <a:rPr sz="2000" spc="-10" dirty="0">
                <a:latin typeface="Arial"/>
                <a:cs typeface="Arial"/>
              </a:rPr>
              <a:t>radio waves </a:t>
            </a:r>
            <a:r>
              <a:rPr sz="2000" spc="-5" dirty="0">
                <a:latin typeface="Arial"/>
                <a:cs typeface="Arial"/>
              </a:rPr>
              <a:t>to </a:t>
            </a:r>
            <a:r>
              <a:rPr sz="2000" spc="-10" dirty="0">
                <a:latin typeface="Arial"/>
                <a:cs typeface="Arial"/>
              </a:rPr>
              <a:t>x-  </a:t>
            </a:r>
            <a:r>
              <a:rPr sz="2000" spc="-5" dirty="0">
                <a:latin typeface="Arial"/>
                <a:cs typeface="Arial"/>
              </a:rPr>
              <a:t>rays and </a:t>
            </a:r>
            <a:r>
              <a:rPr sz="2000" spc="-70" dirty="0">
                <a:latin typeface="Times New Roman"/>
                <a:cs typeface="Times New Roman"/>
              </a:rPr>
              <a:t>Ȗ</a:t>
            </a:r>
            <a:r>
              <a:rPr sz="2000" spc="-70" dirty="0">
                <a:latin typeface="Arial"/>
                <a:cs typeface="Arial"/>
              </a:rPr>
              <a:t>-rays.</a:t>
            </a:r>
            <a:endParaRPr sz="2000">
              <a:latin typeface="Arial"/>
              <a:cs typeface="Arial"/>
            </a:endParaRPr>
          </a:p>
          <a:p>
            <a:pPr marL="12700">
              <a:lnSpc>
                <a:spcPct val="100000"/>
              </a:lnSpc>
              <a:spcBef>
                <a:spcPts val="195"/>
              </a:spcBef>
            </a:pPr>
            <a:r>
              <a:rPr sz="2000" b="1" spc="-10" dirty="0">
                <a:latin typeface="Arial"/>
                <a:cs typeface="Arial"/>
              </a:rPr>
              <a:t>Basic requirements </a:t>
            </a:r>
            <a:r>
              <a:rPr sz="2000" b="1" spc="-5" dirty="0">
                <a:latin typeface="Arial"/>
                <a:cs typeface="Arial"/>
              </a:rPr>
              <a:t>for </a:t>
            </a:r>
            <a:r>
              <a:rPr sz="2000" b="1" spc="-10" dirty="0">
                <a:latin typeface="Arial"/>
                <a:cs typeface="Arial"/>
              </a:rPr>
              <a:t>detectors </a:t>
            </a:r>
            <a:r>
              <a:rPr sz="2000" b="1" spc="-5" dirty="0">
                <a:latin typeface="Arial"/>
                <a:cs typeface="Arial"/>
              </a:rPr>
              <a:t>in Fibre</a:t>
            </a:r>
            <a:r>
              <a:rPr sz="2000" b="1" spc="15" dirty="0">
                <a:latin typeface="Arial"/>
                <a:cs typeface="Arial"/>
              </a:rPr>
              <a:t> </a:t>
            </a:r>
            <a:r>
              <a:rPr sz="2000" b="1" spc="-10" dirty="0">
                <a:latin typeface="Arial"/>
                <a:cs typeface="Arial"/>
              </a:rPr>
              <a:t>optics</a:t>
            </a:r>
            <a:endParaRPr sz="2000">
              <a:latin typeface="Arial"/>
              <a:cs typeface="Arial"/>
            </a:endParaRPr>
          </a:p>
          <a:p>
            <a:pPr marL="622300" indent="-610235">
              <a:lnSpc>
                <a:spcPct val="100000"/>
              </a:lnSpc>
              <a:spcBef>
                <a:spcPts val="240"/>
              </a:spcBef>
              <a:buAutoNum type="arabicPeriod"/>
              <a:tabLst>
                <a:tab pos="622300" algn="l"/>
                <a:tab pos="622935" algn="l"/>
              </a:tabLst>
            </a:pPr>
            <a:r>
              <a:rPr sz="2000" spc="-5" dirty="0">
                <a:latin typeface="Arial"/>
                <a:cs typeface="Arial"/>
              </a:rPr>
              <a:t>High sensitivity (must match with source</a:t>
            </a:r>
            <a:r>
              <a:rPr sz="2000" spc="40" dirty="0">
                <a:latin typeface="Arial"/>
                <a:cs typeface="Arial"/>
              </a:rPr>
              <a:t> </a:t>
            </a:r>
            <a:r>
              <a:rPr sz="2000" spc="-5" dirty="0">
                <a:latin typeface="Arial"/>
                <a:cs typeface="Arial"/>
              </a:rPr>
              <a:t>wavelength)</a:t>
            </a:r>
            <a:endParaRPr sz="2000">
              <a:latin typeface="Arial"/>
              <a:cs typeface="Arial"/>
            </a:endParaRPr>
          </a:p>
          <a:p>
            <a:pPr marL="622300" indent="-610235">
              <a:lnSpc>
                <a:spcPct val="100000"/>
              </a:lnSpc>
              <a:spcBef>
                <a:spcPts val="240"/>
              </a:spcBef>
              <a:buAutoNum type="arabicPeriod"/>
              <a:tabLst>
                <a:tab pos="622300" algn="l"/>
                <a:tab pos="622935" algn="l"/>
              </a:tabLst>
            </a:pPr>
            <a:r>
              <a:rPr sz="2000" spc="-5" dirty="0">
                <a:latin typeface="Arial"/>
                <a:cs typeface="Arial"/>
              </a:rPr>
              <a:t>Wide bandwidth (high speed</a:t>
            </a:r>
            <a:r>
              <a:rPr sz="2000" spc="15" dirty="0">
                <a:latin typeface="Arial"/>
                <a:cs typeface="Arial"/>
              </a:rPr>
              <a:t> </a:t>
            </a:r>
            <a:r>
              <a:rPr sz="2000" spc="-5" dirty="0">
                <a:latin typeface="Arial"/>
                <a:cs typeface="Arial"/>
              </a:rPr>
              <a:t>response)</a:t>
            </a:r>
            <a:endParaRPr sz="2000">
              <a:latin typeface="Arial"/>
              <a:cs typeface="Arial"/>
            </a:endParaRPr>
          </a:p>
          <a:p>
            <a:pPr marL="622300" indent="-610235">
              <a:lnSpc>
                <a:spcPct val="100000"/>
              </a:lnSpc>
              <a:spcBef>
                <a:spcPts val="235"/>
              </a:spcBef>
              <a:buAutoNum type="arabicPeriod"/>
              <a:tabLst>
                <a:tab pos="622300" algn="l"/>
                <a:tab pos="622935" algn="l"/>
                <a:tab pos="1849120" algn="l"/>
              </a:tabLst>
            </a:pPr>
            <a:r>
              <a:rPr sz="2000" spc="-5" dirty="0">
                <a:latin typeface="Arial"/>
                <a:cs typeface="Arial"/>
              </a:rPr>
              <a:t>Small/low	noise</a:t>
            </a:r>
            <a:r>
              <a:rPr sz="2000" spc="-10" dirty="0">
                <a:latin typeface="Arial"/>
                <a:cs typeface="Arial"/>
              </a:rPr>
              <a:t> </a:t>
            </a:r>
            <a:r>
              <a:rPr sz="2000" spc="-5" dirty="0">
                <a:latin typeface="Arial"/>
                <a:cs typeface="Arial"/>
              </a:rPr>
              <a:t>factor</a:t>
            </a:r>
            <a:endParaRPr sz="2000">
              <a:latin typeface="Arial"/>
              <a:cs typeface="Arial"/>
            </a:endParaRPr>
          </a:p>
          <a:p>
            <a:pPr marL="622300" indent="-610235">
              <a:lnSpc>
                <a:spcPct val="100000"/>
              </a:lnSpc>
              <a:spcBef>
                <a:spcPts val="240"/>
              </a:spcBef>
              <a:buAutoNum type="arabicPeriod"/>
              <a:tabLst>
                <a:tab pos="622300" algn="l"/>
                <a:tab pos="622935" algn="l"/>
              </a:tabLst>
            </a:pPr>
            <a:r>
              <a:rPr sz="2000" spc="-10" dirty="0">
                <a:latin typeface="Arial"/>
                <a:cs typeface="Arial"/>
              </a:rPr>
              <a:t>Immune </a:t>
            </a:r>
            <a:r>
              <a:rPr sz="2000" spc="-5" dirty="0">
                <a:latin typeface="Arial"/>
                <a:cs typeface="Arial"/>
              </a:rPr>
              <a:t>to </a:t>
            </a:r>
            <a:r>
              <a:rPr sz="2000" spc="-10" dirty="0">
                <a:latin typeface="Arial"/>
                <a:cs typeface="Arial"/>
              </a:rPr>
              <a:t>environment</a:t>
            </a:r>
            <a:endParaRPr sz="2000">
              <a:latin typeface="Arial"/>
              <a:cs typeface="Arial"/>
            </a:endParaRPr>
          </a:p>
          <a:p>
            <a:pPr marL="621665" marR="8255" indent="-609600">
              <a:lnSpc>
                <a:spcPts val="2170"/>
              </a:lnSpc>
              <a:spcBef>
                <a:spcPts val="500"/>
              </a:spcBef>
              <a:buAutoNum type="arabicPeriod"/>
              <a:tabLst>
                <a:tab pos="622300" algn="l"/>
                <a:tab pos="622935" algn="l"/>
                <a:tab pos="1515745" algn="l"/>
                <a:tab pos="2339340" algn="l"/>
                <a:tab pos="3952240" algn="l"/>
                <a:tab pos="4578350" algn="l"/>
                <a:tab pos="5247005" algn="l"/>
                <a:tab pos="5830570" algn="l"/>
                <a:tab pos="6343650" algn="l"/>
                <a:tab pos="7167245" algn="l"/>
              </a:tabLst>
            </a:pPr>
            <a:r>
              <a:rPr sz="2000" spc="-10" dirty="0">
                <a:latin typeface="Arial"/>
                <a:cs typeface="Arial"/>
              </a:rPr>
              <a:t>Mode</a:t>
            </a:r>
            <a:r>
              <a:rPr sz="2000" spc="-5" dirty="0">
                <a:latin typeface="Arial"/>
                <a:cs typeface="Arial"/>
              </a:rPr>
              <a:t>s</a:t>
            </a:r>
            <a:r>
              <a:rPr sz="2000" dirty="0">
                <a:latin typeface="Arial"/>
                <a:cs typeface="Arial"/>
              </a:rPr>
              <a:t>	</a:t>
            </a:r>
            <a:r>
              <a:rPr sz="2000" spc="-10" dirty="0">
                <a:latin typeface="Arial"/>
                <a:cs typeface="Arial"/>
              </a:rPr>
              <a:t>powe</a:t>
            </a:r>
            <a:r>
              <a:rPr sz="2000" spc="-5" dirty="0">
                <a:latin typeface="Arial"/>
                <a:cs typeface="Arial"/>
              </a:rPr>
              <a:t>r</a:t>
            </a:r>
            <a:r>
              <a:rPr sz="2000" dirty="0">
                <a:latin typeface="Arial"/>
                <a:cs typeface="Arial"/>
              </a:rPr>
              <a:t>	</a:t>
            </a:r>
            <a:r>
              <a:rPr sz="2000" spc="-10" dirty="0">
                <a:latin typeface="Arial"/>
                <a:cs typeface="Arial"/>
              </a:rPr>
              <a:t>requirement</a:t>
            </a:r>
            <a:r>
              <a:rPr sz="2000" spc="-5" dirty="0">
                <a:latin typeface="Arial"/>
                <a:cs typeface="Arial"/>
              </a:rPr>
              <a:t>s</a:t>
            </a:r>
            <a:r>
              <a:rPr sz="2000" dirty="0">
                <a:latin typeface="Arial"/>
                <a:cs typeface="Arial"/>
              </a:rPr>
              <a:t>	</a:t>
            </a:r>
            <a:r>
              <a:rPr sz="2000" spc="-10" dirty="0">
                <a:latin typeface="Arial"/>
                <a:cs typeface="Arial"/>
              </a:rPr>
              <a:t>(ca</a:t>
            </a:r>
            <a:r>
              <a:rPr sz="2000" spc="-5" dirty="0">
                <a:latin typeface="Arial"/>
                <a:cs typeface="Arial"/>
              </a:rPr>
              <a:t>n</a:t>
            </a:r>
            <a:r>
              <a:rPr sz="2000" dirty="0">
                <a:latin typeface="Arial"/>
                <a:cs typeface="Arial"/>
              </a:rPr>
              <a:t>	</a:t>
            </a:r>
            <a:r>
              <a:rPr sz="2000" spc="-10" dirty="0">
                <a:latin typeface="Arial"/>
                <a:cs typeface="Arial"/>
              </a:rPr>
              <a:t>wor</a:t>
            </a:r>
            <a:r>
              <a:rPr sz="2000" spc="-5" dirty="0">
                <a:latin typeface="Arial"/>
                <a:cs typeface="Arial"/>
              </a:rPr>
              <a:t>k</a:t>
            </a:r>
            <a:r>
              <a:rPr sz="2000" dirty="0">
                <a:latin typeface="Arial"/>
                <a:cs typeface="Arial"/>
              </a:rPr>
              <a:t>	</a:t>
            </a:r>
            <a:r>
              <a:rPr sz="2000" spc="-10" dirty="0">
                <a:latin typeface="Arial"/>
                <a:cs typeface="Arial"/>
              </a:rPr>
              <a:t>wit</a:t>
            </a:r>
            <a:r>
              <a:rPr sz="2000" spc="-5" dirty="0">
                <a:latin typeface="Arial"/>
                <a:cs typeface="Arial"/>
              </a:rPr>
              <a:t>h</a:t>
            </a:r>
            <a:r>
              <a:rPr sz="2000" dirty="0">
                <a:latin typeface="Arial"/>
                <a:cs typeface="Arial"/>
              </a:rPr>
              <a:t>	</a:t>
            </a:r>
            <a:r>
              <a:rPr sz="2000" spc="-10" dirty="0">
                <a:latin typeface="Arial"/>
                <a:cs typeface="Arial"/>
              </a:rPr>
              <a:t>lo</a:t>
            </a:r>
            <a:r>
              <a:rPr sz="2000" spc="-5" dirty="0">
                <a:latin typeface="Arial"/>
                <a:cs typeface="Arial"/>
              </a:rPr>
              <a:t>w</a:t>
            </a:r>
            <a:r>
              <a:rPr sz="2000" dirty="0">
                <a:latin typeface="Arial"/>
                <a:cs typeface="Arial"/>
              </a:rPr>
              <a:t>	</a:t>
            </a:r>
            <a:r>
              <a:rPr sz="2000" spc="-10" dirty="0">
                <a:latin typeface="Arial"/>
                <a:cs typeface="Arial"/>
              </a:rPr>
              <a:t>powe</a:t>
            </a:r>
            <a:r>
              <a:rPr sz="2000" spc="-5" dirty="0">
                <a:latin typeface="Arial"/>
                <a:cs typeface="Arial"/>
              </a:rPr>
              <a:t>r</a:t>
            </a:r>
            <a:r>
              <a:rPr sz="2000" dirty="0">
                <a:latin typeface="Arial"/>
                <a:cs typeface="Arial"/>
              </a:rPr>
              <a:t>	</a:t>
            </a:r>
            <a:r>
              <a:rPr sz="2000" spc="-10" dirty="0">
                <a:latin typeface="Arial"/>
                <a:cs typeface="Arial"/>
              </a:rPr>
              <a:t>sources  </a:t>
            </a:r>
            <a:r>
              <a:rPr sz="2000" spc="-5" dirty="0">
                <a:latin typeface="Arial"/>
                <a:cs typeface="Arial"/>
              </a:rPr>
              <a:t>with nominal power</a:t>
            </a:r>
            <a:r>
              <a:rPr sz="2000" spc="10" dirty="0">
                <a:latin typeface="Arial"/>
                <a:cs typeface="Arial"/>
              </a:rPr>
              <a:t> </a:t>
            </a:r>
            <a:r>
              <a:rPr sz="2000" spc="-5" dirty="0">
                <a:latin typeface="Arial"/>
                <a:cs typeface="Arial"/>
              </a:rPr>
              <a:t>consumption)</a:t>
            </a:r>
            <a:endParaRPr sz="2000">
              <a:latin typeface="Arial"/>
              <a:cs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object 9"/>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4CBA93B1-F45E-4431-9892-F8FF5E1F6EC0}" type="datetime1">
              <a:rPr lang="en-US" spc="-10" smtClean="0"/>
              <a:t>8/7/2021</a:t>
            </a:fld>
            <a:endParaRPr spc="-10" dirty="0"/>
          </a:p>
        </p:txBody>
      </p:sp>
      <p:sp>
        <p:nvSpPr>
          <p:cNvPr id="2" name="object 2"/>
          <p:cNvSpPr txBox="1">
            <a:spLocks noGrp="1"/>
          </p:cNvSpPr>
          <p:nvPr>
            <p:ph type="title"/>
          </p:nvPr>
        </p:nvSpPr>
        <p:spPr>
          <a:xfrm>
            <a:off x="1305052" y="901453"/>
            <a:ext cx="5868035" cy="574040"/>
          </a:xfrm>
          <a:prstGeom prst="rect">
            <a:avLst/>
          </a:prstGeom>
        </p:spPr>
        <p:txBody>
          <a:bodyPr vert="horz" wrap="square" lIns="0" tIns="12700" rIns="0" bIns="0" rtlCol="0">
            <a:spAutoFit/>
          </a:bodyPr>
          <a:lstStyle/>
          <a:p>
            <a:pPr marL="12700">
              <a:lnSpc>
                <a:spcPct val="100000"/>
              </a:lnSpc>
              <a:spcBef>
                <a:spcPts val="100"/>
              </a:spcBef>
              <a:tabLst>
                <a:tab pos="2120265" algn="l"/>
              </a:tabLst>
            </a:pPr>
            <a:r>
              <a:rPr spc="-5" dirty="0"/>
              <a:t>Materials	for</a:t>
            </a:r>
            <a:r>
              <a:rPr spc="-90" dirty="0"/>
              <a:t> </a:t>
            </a:r>
            <a:r>
              <a:rPr spc="-5" dirty="0"/>
              <a:t>Photodetectors</a:t>
            </a:r>
          </a:p>
        </p:txBody>
      </p:sp>
      <p:sp>
        <p:nvSpPr>
          <p:cNvPr id="3" name="object 3"/>
          <p:cNvSpPr txBox="1"/>
          <p:nvPr/>
        </p:nvSpPr>
        <p:spPr>
          <a:xfrm>
            <a:off x="1305052" y="2257051"/>
            <a:ext cx="520700"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Most</a:t>
            </a:r>
            <a:endParaRPr sz="1800">
              <a:latin typeface="Arial"/>
              <a:cs typeface="Arial"/>
            </a:endParaRPr>
          </a:p>
        </p:txBody>
      </p:sp>
      <p:sp>
        <p:nvSpPr>
          <p:cNvPr id="4" name="object 4"/>
          <p:cNvSpPr txBox="1"/>
          <p:nvPr/>
        </p:nvSpPr>
        <p:spPr>
          <a:xfrm>
            <a:off x="1305052" y="2806446"/>
            <a:ext cx="216535" cy="1016000"/>
          </a:xfrm>
          <a:prstGeom prst="rect">
            <a:avLst/>
          </a:prstGeom>
        </p:spPr>
        <p:txBody>
          <a:bodyPr vert="horz" wrap="square" lIns="0" tIns="67945" rIns="0" bIns="0" rtlCol="0">
            <a:spAutoFit/>
          </a:bodyPr>
          <a:lstStyle/>
          <a:p>
            <a:pPr marL="12700">
              <a:lnSpc>
                <a:spcPct val="100000"/>
              </a:lnSpc>
              <a:spcBef>
                <a:spcPts val="535"/>
              </a:spcBef>
            </a:pPr>
            <a:r>
              <a:rPr sz="1800" dirty="0">
                <a:latin typeface="Arial"/>
                <a:cs typeface="Arial"/>
              </a:rPr>
              <a:t>1.</a:t>
            </a:r>
            <a:endParaRPr sz="1800">
              <a:latin typeface="Arial"/>
              <a:cs typeface="Arial"/>
            </a:endParaRPr>
          </a:p>
          <a:p>
            <a:pPr marL="12700">
              <a:lnSpc>
                <a:spcPct val="100000"/>
              </a:lnSpc>
              <a:spcBef>
                <a:spcPts val="440"/>
              </a:spcBef>
            </a:pPr>
            <a:r>
              <a:rPr sz="1800" dirty="0">
                <a:latin typeface="Arial"/>
                <a:cs typeface="Arial"/>
              </a:rPr>
              <a:t>2.</a:t>
            </a:r>
            <a:endParaRPr sz="1800">
              <a:latin typeface="Arial"/>
              <a:cs typeface="Arial"/>
            </a:endParaRPr>
          </a:p>
          <a:p>
            <a:pPr marL="12700">
              <a:lnSpc>
                <a:spcPct val="100000"/>
              </a:lnSpc>
              <a:spcBef>
                <a:spcPts val="445"/>
              </a:spcBef>
            </a:pPr>
            <a:r>
              <a:rPr sz="1800" dirty="0">
                <a:latin typeface="Arial"/>
                <a:cs typeface="Arial"/>
              </a:rPr>
              <a:t>3.</a:t>
            </a:r>
            <a:endParaRPr sz="1800">
              <a:latin typeface="Arial"/>
              <a:cs typeface="Arial"/>
            </a:endParaRPr>
          </a:p>
        </p:txBody>
      </p:sp>
      <p:sp>
        <p:nvSpPr>
          <p:cNvPr id="5" name="object 5"/>
          <p:cNvSpPr txBox="1"/>
          <p:nvPr/>
        </p:nvSpPr>
        <p:spPr>
          <a:xfrm>
            <a:off x="1305052" y="4126976"/>
            <a:ext cx="622300" cy="299720"/>
          </a:xfrm>
          <a:prstGeom prst="rect">
            <a:avLst/>
          </a:prstGeom>
        </p:spPr>
        <p:txBody>
          <a:bodyPr vert="horz" wrap="square" lIns="0" tIns="12700" rIns="0" bIns="0" rtlCol="0">
            <a:spAutoFit/>
          </a:bodyPr>
          <a:lstStyle/>
          <a:p>
            <a:pPr marL="12700">
              <a:lnSpc>
                <a:spcPct val="100000"/>
              </a:lnSpc>
              <a:spcBef>
                <a:spcPts val="100"/>
              </a:spcBef>
            </a:pPr>
            <a:r>
              <a:rPr sz="1800" spc="-10" dirty="0">
                <a:latin typeface="Arial"/>
                <a:cs typeface="Arial"/>
              </a:rPr>
              <a:t>There</a:t>
            </a:r>
            <a:endParaRPr sz="1800">
              <a:latin typeface="Arial"/>
              <a:cs typeface="Arial"/>
            </a:endParaRPr>
          </a:p>
        </p:txBody>
      </p:sp>
      <p:sp>
        <p:nvSpPr>
          <p:cNvPr id="6" name="object 6"/>
          <p:cNvSpPr txBox="1"/>
          <p:nvPr/>
        </p:nvSpPr>
        <p:spPr>
          <a:xfrm>
            <a:off x="1914659" y="2257051"/>
            <a:ext cx="3270885" cy="2444750"/>
          </a:xfrm>
          <a:prstGeom prst="rect">
            <a:avLst/>
          </a:prstGeom>
        </p:spPr>
        <p:txBody>
          <a:bodyPr vert="horz" wrap="square" lIns="0" tIns="12700" rIns="0" bIns="0" rtlCol="0">
            <a:spAutoFit/>
          </a:bodyPr>
          <a:lstStyle/>
          <a:p>
            <a:pPr marL="12700" marR="6350" indent="70485">
              <a:lnSpc>
                <a:spcPct val="100000"/>
              </a:lnSpc>
              <a:spcBef>
                <a:spcPts val="100"/>
              </a:spcBef>
              <a:tabLst>
                <a:tab pos="1310005" algn="l"/>
                <a:tab pos="1990725" algn="l"/>
                <a:tab pos="2988945" algn="l"/>
              </a:tabLst>
            </a:pPr>
            <a:r>
              <a:rPr sz="1800" spc="-10" dirty="0">
                <a:latin typeface="Arial"/>
                <a:cs typeface="Arial"/>
              </a:rPr>
              <a:t>commonl</a:t>
            </a:r>
            <a:r>
              <a:rPr sz="1800" spc="-5" dirty="0">
                <a:latin typeface="Arial"/>
                <a:cs typeface="Arial"/>
              </a:rPr>
              <a:t>y</a:t>
            </a:r>
            <a:r>
              <a:rPr sz="1800" dirty="0">
                <a:latin typeface="Arial"/>
                <a:cs typeface="Arial"/>
              </a:rPr>
              <a:t>	</a:t>
            </a:r>
            <a:r>
              <a:rPr sz="1800" spc="-10" dirty="0">
                <a:latin typeface="Arial"/>
                <a:cs typeface="Arial"/>
              </a:rPr>
              <a:t>use</a:t>
            </a:r>
            <a:r>
              <a:rPr sz="1800" spc="-5" dirty="0">
                <a:latin typeface="Arial"/>
                <a:cs typeface="Arial"/>
              </a:rPr>
              <a:t>d</a:t>
            </a:r>
            <a:r>
              <a:rPr sz="1800" dirty="0">
                <a:latin typeface="Arial"/>
                <a:cs typeface="Arial"/>
              </a:rPr>
              <a:t>	</a:t>
            </a:r>
            <a:r>
              <a:rPr sz="1800" spc="-10" dirty="0">
                <a:latin typeface="Arial"/>
                <a:cs typeface="Arial"/>
              </a:rPr>
              <a:t>materia</a:t>
            </a:r>
            <a:r>
              <a:rPr sz="1800" spc="-5" dirty="0">
                <a:latin typeface="Arial"/>
                <a:cs typeface="Arial"/>
              </a:rPr>
              <a:t>l</a:t>
            </a:r>
            <a:r>
              <a:rPr sz="1800" dirty="0">
                <a:latin typeface="Arial"/>
                <a:cs typeface="Arial"/>
              </a:rPr>
              <a:t>	</a:t>
            </a:r>
            <a:r>
              <a:rPr sz="1800" spc="-5" dirty="0">
                <a:latin typeface="Arial"/>
                <a:cs typeface="Arial"/>
              </a:rPr>
              <a:t>for  photodetectors</a:t>
            </a:r>
            <a:r>
              <a:rPr sz="1800" spc="-10" dirty="0">
                <a:latin typeface="Arial"/>
                <a:cs typeface="Arial"/>
              </a:rPr>
              <a:t> are</a:t>
            </a:r>
            <a:endParaRPr sz="1800">
              <a:latin typeface="Arial"/>
              <a:cs typeface="Arial"/>
            </a:endParaRPr>
          </a:p>
          <a:p>
            <a:pPr marL="75565">
              <a:lnSpc>
                <a:spcPct val="100000"/>
              </a:lnSpc>
              <a:spcBef>
                <a:spcPts val="440"/>
              </a:spcBef>
            </a:pPr>
            <a:r>
              <a:rPr sz="1800" spc="-5" dirty="0">
                <a:latin typeface="Arial"/>
                <a:cs typeface="Arial"/>
              </a:rPr>
              <a:t>Silicon</a:t>
            </a:r>
            <a:endParaRPr sz="1800">
              <a:latin typeface="Arial"/>
              <a:cs typeface="Arial"/>
            </a:endParaRPr>
          </a:p>
          <a:p>
            <a:pPr marL="75565">
              <a:lnSpc>
                <a:spcPct val="100000"/>
              </a:lnSpc>
              <a:spcBef>
                <a:spcPts val="440"/>
              </a:spcBef>
            </a:pPr>
            <a:r>
              <a:rPr sz="1800" spc="-5" dirty="0">
                <a:latin typeface="Arial"/>
                <a:cs typeface="Arial"/>
              </a:rPr>
              <a:t>Gallium Arsenide</a:t>
            </a:r>
            <a:r>
              <a:rPr sz="1800" spc="-10" dirty="0">
                <a:latin typeface="Arial"/>
                <a:cs typeface="Arial"/>
              </a:rPr>
              <a:t> </a:t>
            </a:r>
            <a:r>
              <a:rPr sz="1800" dirty="0">
                <a:latin typeface="Arial"/>
                <a:cs typeface="Arial"/>
              </a:rPr>
              <a:t>(GaAs)</a:t>
            </a:r>
            <a:endParaRPr sz="1800">
              <a:latin typeface="Arial"/>
              <a:cs typeface="Arial"/>
            </a:endParaRPr>
          </a:p>
          <a:p>
            <a:pPr marL="12700" marR="5080" indent="62865">
              <a:lnSpc>
                <a:spcPct val="100000"/>
              </a:lnSpc>
              <a:spcBef>
                <a:spcPts val="445"/>
              </a:spcBef>
            </a:pPr>
            <a:r>
              <a:rPr sz="1800" spc="-5" dirty="0">
                <a:latin typeface="Arial"/>
                <a:cs typeface="Arial"/>
              </a:rPr>
              <a:t>Germanium Indium Phosphide  </a:t>
            </a:r>
            <a:r>
              <a:rPr sz="1800" dirty="0">
                <a:latin typeface="Arial"/>
                <a:cs typeface="Arial"/>
              </a:rPr>
              <a:t>(</a:t>
            </a:r>
            <a:r>
              <a:rPr sz="1800" spc="-10" dirty="0">
                <a:latin typeface="Arial"/>
                <a:cs typeface="Arial"/>
              </a:rPr>
              <a:t> </a:t>
            </a:r>
            <a:r>
              <a:rPr sz="1800" dirty="0">
                <a:latin typeface="Arial"/>
                <a:cs typeface="Arial"/>
              </a:rPr>
              <a:t>GInP).</a:t>
            </a:r>
            <a:endParaRPr sz="1800">
              <a:latin typeface="Arial"/>
              <a:cs typeface="Arial"/>
            </a:endParaRPr>
          </a:p>
          <a:p>
            <a:pPr marL="12700" marR="6350" indent="510540">
              <a:lnSpc>
                <a:spcPct val="100000"/>
              </a:lnSpc>
              <a:spcBef>
                <a:spcPts val="434"/>
              </a:spcBef>
              <a:tabLst>
                <a:tab pos="2315845" algn="l"/>
              </a:tabLst>
            </a:pPr>
            <a:r>
              <a:rPr sz="1800" spc="-10" dirty="0">
                <a:latin typeface="Arial"/>
                <a:cs typeface="Arial"/>
              </a:rPr>
              <a:t>wavelength</a:t>
            </a:r>
            <a:r>
              <a:rPr sz="1800" spc="-5" dirty="0">
                <a:latin typeface="Arial"/>
                <a:cs typeface="Arial"/>
              </a:rPr>
              <a:t>s</a:t>
            </a:r>
            <a:r>
              <a:rPr sz="1800" dirty="0">
                <a:latin typeface="Arial"/>
                <a:cs typeface="Arial"/>
              </a:rPr>
              <a:t>	</a:t>
            </a:r>
            <a:r>
              <a:rPr sz="1800" spc="-10" dirty="0">
                <a:latin typeface="Arial"/>
                <a:cs typeface="Arial"/>
              </a:rPr>
              <a:t>response  </a:t>
            </a:r>
            <a:r>
              <a:rPr sz="1800" spc="-5" dirty="0">
                <a:latin typeface="Arial"/>
                <a:cs typeface="Arial"/>
              </a:rPr>
              <a:t>depends on their</a:t>
            </a:r>
            <a:r>
              <a:rPr sz="1800" spc="-20" dirty="0">
                <a:latin typeface="Arial"/>
                <a:cs typeface="Arial"/>
              </a:rPr>
              <a:t> </a:t>
            </a:r>
            <a:r>
              <a:rPr sz="1800" spc="-10" dirty="0">
                <a:latin typeface="Arial"/>
                <a:cs typeface="Arial"/>
              </a:rPr>
              <a:t>composition</a:t>
            </a:r>
            <a:endParaRPr sz="1800">
              <a:latin typeface="Arial"/>
              <a:cs typeface="Arial"/>
            </a:endParaRPr>
          </a:p>
        </p:txBody>
      </p:sp>
      <p:graphicFrame>
        <p:nvGraphicFramePr>
          <p:cNvPr id="7" name="object 7"/>
          <p:cNvGraphicFramePr>
            <a:graphicFrameLocks noGrp="1"/>
          </p:cNvGraphicFramePr>
          <p:nvPr/>
        </p:nvGraphicFramePr>
        <p:xfrm>
          <a:off x="5326062" y="2211273"/>
          <a:ext cx="3886200" cy="3692650"/>
        </p:xfrm>
        <a:graphic>
          <a:graphicData uri="http://schemas.openxmlformats.org/drawingml/2006/table">
            <a:tbl>
              <a:tblPr firstRow="1" bandRow="1">
                <a:tableStyleId>{2D5ABB26-0587-4C30-8999-92F81FD0307C}</a:tableStyleId>
              </a:tblPr>
              <a:tblGrid>
                <a:gridCol w="194310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700277">
                <a:tc>
                  <a:txBody>
                    <a:bodyPr/>
                    <a:lstStyle/>
                    <a:p>
                      <a:pPr algn="ctr">
                        <a:lnSpc>
                          <a:spcPct val="100000"/>
                        </a:lnSpc>
                        <a:spcBef>
                          <a:spcPts val="315"/>
                        </a:spcBef>
                      </a:pPr>
                      <a:r>
                        <a:rPr sz="2000" b="1" spc="-10" dirty="0">
                          <a:latin typeface="Arial"/>
                          <a:cs typeface="Arial"/>
                        </a:rPr>
                        <a:t>Materials</a:t>
                      </a:r>
                      <a:endParaRPr sz="2000">
                        <a:latin typeface="Arial"/>
                        <a:cs typeface="Arial"/>
                      </a:endParaRPr>
                    </a:p>
                  </a:txBody>
                  <a:tcPr marL="0" marR="0" marT="40005" marB="0">
                    <a:lnL w="38100">
                      <a:solidFill>
                        <a:srgbClr val="010101"/>
                      </a:solidFill>
                      <a:prstDash val="solid"/>
                    </a:lnL>
                    <a:lnR w="12700">
                      <a:solidFill>
                        <a:srgbClr val="010101"/>
                      </a:solidFill>
                      <a:prstDash val="solid"/>
                    </a:lnR>
                    <a:lnT w="28575">
                      <a:solidFill>
                        <a:srgbClr val="010101"/>
                      </a:solidFill>
                      <a:prstDash val="solid"/>
                    </a:lnT>
                    <a:lnB w="12700">
                      <a:solidFill>
                        <a:srgbClr val="010101"/>
                      </a:solidFill>
                      <a:prstDash val="solid"/>
                    </a:lnB>
                  </a:tcPr>
                </a:tc>
                <a:tc>
                  <a:txBody>
                    <a:bodyPr/>
                    <a:lstStyle/>
                    <a:p>
                      <a:pPr marL="258445" marR="250825" indent="113030">
                        <a:lnSpc>
                          <a:spcPct val="100000"/>
                        </a:lnSpc>
                        <a:spcBef>
                          <a:spcPts val="315"/>
                        </a:spcBef>
                      </a:pPr>
                      <a:r>
                        <a:rPr sz="2000" b="1" spc="-10" dirty="0">
                          <a:latin typeface="Arial"/>
                          <a:cs typeface="Arial"/>
                        </a:rPr>
                        <a:t>Operating  </a:t>
                      </a:r>
                      <a:r>
                        <a:rPr sz="2000" b="1" dirty="0">
                          <a:latin typeface="Arial"/>
                          <a:cs typeface="Arial"/>
                        </a:rPr>
                        <a:t>Wavelength</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28575">
                      <a:solidFill>
                        <a:srgbClr val="010101"/>
                      </a:solidFill>
                      <a:prstDash val="solid"/>
                    </a:lnT>
                    <a:lnB w="12700">
                      <a:solidFill>
                        <a:srgbClr val="010101"/>
                      </a:solidFill>
                      <a:prstDash val="solid"/>
                    </a:lnB>
                  </a:tcPr>
                </a:tc>
                <a:extLst>
                  <a:ext uri="{0D108BD9-81ED-4DB2-BD59-A6C34878D82A}">
                    <a16:rowId xmlns:a16="http://schemas.microsoft.com/office/drawing/2014/main" val="10000"/>
                  </a:ext>
                </a:extLst>
              </a:tr>
              <a:tr h="442722">
                <a:tc>
                  <a:txBody>
                    <a:bodyPr/>
                    <a:lstStyle/>
                    <a:p>
                      <a:pPr algn="ctr">
                        <a:lnSpc>
                          <a:spcPct val="100000"/>
                        </a:lnSpc>
                        <a:spcBef>
                          <a:spcPts val="310"/>
                        </a:spcBef>
                      </a:pPr>
                      <a:r>
                        <a:rPr sz="2000" spc="-5" dirty="0">
                          <a:latin typeface="Arial"/>
                          <a:cs typeface="Arial"/>
                        </a:rPr>
                        <a:t>Silicon</a:t>
                      </a:r>
                      <a:endParaRPr sz="2000">
                        <a:latin typeface="Arial"/>
                        <a:cs typeface="Arial"/>
                      </a:endParaRPr>
                    </a:p>
                  </a:txBody>
                  <a:tcPr marL="0" marR="0" marT="39370" marB="0">
                    <a:lnL w="38100">
                      <a:solidFill>
                        <a:srgbClr val="010101"/>
                      </a:solidFill>
                      <a:prstDash val="solid"/>
                    </a:lnL>
                    <a:lnR w="12700">
                      <a:solidFill>
                        <a:srgbClr val="010101"/>
                      </a:solidFill>
                      <a:prstDash val="solid"/>
                    </a:lnR>
                    <a:lnT w="12700">
                      <a:solidFill>
                        <a:srgbClr val="010101"/>
                      </a:solidFill>
                      <a:prstDash val="solid"/>
                    </a:lnT>
                    <a:lnB w="19050">
                      <a:solidFill>
                        <a:srgbClr val="010101"/>
                      </a:solidFill>
                      <a:prstDash val="solid"/>
                    </a:lnB>
                  </a:tcPr>
                </a:tc>
                <a:tc>
                  <a:txBody>
                    <a:bodyPr/>
                    <a:lstStyle/>
                    <a:p>
                      <a:pPr algn="ctr">
                        <a:lnSpc>
                          <a:spcPct val="100000"/>
                        </a:lnSpc>
                        <a:spcBef>
                          <a:spcPts val="310"/>
                        </a:spcBef>
                      </a:pPr>
                      <a:r>
                        <a:rPr sz="2000" spc="-5" dirty="0">
                          <a:latin typeface="Arial"/>
                          <a:cs typeface="Arial"/>
                        </a:rPr>
                        <a:t>400-1000</a:t>
                      </a:r>
                      <a:r>
                        <a:rPr sz="2000" spc="-20" dirty="0">
                          <a:latin typeface="Arial"/>
                          <a:cs typeface="Arial"/>
                        </a:rPr>
                        <a:t> </a:t>
                      </a:r>
                      <a:r>
                        <a:rPr sz="2000" spc="-5" dirty="0">
                          <a:latin typeface="Arial"/>
                          <a:cs typeface="Arial"/>
                        </a:rPr>
                        <a:t>nm</a:t>
                      </a:r>
                      <a:endParaRPr sz="2000">
                        <a:latin typeface="Arial"/>
                        <a:cs typeface="Arial"/>
                      </a:endParaRPr>
                    </a:p>
                  </a:txBody>
                  <a:tcPr marL="0" marR="0" marT="39370" marB="0">
                    <a:lnL w="12700">
                      <a:solidFill>
                        <a:srgbClr val="010101"/>
                      </a:solidFill>
                      <a:prstDash val="solid"/>
                    </a:lnL>
                    <a:lnR w="28575">
                      <a:solidFill>
                        <a:srgbClr val="010101"/>
                      </a:solidFill>
                      <a:prstDash val="solid"/>
                    </a:lnR>
                    <a:lnT w="12700">
                      <a:solidFill>
                        <a:srgbClr val="010101"/>
                      </a:solidFill>
                      <a:prstDash val="solid"/>
                    </a:lnT>
                    <a:lnB w="19050">
                      <a:solidFill>
                        <a:srgbClr val="010101"/>
                      </a:solidFill>
                      <a:prstDash val="solid"/>
                    </a:lnB>
                  </a:tcPr>
                </a:tc>
                <a:extLst>
                  <a:ext uri="{0D108BD9-81ED-4DB2-BD59-A6C34878D82A}">
                    <a16:rowId xmlns:a16="http://schemas.microsoft.com/office/drawing/2014/main" val="10001"/>
                  </a:ext>
                </a:extLst>
              </a:tr>
              <a:tr h="457200">
                <a:tc>
                  <a:txBody>
                    <a:bodyPr/>
                    <a:lstStyle/>
                    <a:p>
                      <a:pPr algn="ctr">
                        <a:lnSpc>
                          <a:spcPct val="100000"/>
                        </a:lnSpc>
                        <a:spcBef>
                          <a:spcPts val="315"/>
                        </a:spcBef>
                      </a:pPr>
                      <a:r>
                        <a:rPr sz="2000" spc="-10" dirty="0">
                          <a:latin typeface="Arial"/>
                          <a:cs typeface="Arial"/>
                        </a:rPr>
                        <a:t>Germanium</a:t>
                      </a:r>
                      <a:endParaRPr sz="2000">
                        <a:latin typeface="Arial"/>
                        <a:cs typeface="Arial"/>
                      </a:endParaRPr>
                    </a:p>
                  </a:txBody>
                  <a:tcPr marL="0" marR="0" marT="40005" marB="0">
                    <a:lnL w="38100">
                      <a:solidFill>
                        <a:srgbClr val="010101"/>
                      </a:solidFill>
                      <a:prstDash val="solid"/>
                    </a:lnL>
                    <a:lnR w="12700">
                      <a:solidFill>
                        <a:srgbClr val="010101"/>
                      </a:solidFill>
                      <a:prstDash val="solid"/>
                    </a:lnR>
                    <a:lnT w="1905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10" dirty="0">
                          <a:latin typeface="Arial"/>
                          <a:cs typeface="Arial"/>
                        </a:rPr>
                        <a:t>600-1600</a:t>
                      </a:r>
                      <a:r>
                        <a:rPr sz="2000" spc="-15" dirty="0">
                          <a:latin typeface="Arial"/>
                          <a:cs typeface="Arial"/>
                        </a:rPr>
                        <a:t> </a:t>
                      </a:r>
                      <a:r>
                        <a:rPr sz="2000" spc="-10" dirty="0">
                          <a:latin typeface="Arial"/>
                          <a:cs typeface="Arial"/>
                        </a:rPr>
                        <a:t>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19050">
                      <a:solidFill>
                        <a:srgbClr val="010101"/>
                      </a:solidFill>
                      <a:prstDash val="solid"/>
                    </a:lnB>
                  </a:tcPr>
                </a:tc>
                <a:extLst>
                  <a:ext uri="{0D108BD9-81ED-4DB2-BD59-A6C34878D82A}">
                    <a16:rowId xmlns:a16="http://schemas.microsoft.com/office/drawing/2014/main" val="10002"/>
                  </a:ext>
                </a:extLst>
              </a:tr>
              <a:tr h="457200">
                <a:tc>
                  <a:txBody>
                    <a:bodyPr/>
                    <a:lstStyle/>
                    <a:p>
                      <a:pPr algn="ctr">
                        <a:lnSpc>
                          <a:spcPct val="100000"/>
                        </a:lnSpc>
                        <a:spcBef>
                          <a:spcPts val="315"/>
                        </a:spcBef>
                      </a:pPr>
                      <a:r>
                        <a:rPr sz="2000" spc="-10" dirty="0">
                          <a:latin typeface="Arial"/>
                          <a:cs typeface="Arial"/>
                        </a:rPr>
                        <a:t>GaAs</a:t>
                      </a:r>
                      <a:endParaRPr sz="2000">
                        <a:latin typeface="Arial"/>
                        <a:cs typeface="Arial"/>
                      </a:endParaRPr>
                    </a:p>
                  </a:txBody>
                  <a:tcPr marL="0" marR="0" marT="40005" marB="0">
                    <a:lnL w="38100">
                      <a:solidFill>
                        <a:srgbClr val="010101"/>
                      </a:solidFill>
                      <a:prstDash val="solid"/>
                    </a:lnL>
                    <a:lnR w="12700">
                      <a:solidFill>
                        <a:srgbClr val="010101"/>
                      </a:solidFill>
                      <a:prstDash val="solid"/>
                    </a:lnR>
                    <a:lnT w="1905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10" dirty="0">
                          <a:latin typeface="Arial"/>
                          <a:cs typeface="Arial"/>
                        </a:rPr>
                        <a:t>800-1000</a:t>
                      </a:r>
                      <a:r>
                        <a:rPr sz="2000" spc="-15" dirty="0">
                          <a:latin typeface="Arial"/>
                          <a:cs typeface="Arial"/>
                        </a:rPr>
                        <a:t> </a:t>
                      </a:r>
                      <a:r>
                        <a:rPr sz="2000" spc="-10" dirty="0">
                          <a:latin typeface="Arial"/>
                          <a:cs typeface="Arial"/>
                        </a:rPr>
                        <a:t>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19050">
                      <a:solidFill>
                        <a:srgbClr val="010101"/>
                      </a:solidFill>
                      <a:prstDash val="solid"/>
                    </a:lnB>
                  </a:tcPr>
                </a:tc>
                <a:extLst>
                  <a:ext uri="{0D108BD9-81ED-4DB2-BD59-A6C34878D82A}">
                    <a16:rowId xmlns:a16="http://schemas.microsoft.com/office/drawing/2014/main" val="10003"/>
                  </a:ext>
                </a:extLst>
              </a:tr>
              <a:tr h="457199">
                <a:tc>
                  <a:txBody>
                    <a:bodyPr/>
                    <a:lstStyle/>
                    <a:p>
                      <a:pPr algn="ctr">
                        <a:lnSpc>
                          <a:spcPct val="100000"/>
                        </a:lnSpc>
                        <a:spcBef>
                          <a:spcPts val="315"/>
                        </a:spcBef>
                      </a:pPr>
                      <a:r>
                        <a:rPr sz="2000" spc="-5" dirty="0">
                          <a:latin typeface="Arial"/>
                          <a:cs typeface="Arial"/>
                        </a:rPr>
                        <a:t>InGaAs</a:t>
                      </a:r>
                      <a:endParaRPr sz="2000">
                        <a:latin typeface="Arial"/>
                        <a:cs typeface="Arial"/>
                      </a:endParaRPr>
                    </a:p>
                  </a:txBody>
                  <a:tcPr marL="0" marR="0" marT="40005" marB="0">
                    <a:lnL w="38100">
                      <a:solidFill>
                        <a:srgbClr val="010101"/>
                      </a:solidFill>
                      <a:prstDash val="solid"/>
                    </a:lnL>
                    <a:lnR w="12700">
                      <a:solidFill>
                        <a:srgbClr val="010101"/>
                      </a:solidFill>
                      <a:prstDash val="solid"/>
                    </a:lnR>
                    <a:lnT w="19050">
                      <a:solidFill>
                        <a:srgbClr val="010101"/>
                      </a:solidFill>
                      <a:prstDash val="solid"/>
                    </a:lnT>
                    <a:lnB w="19050">
                      <a:solidFill>
                        <a:srgbClr val="010101"/>
                      </a:solidFill>
                      <a:prstDash val="solid"/>
                    </a:lnB>
                  </a:tcPr>
                </a:tc>
                <a:tc>
                  <a:txBody>
                    <a:bodyPr/>
                    <a:lstStyle/>
                    <a:p>
                      <a:pPr algn="ctr">
                        <a:lnSpc>
                          <a:spcPct val="100000"/>
                        </a:lnSpc>
                        <a:spcBef>
                          <a:spcPts val="315"/>
                        </a:spcBef>
                      </a:pPr>
                      <a:r>
                        <a:rPr sz="2000" spc="-5" dirty="0">
                          <a:latin typeface="Arial"/>
                          <a:cs typeface="Arial"/>
                        </a:rPr>
                        <a:t>1000- 1700</a:t>
                      </a:r>
                      <a:r>
                        <a:rPr sz="2000" spc="-35" dirty="0">
                          <a:latin typeface="Arial"/>
                          <a:cs typeface="Arial"/>
                        </a:rPr>
                        <a:t> </a:t>
                      </a:r>
                      <a:r>
                        <a:rPr sz="2000" spc="-5" dirty="0">
                          <a:latin typeface="Arial"/>
                          <a:cs typeface="Arial"/>
                        </a:rPr>
                        <a:t>nm</a:t>
                      </a:r>
                      <a:endParaRPr sz="20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19050">
                      <a:solidFill>
                        <a:srgbClr val="010101"/>
                      </a:solidFill>
                      <a:prstDash val="solid"/>
                    </a:lnB>
                  </a:tcPr>
                </a:tc>
                <a:extLst>
                  <a:ext uri="{0D108BD9-81ED-4DB2-BD59-A6C34878D82A}">
                    <a16:rowId xmlns:a16="http://schemas.microsoft.com/office/drawing/2014/main" val="10004"/>
                  </a:ext>
                </a:extLst>
              </a:tr>
              <a:tr h="1178052">
                <a:tc>
                  <a:txBody>
                    <a:bodyPr/>
                    <a:lstStyle/>
                    <a:p>
                      <a:pPr algn="ctr">
                        <a:lnSpc>
                          <a:spcPct val="100000"/>
                        </a:lnSpc>
                        <a:spcBef>
                          <a:spcPts val="315"/>
                        </a:spcBef>
                      </a:pPr>
                      <a:r>
                        <a:rPr sz="2000" spc="-5" dirty="0">
                          <a:latin typeface="Arial"/>
                          <a:cs typeface="Arial"/>
                        </a:rPr>
                        <a:t>InGAsP</a:t>
                      </a:r>
                      <a:endParaRPr sz="2000">
                        <a:latin typeface="Arial"/>
                        <a:cs typeface="Arial"/>
                      </a:endParaRPr>
                    </a:p>
                  </a:txBody>
                  <a:tcPr marL="0" marR="0" marT="40005" marB="0">
                    <a:lnL w="38100">
                      <a:solidFill>
                        <a:srgbClr val="010101"/>
                      </a:solidFill>
                      <a:prstDash val="solid"/>
                    </a:lnL>
                    <a:lnR w="12700">
                      <a:solidFill>
                        <a:srgbClr val="010101"/>
                      </a:solidFill>
                      <a:prstDash val="solid"/>
                    </a:lnR>
                    <a:lnT w="19050">
                      <a:solidFill>
                        <a:srgbClr val="010101"/>
                      </a:solidFill>
                      <a:prstDash val="solid"/>
                    </a:lnT>
                    <a:lnB w="38100">
                      <a:solidFill>
                        <a:srgbClr val="010101"/>
                      </a:solidFill>
                      <a:prstDash val="solid"/>
                    </a:lnB>
                  </a:tcPr>
                </a:tc>
                <a:tc>
                  <a:txBody>
                    <a:bodyPr/>
                    <a:lstStyle/>
                    <a:p>
                      <a:pPr algn="ctr">
                        <a:lnSpc>
                          <a:spcPct val="100000"/>
                        </a:lnSpc>
                        <a:spcBef>
                          <a:spcPts val="315"/>
                        </a:spcBef>
                      </a:pPr>
                      <a:r>
                        <a:rPr sz="2000" spc="-5" dirty="0">
                          <a:latin typeface="Arial"/>
                          <a:cs typeface="Arial"/>
                        </a:rPr>
                        <a:t>1100-1600</a:t>
                      </a:r>
                      <a:endParaRPr sz="2000">
                        <a:latin typeface="Arial"/>
                        <a:cs typeface="Arial"/>
                      </a:endParaRPr>
                    </a:p>
                    <a:p>
                      <a:pPr marL="457834" marR="451484" indent="635" algn="ctr">
                        <a:lnSpc>
                          <a:spcPct val="100000"/>
                        </a:lnSpc>
                        <a:spcBef>
                          <a:spcPts val="10"/>
                        </a:spcBef>
                      </a:pPr>
                      <a:r>
                        <a:rPr sz="1600" spc="-5" dirty="0">
                          <a:latin typeface="Arial"/>
                          <a:cs typeface="Arial"/>
                        </a:rPr>
                        <a:t>(doping  dependent)</a:t>
                      </a:r>
                      <a:endParaRPr sz="1600">
                        <a:latin typeface="Arial"/>
                        <a:cs typeface="Arial"/>
                      </a:endParaRPr>
                    </a:p>
                  </a:txBody>
                  <a:tcPr marL="0" marR="0" marT="40005" marB="0">
                    <a:lnL w="12700">
                      <a:solidFill>
                        <a:srgbClr val="010101"/>
                      </a:solidFill>
                      <a:prstDash val="solid"/>
                    </a:lnL>
                    <a:lnR w="28575">
                      <a:solidFill>
                        <a:srgbClr val="010101"/>
                      </a:solidFill>
                      <a:prstDash val="solid"/>
                    </a:lnR>
                    <a:lnT w="19050">
                      <a:solidFill>
                        <a:srgbClr val="010101"/>
                      </a:solidFill>
                      <a:prstDash val="solid"/>
                    </a:lnT>
                    <a:lnB w="38100">
                      <a:solidFill>
                        <a:srgbClr val="010101"/>
                      </a:solidFill>
                      <a:prstDash val="soli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26FD9B99-64DA-4B14-BD05-B2A2A471BE38}" type="datetime1">
              <a:rPr lang="en-US" spc="-10" smtClean="0"/>
              <a:t>8/7/2021</a:t>
            </a:fld>
            <a:endParaRPr spc="-10" dirty="0"/>
          </a:p>
        </p:txBody>
      </p:sp>
      <p:sp>
        <p:nvSpPr>
          <p:cNvPr id="6" name="object 6"/>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4</a:t>
            </a:r>
            <a:endParaRPr sz="1400">
              <a:latin typeface="Arial"/>
              <a:cs typeface="Arial"/>
            </a:endParaRPr>
          </a:p>
        </p:txBody>
      </p:sp>
      <p:sp>
        <p:nvSpPr>
          <p:cNvPr id="2" name="object 2"/>
          <p:cNvSpPr txBox="1">
            <a:spLocks noGrp="1"/>
          </p:cNvSpPr>
          <p:nvPr>
            <p:ph type="title"/>
          </p:nvPr>
        </p:nvSpPr>
        <p:spPr>
          <a:xfrm>
            <a:off x="1305052" y="901453"/>
            <a:ext cx="5003800" cy="574040"/>
          </a:xfrm>
          <a:prstGeom prst="rect">
            <a:avLst/>
          </a:prstGeom>
        </p:spPr>
        <p:txBody>
          <a:bodyPr vert="horz" wrap="square" lIns="0" tIns="12700" rIns="0" bIns="0" rtlCol="0">
            <a:spAutoFit/>
          </a:bodyPr>
          <a:lstStyle/>
          <a:p>
            <a:pPr marL="12700">
              <a:lnSpc>
                <a:spcPct val="100000"/>
              </a:lnSpc>
              <a:spcBef>
                <a:spcPts val="100"/>
              </a:spcBef>
            </a:pPr>
            <a:r>
              <a:rPr spc="-5" dirty="0"/>
              <a:t>Properties of Laser</a:t>
            </a:r>
            <a:r>
              <a:rPr spc="-70" dirty="0"/>
              <a:t> </a:t>
            </a:r>
            <a:r>
              <a:rPr spc="-10" dirty="0"/>
              <a:t>Light</a:t>
            </a:r>
          </a:p>
        </p:txBody>
      </p:sp>
      <p:sp>
        <p:nvSpPr>
          <p:cNvPr id="3" name="object 3"/>
          <p:cNvSpPr txBox="1"/>
          <p:nvPr/>
        </p:nvSpPr>
        <p:spPr>
          <a:xfrm>
            <a:off x="1305052" y="1957585"/>
            <a:ext cx="8026400" cy="3592195"/>
          </a:xfrm>
          <a:prstGeom prst="rect">
            <a:avLst/>
          </a:prstGeom>
        </p:spPr>
        <p:txBody>
          <a:bodyPr vert="horz" wrap="square" lIns="0" tIns="42545" rIns="0" bIns="0" rtlCol="0">
            <a:spAutoFit/>
          </a:bodyPr>
          <a:lstStyle/>
          <a:p>
            <a:pPr marL="469265" marR="415925" indent="-457200">
              <a:lnSpc>
                <a:spcPct val="90100"/>
              </a:lnSpc>
              <a:spcBef>
                <a:spcPts val="335"/>
              </a:spcBef>
              <a:buChar char="•"/>
              <a:tabLst>
                <a:tab pos="469265" algn="l"/>
                <a:tab pos="469900" algn="l"/>
              </a:tabLst>
            </a:pPr>
            <a:r>
              <a:rPr sz="2000" spc="-5" dirty="0">
                <a:latin typeface="Arial"/>
                <a:cs typeface="Arial"/>
              </a:rPr>
              <a:t>The light </a:t>
            </a:r>
            <a:r>
              <a:rPr sz="2000" spc="-10" dirty="0">
                <a:latin typeface="Arial"/>
                <a:cs typeface="Arial"/>
              </a:rPr>
              <a:t>emitted </a:t>
            </a:r>
            <a:r>
              <a:rPr sz="2000" spc="-5" dirty="0">
                <a:latin typeface="Arial"/>
                <a:cs typeface="Arial"/>
              </a:rPr>
              <a:t>from a </a:t>
            </a:r>
            <a:r>
              <a:rPr sz="2000" spc="-10" dirty="0">
                <a:latin typeface="Arial"/>
                <a:cs typeface="Arial"/>
              </a:rPr>
              <a:t>laser </a:t>
            </a:r>
            <a:r>
              <a:rPr sz="2000" spc="-5" dirty="0">
                <a:latin typeface="Arial"/>
                <a:cs typeface="Arial"/>
              </a:rPr>
              <a:t>is </a:t>
            </a:r>
            <a:r>
              <a:rPr sz="2000" b="1" i="1" spc="-5" dirty="0">
                <a:solidFill>
                  <a:srgbClr val="CC0000"/>
                </a:solidFill>
                <a:latin typeface="Arial"/>
                <a:cs typeface="Arial"/>
              </a:rPr>
              <a:t>monochromatic</a:t>
            </a:r>
            <a:r>
              <a:rPr sz="2000" spc="-5" dirty="0">
                <a:latin typeface="Arial"/>
                <a:cs typeface="Arial"/>
              </a:rPr>
              <a:t>, that is, it is </a:t>
            </a:r>
            <a:r>
              <a:rPr sz="2000" spc="-10" dirty="0">
                <a:latin typeface="Arial"/>
                <a:cs typeface="Arial"/>
              </a:rPr>
              <a:t>of  </a:t>
            </a:r>
            <a:r>
              <a:rPr sz="2000" spc="-5" dirty="0">
                <a:latin typeface="Arial"/>
                <a:cs typeface="Arial"/>
              </a:rPr>
              <a:t>one </a:t>
            </a:r>
            <a:r>
              <a:rPr sz="2000" spc="-10" dirty="0">
                <a:latin typeface="Arial"/>
                <a:cs typeface="Arial"/>
              </a:rPr>
              <a:t>color/wavelength. </a:t>
            </a:r>
            <a:r>
              <a:rPr sz="2000" spc="-5" dirty="0">
                <a:latin typeface="Arial"/>
                <a:cs typeface="Arial"/>
              </a:rPr>
              <a:t>In </a:t>
            </a:r>
            <a:r>
              <a:rPr sz="2000" spc="-10" dirty="0">
                <a:latin typeface="Arial"/>
                <a:cs typeface="Arial"/>
              </a:rPr>
              <a:t>contrast, ordinary white </a:t>
            </a:r>
            <a:r>
              <a:rPr sz="2000" spc="-5" dirty="0">
                <a:latin typeface="Arial"/>
                <a:cs typeface="Arial"/>
              </a:rPr>
              <a:t>light is a  combination of many colors (or wavelengths) of</a:t>
            </a:r>
            <a:r>
              <a:rPr sz="2000" spc="50" dirty="0">
                <a:latin typeface="Arial"/>
                <a:cs typeface="Arial"/>
              </a:rPr>
              <a:t> </a:t>
            </a:r>
            <a:r>
              <a:rPr sz="2000" spc="-5" dirty="0">
                <a:latin typeface="Arial"/>
                <a:cs typeface="Arial"/>
              </a:rPr>
              <a:t>light.</a:t>
            </a:r>
            <a:endParaRPr sz="2000">
              <a:latin typeface="Arial"/>
              <a:cs typeface="Arial"/>
            </a:endParaRPr>
          </a:p>
          <a:p>
            <a:pPr>
              <a:lnSpc>
                <a:spcPct val="100000"/>
              </a:lnSpc>
              <a:spcBef>
                <a:spcPts val="5"/>
              </a:spcBef>
              <a:buFont typeface="Arial"/>
              <a:buChar char="•"/>
            </a:pPr>
            <a:endParaRPr sz="2700">
              <a:latin typeface="Arial"/>
              <a:cs typeface="Arial"/>
            </a:endParaRPr>
          </a:p>
          <a:p>
            <a:pPr marL="469265" marR="5080" indent="-457200">
              <a:lnSpc>
                <a:spcPct val="90100"/>
              </a:lnSpc>
              <a:buChar char="•"/>
              <a:tabLst>
                <a:tab pos="469265" algn="l"/>
                <a:tab pos="469900" algn="l"/>
              </a:tabLst>
            </a:pPr>
            <a:r>
              <a:rPr sz="2000" spc="-5" dirty="0">
                <a:latin typeface="Arial"/>
                <a:cs typeface="Arial"/>
              </a:rPr>
              <a:t>Lasers emit light that is highly </a:t>
            </a:r>
            <a:r>
              <a:rPr sz="2000" b="1" i="1" spc="-5" dirty="0">
                <a:solidFill>
                  <a:srgbClr val="CC0000"/>
                </a:solidFill>
                <a:latin typeface="Arial"/>
                <a:cs typeface="Arial"/>
              </a:rPr>
              <a:t>directional</a:t>
            </a:r>
            <a:r>
              <a:rPr sz="2000" spc="-5" dirty="0">
                <a:latin typeface="Arial"/>
                <a:cs typeface="Arial"/>
              </a:rPr>
              <a:t>, that is, </a:t>
            </a:r>
            <a:r>
              <a:rPr sz="2000" spc="-10" dirty="0">
                <a:latin typeface="Arial"/>
                <a:cs typeface="Arial"/>
              </a:rPr>
              <a:t>laser </a:t>
            </a:r>
            <a:r>
              <a:rPr sz="2000" spc="-5" dirty="0">
                <a:latin typeface="Arial"/>
                <a:cs typeface="Arial"/>
              </a:rPr>
              <a:t>light </a:t>
            </a:r>
            <a:r>
              <a:rPr sz="2000" spc="-10" dirty="0">
                <a:latin typeface="Arial"/>
                <a:cs typeface="Arial"/>
              </a:rPr>
              <a:t>is  emitted </a:t>
            </a:r>
            <a:r>
              <a:rPr sz="2000" spc="-5" dirty="0">
                <a:latin typeface="Arial"/>
                <a:cs typeface="Arial"/>
              </a:rPr>
              <a:t>as a </a:t>
            </a:r>
            <a:r>
              <a:rPr sz="2000" spc="-10" dirty="0">
                <a:latin typeface="Arial"/>
                <a:cs typeface="Arial"/>
              </a:rPr>
              <a:t>relatively narrow beam </a:t>
            </a:r>
            <a:r>
              <a:rPr sz="2000" spc="-5" dirty="0">
                <a:latin typeface="Arial"/>
                <a:cs typeface="Arial"/>
              </a:rPr>
              <a:t>in a </a:t>
            </a:r>
            <a:r>
              <a:rPr sz="2000" spc="-10" dirty="0">
                <a:latin typeface="Arial"/>
                <a:cs typeface="Arial"/>
              </a:rPr>
              <a:t>specific direction. Ordinary  </a:t>
            </a:r>
            <a:r>
              <a:rPr sz="2000" spc="-5" dirty="0">
                <a:latin typeface="Arial"/>
                <a:cs typeface="Arial"/>
              </a:rPr>
              <a:t>light, such as from a light bulb, is </a:t>
            </a:r>
            <a:r>
              <a:rPr sz="2000" spc="-10" dirty="0">
                <a:latin typeface="Arial"/>
                <a:cs typeface="Arial"/>
              </a:rPr>
              <a:t>emitted </a:t>
            </a:r>
            <a:r>
              <a:rPr sz="2000" spc="-5" dirty="0">
                <a:latin typeface="Arial"/>
                <a:cs typeface="Arial"/>
              </a:rPr>
              <a:t>in </a:t>
            </a:r>
            <a:r>
              <a:rPr sz="2000" spc="-10" dirty="0">
                <a:latin typeface="Arial"/>
                <a:cs typeface="Arial"/>
              </a:rPr>
              <a:t>many directions away  </a:t>
            </a:r>
            <a:r>
              <a:rPr sz="2000" spc="-5" dirty="0">
                <a:latin typeface="Arial"/>
                <a:cs typeface="Arial"/>
              </a:rPr>
              <a:t>from the</a:t>
            </a:r>
            <a:r>
              <a:rPr sz="2000" spc="-10" dirty="0">
                <a:latin typeface="Arial"/>
                <a:cs typeface="Arial"/>
              </a:rPr>
              <a:t> source.</a:t>
            </a:r>
            <a:endParaRPr sz="2000">
              <a:latin typeface="Arial"/>
              <a:cs typeface="Arial"/>
            </a:endParaRPr>
          </a:p>
          <a:p>
            <a:pPr>
              <a:lnSpc>
                <a:spcPct val="100000"/>
              </a:lnSpc>
              <a:spcBef>
                <a:spcPts val="5"/>
              </a:spcBef>
              <a:buFont typeface="Arial"/>
              <a:buChar char="•"/>
            </a:pPr>
            <a:endParaRPr sz="2700">
              <a:latin typeface="Arial"/>
              <a:cs typeface="Arial"/>
            </a:endParaRPr>
          </a:p>
          <a:p>
            <a:pPr marL="469265" marR="62230" indent="-457200">
              <a:lnSpc>
                <a:spcPct val="90100"/>
              </a:lnSpc>
              <a:spcBef>
                <a:spcPts val="5"/>
              </a:spcBef>
              <a:buChar char="•"/>
              <a:tabLst>
                <a:tab pos="469265" algn="l"/>
                <a:tab pos="469900" algn="l"/>
              </a:tabLst>
            </a:pPr>
            <a:r>
              <a:rPr sz="2000" spc="-5" dirty="0">
                <a:latin typeface="Arial"/>
                <a:cs typeface="Arial"/>
              </a:rPr>
              <a:t>The light from a </a:t>
            </a:r>
            <a:r>
              <a:rPr sz="2000" spc="-10" dirty="0">
                <a:latin typeface="Arial"/>
                <a:cs typeface="Arial"/>
              </a:rPr>
              <a:t>laser </a:t>
            </a:r>
            <a:r>
              <a:rPr sz="2000" spc="-5" dirty="0">
                <a:latin typeface="Arial"/>
                <a:cs typeface="Arial"/>
              </a:rPr>
              <a:t>is said to be </a:t>
            </a:r>
            <a:r>
              <a:rPr sz="2000" b="1" i="1" dirty="0">
                <a:solidFill>
                  <a:srgbClr val="CC0000"/>
                </a:solidFill>
                <a:latin typeface="Arial"/>
                <a:cs typeface="Arial"/>
              </a:rPr>
              <a:t>coherent</a:t>
            </a:r>
            <a:r>
              <a:rPr sz="2000" dirty="0">
                <a:latin typeface="Arial"/>
                <a:cs typeface="Arial"/>
              </a:rPr>
              <a:t>, </a:t>
            </a:r>
            <a:r>
              <a:rPr sz="2000" spc="-5" dirty="0">
                <a:latin typeface="Arial"/>
                <a:cs typeface="Arial"/>
              </a:rPr>
              <a:t>which </a:t>
            </a:r>
            <a:r>
              <a:rPr sz="2000" spc="-10" dirty="0">
                <a:latin typeface="Arial"/>
                <a:cs typeface="Arial"/>
              </a:rPr>
              <a:t>means </a:t>
            </a:r>
            <a:r>
              <a:rPr sz="2000" spc="-5" dirty="0">
                <a:latin typeface="Arial"/>
                <a:cs typeface="Arial"/>
              </a:rPr>
              <a:t>that </a:t>
            </a:r>
            <a:r>
              <a:rPr sz="2000" spc="-10" dirty="0">
                <a:latin typeface="Arial"/>
                <a:cs typeface="Arial"/>
              </a:rPr>
              <a:t>the  wavelengths </a:t>
            </a:r>
            <a:r>
              <a:rPr sz="2000" spc="-5" dirty="0">
                <a:latin typeface="Arial"/>
                <a:cs typeface="Arial"/>
              </a:rPr>
              <a:t>of the </a:t>
            </a:r>
            <a:r>
              <a:rPr sz="2000" spc="-10" dirty="0">
                <a:latin typeface="Arial"/>
                <a:cs typeface="Arial"/>
              </a:rPr>
              <a:t>laser </a:t>
            </a:r>
            <a:r>
              <a:rPr sz="2000" spc="-5" dirty="0">
                <a:latin typeface="Arial"/>
                <a:cs typeface="Arial"/>
              </a:rPr>
              <a:t>light are in </a:t>
            </a:r>
            <a:r>
              <a:rPr sz="2000" spc="-10" dirty="0">
                <a:latin typeface="Arial"/>
                <a:cs typeface="Arial"/>
              </a:rPr>
              <a:t>phase </a:t>
            </a:r>
            <a:r>
              <a:rPr sz="2000" spc="-5" dirty="0">
                <a:latin typeface="Arial"/>
                <a:cs typeface="Arial"/>
              </a:rPr>
              <a:t>in </a:t>
            </a:r>
            <a:r>
              <a:rPr sz="2000" spc="-10" dirty="0">
                <a:latin typeface="Arial"/>
                <a:cs typeface="Arial"/>
              </a:rPr>
              <a:t>space </a:t>
            </a:r>
            <a:r>
              <a:rPr sz="2000" spc="-5" dirty="0">
                <a:latin typeface="Arial"/>
                <a:cs typeface="Arial"/>
              </a:rPr>
              <a:t>and </a:t>
            </a:r>
            <a:r>
              <a:rPr sz="2000" spc="-10" dirty="0">
                <a:latin typeface="Arial"/>
                <a:cs typeface="Arial"/>
              </a:rPr>
              <a:t>time.  Ordinary </a:t>
            </a:r>
            <a:r>
              <a:rPr sz="2000" spc="-5" dirty="0">
                <a:latin typeface="Arial"/>
                <a:cs typeface="Arial"/>
              </a:rPr>
              <a:t>light can be a </a:t>
            </a:r>
            <a:r>
              <a:rPr sz="2000" spc="-10" dirty="0">
                <a:latin typeface="Arial"/>
                <a:cs typeface="Arial"/>
              </a:rPr>
              <a:t>mixture </a:t>
            </a:r>
            <a:r>
              <a:rPr sz="2000" spc="-5" dirty="0">
                <a:latin typeface="Arial"/>
                <a:cs typeface="Arial"/>
              </a:rPr>
              <a:t>of </a:t>
            </a:r>
            <a:r>
              <a:rPr sz="2000" spc="-10" dirty="0">
                <a:latin typeface="Arial"/>
                <a:cs typeface="Arial"/>
              </a:rPr>
              <a:t>many</a:t>
            </a:r>
            <a:r>
              <a:rPr sz="2000" spc="55" dirty="0">
                <a:latin typeface="Arial"/>
                <a:cs typeface="Arial"/>
              </a:rPr>
              <a:t> </a:t>
            </a:r>
            <a:r>
              <a:rPr sz="2000" spc="-10" dirty="0">
                <a:latin typeface="Arial"/>
                <a:cs typeface="Arial"/>
              </a:rPr>
              <a:t>wavelengths.</a:t>
            </a:r>
            <a:endParaRPr sz="2000">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2FFFCA0B-84E0-462D-B50B-FE424D264839}" type="datetime1">
              <a:rPr lang="en-US" spc="-10" smtClean="0"/>
              <a:t>8/7/2021</a:t>
            </a:fld>
            <a:endParaRPr spc="-10" dirty="0"/>
          </a:p>
        </p:txBody>
      </p:sp>
      <p:sp>
        <p:nvSpPr>
          <p:cNvPr id="2" name="object 2"/>
          <p:cNvSpPr txBox="1">
            <a:spLocks noGrp="1"/>
          </p:cNvSpPr>
          <p:nvPr>
            <p:ph type="title"/>
          </p:nvPr>
        </p:nvSpPr>
        <p:spPr>
          <a:xfrm>
            <a:off x="1305052" y="901453"/>
            <a:ext cx="2869565" cy="574040"/>
          </a:xfrm>
          <a:prstGeom prst="rect">
            <a:avLst/>
          </a:prstGeom>
        </p:spPr>
        <p:txBody>
          <a:bodyPr vert="horz" wrap="square" lIns="0" tIns="12700" rIns="0" bIns="0" rtlCol="0">
            <a:spAutoFit/>
          </a:bodyPr>
          <a:lstStyle/>
          <a:p>
            <a:pPr marL="12700">
              <a:lnSpc>
                <a:spcPct val="100000"/>
              </a:lnSpc>
              <a:spcBef>
                <a:spcPts val="100"/>
              </a:spcBef>
            </a:pPr>
            <a:r>
              <a:rPr spc="-10" dirty="0"/>
              <a:t>Photodetector</a:t>
            </a:r>
          </a:p>
        </p:txBody>
      </p:sp>
      <p:sp>
        <p:nvSpPr>
          <p:cNvPr id="3" name="object 3"/>
          <p:cNvSpPr txBox="1"/>
          <p:nvPr/>
        </p:nvSpPr>
        <p:spPr>
          <a:xfrm>
            <a:off x="1305026" y="1921476"/>
            <a:ext cx="8009255" cy="3191510"/>
          </a:xfrm>
          <a:prstGeom prst="rect">
            <a:avLst/>
          </a:prstGeom>
        </p:spPr>
        <p:txBody>
          <a:bodyPr vert="horz" wrap="square" lIns="0" tIns="12700" rIns="0" bIns="0" rtlCol="0">
            <a:spAutoFit/>
          </a:bodyPr>
          <a:lstStyle/>
          <a:p>
            <a:pPr marL="12700" marR="3701415">
              <a:lnSpc>
                <a:spcPct val="120000"/>
              </a:lnSpc>
              <a:spcBef>
                <a:spcPts val="100"/>
              </a:spcBef>
            </a:pPr>
            <a:r>
              <a:rPr sz="2000" b="1" spc="-5" dirty="0">
                <a:latin typeface="Arial"/>
                <a:cs typeface="Arial"/>
              </a:rPr>
              <a:t>Optical detectors / Photodectectors  Solar</a:t>
            </a:r>
            <a:r>
              <a:rPr sz="2000" b="1" spc="-10" dirty="0">
                <a:latin typeface="Arial"/>
                <a:cs typeface="Arial"/>
              </a:rPr>
              <a:t> Cells:</a:t>
            </a:r>
            <a:endParaRPr sz="2000">
              <a:latin typeface="Arial"/>
              <a:cs typeface="Arial"/>
            </a:endParaRPr>
          </a:p>
          <a:p>
            <a:pPr marL="355600" indent="-343535">
              <a:lnSpc>
                <a:spcPct val="100000"/>
              </a:lnSpc>
              <a:spcBef>
                <a:spcPts val="475"/>
              </a:spcBef>
              <a:buChar char="•"/>
              <a:tabLst>
                <a:tab pos="354965" algn="l"/>
                <a:tab pos="356235" algn="l"/>
              </a:tabLst>
            </a:pPr>
            <a:r>
              <a:rPr sz="2000" spc="-5" dirty="0">
                <a:latin typeface="Arial"/>
                <a:cs typeface="Arial"/>
              </a:rPr>
              <a:t>The </a:t>
            </a:r>
            <a:r>
              <a:rPr sz="2000" spc="-10" dirty="0">
                <a:latin typeface="Arial"/>
                <a:cs typeface="Arial"/>
              </a:rPr>
              <a:t>simplest semiconductor detector </a:t>
            </a:r>
            <a:r>
              <a:rPr sz="2000" spc="-5" dirty="0">
                <a:latin typeface="Arial"/>
                <a:cs typeface="Arial"/>
              </a:rPr>
              <a:t>are </a:t>
            </a:r>
            <a:r>
              <a:rPr sz="2000" spc="-10" dirty="0">
                <a:latin typeface="Arial"/>
                <a:cs typeface="Arial"/>
              </a:rPr>
              <a:t>solar</a:t>
            </a:r>
            <a:r>
              <a:rPr sz="2000" spc="55" dirty="0">
                <a:latin typeface="Arial"/>
                <a:cs typeface="Arial"/>
              </a:rPr>
              <a:t> </a:t>
            </a:r>
            <a:r>
              <a:rPr sz="2000" spc="-10" dirty="0">
                <a:latin typeface="Arial"/>
                <a:cs typeface="Arial"/>
              </a:rPr>
              <a:t>cells.</a:t>
            </a:r>
            <a:endParaRPr sz="2000">
              <a:latin typeface="Arial"/>
              <a:cs typeface="Arial"/>
            </a:endParaRPr>
          </a:p>
          <a:p>
            <a:pPr marL="355600" marR="71755" indent="-342900">
              <a:lnSpc>
                <a:spcPct val="100000"/>
              </a:lnSpc>
              <a:spcBef>
                <a:spcPts val="470"/>
              </a:spcBef>
              <a:buChar char="•"/>
              <a:tabLst>
                <a:tab pos="354965" algn="l"/>
                <a:tab pos="356235" algn="l"/>
              </a:tabLst>
            </a:pPr>
            <a:r>
              <a:rPr sz="2000" spc="-5" dirty="0">
                <a:latin typeface="Arial"/>
                <a:cs typeface="Arial"/>
              </a:rPr>
              <a:t>Incident light </a:t>
            </a:r>
            <a:r>
              <a:rPr sz="2000" spc="-10" dirty="0">
                <a:latin typeface="Arial"/>
                <a:cs typeface="Arial"/>
              </a:rPr>
              <a:t>energy raises valence band electron </a:t>
            </a:r>
            <a:r>
              <a:rPr sz="2000" spc="-5" dirty="0">
                <a:latin typeface="Arial"/>
                <a:cs typeface="Arial"/>
              </a:rPr>
              <a:t>to the </a:t>
            </a:r>
            <a:r>
              <a:rPr sz="2000" spc="-10" dirty="0">
                <a:latin typeface="Arial"/>
                <a:cs typeface="Arial"/>
              </a:rPr>
              <a:t>conduction  band, generating </a:t>
            </a:r>
            <a:r>
              <a:rPr sz="2000" spc="-5" dirty="0">
                <a:latin typeface="Arial"/>
                <a:cs typeface="Arial"/>
              </a:rPr>
              <a:t>an </a:t>
            </a:r>
            <a:r>
              <a:rPr sz="2000" spc="-10" dirty="0">
                <a:latin typeface="Arial"/>
                <a:cs typeface="Arial"/>
              </a:rPr>
              <a:t>electric</a:t>
            </a:r>
            <a:r>
              <a:rPr sz="2000" spc="5" dirty="0">
                <a:latin typeface="Arial"/>
                <a:cs typeface="Arial"/>
              </a:rPr>
              <a:t> </a:t>
            </a:r>
            <a:r>
              <a:rPr sz="2000" spc="-10" dirty="0">
                <a:latin typeface="Arial"/>
                <a:cs typeface="Arial"/>
              </a:rPr>
              <a:t>voltage</a:t>
            </a:r>
            <a:endParaRPr sz="2000">
              <a:latin typeface="Arial"/>
              <a:cs typeface="Arial"/>
            </a:endParaRPr>
          </a:p>
          <a:p>
            <a:pPr marL="354965" indent="-342900">
              <a:lnSpc>
                <a:spcPct val="100000"/>
              </a:lnSpc>
              <a:spcBef>
                <a:spcPts val="475"/>
              </a:spcBef>
              <a:buChar char="•"/>
              <a:tabLst>
                <a:tab pos="354965" algn="l"/>
                <a:tab pos="355600" algn="l"/>
              </a:tabLst>
            </a:pPr>
            <a:r>
              <a:rPr sz="2000" spc="-5" dirty="0">
                <a:latin typeface="Arial"/>
                <a:cs typeface="Arial"/>
              </a:rPr>
              <a:t>Such photovoltaic detectors are slow and not very</a:t>
            </a:r>
            <a:r>
              <a:rPr sz="2000" spc="70" dirty="0">
                <a:latin typeface="Arial"/>
                <a:cs typeface="Arial"/>
              </a:rPr>
              <a:t> </a:t>
            </a:r>
            <a:r>
              <a:rPr sz="2000" spc="-5" dirty="0">
                <a:latin typeface="Arial"/>
                <a:cs typeface="Arial"/>
              </a:rPr>
              <a:t>sensitive.</a:t>
            </a:r>
            <a:endParaRPr sz="2000">
              <a:latin typeface="Arial"/>
              <a:cs typeface="Arial"/>
            </a:endParaRPr>
          </a:p>
          <a:p>
            <a:pPr marL="12700">
              <a:lnSpc>
                <a:spcPct val="100000"/>
              </a:lnSpc>
              <a:spcBef>
                <a:spcPts val="475"/>
              </a:spcBef>
            </a:pPr>
            <a:r>
              <a:rPr sz="2000" b="1" spc="-5" dirty="0">
                <a:latin typeface="Arial"/>
                <a:cs typeface="Arial"/>
              </a:rPr>
              <a:t>Photodiodes:</a:t>
            </a:r>
            <a:endParaRPr sz="2000">
              <a:latin typeface="Arial"/>
              <a:cs typeface="Arial"/>
            </a:endParaRPr>
          </a:p>
          <a:p>
            <a:pPr marL="354965" marR="5080" indent="-342900">
              <a:lnSpc>
                <a:spcPct val="100000"/>
              </a:lnSpc>
              <a:spcBef>
                <a:spcPts val="475"/>
              </a:spcBef>
              <a:buChar char="•"/>
              <a:tabLst>
                <a:tab pos="354965" algn="l"/>
                <a:tab pos="355600" algn="l"/>
                <a:tab pos="7629525" algn="l"/>
              </a:tabLst>
            </a:pPr>
            <a:r>
              <a:rPr sz="2000" spc="-10" dirty="0">
                <a:latin typeface="Arial"/>
                <a:cs typeface="Arial"/>
              </a:rPr>
              <a:t>Semiconducto</a:t>
            </a:r>
            <a:r>
              <a:rPr sz="2000" spc="-5" dirty="0">
                <a:latin typeface="Arial"/>
                <a:cs typeface="Arial"/>
              </a:rPr>
              <a:t>r </a:t>
            </a:r>
            <a:r>
              <a:rPr sz="2000" spc="-10" dirty="0">
                <a:latin typeface="Arial"/>
                <a:cs typeface="Arial"/>
              </a:rPr>
              <a:t>device</a:t>
            </a:r>
            <a:r>
              <a:rPr sz="2000" spc="-5" dirty="0">
                <a:latin typeface="Arial"/>
                <a:cs typeface="Arial"/>
              </a:rPr>
              <a:t>s </a:t>
            </a:r>
            <a:r>
              <a:rPr sz="2000" spc="-10" dirty="0">
                <a:latin typeface="Arial"/>
                <a:cs typeface="Arial"/>
              </a:rPr>
              <a:t>fo</a:t>
            </a:r>
            <a:r>
              <a:rPr sz="2000" spc="-5" dirty="0">
                <a:latin typeface="Arial"/>
                <a:cs typeface="Arial"/>
              </a:rPr>
              <a:t>r </a:t>
            </a:r>
            <a:r>
              <a:rPr sz="2000" spc="-10" dirty="0">
                <a:latin typeface="Arial"/>
                <a:cs typeface="Arial"/>
              </a:rPr>
              <a:t>th</a:t>
            </a:r>
            <a:r>
              <a:rPr sz="2000" spc="-5" dirty="0">
                <a:latin typeface="Arial"/>
                <a:cs typeface="Arial"/>
              </a:rPr>
              <a:t>e </a:t>
            </a:r>
            <a:r>
              <a:rPr sz="2000" spc="-10" dirty="0">
                <a:latin typeface="Arial"/>
                <a:cs typeface="Arial"/>
              </a:rPr>
              <a:t>dete</a:t>
            </a:r>
            <a:r>
              <a:rPr sz="2000" spc="5" dirty="0">
                <a:latin typeface="Arial"/>
                <a:cs typeface="Arial"/>
              </a:rPr>
              <a:t>c</a:t>
            </a:r>
            <a:r>
              <a:rPr sz="2000" spc="-10" dirty="0">
                <a:latin typeface="Arial"/>
                <a:cs typeface="Arial"/>
              </a:rPr>
              <a:t>tio</a:t>
            </a:r>
            <a:r>
              <a:rPr sz="2000" spc="-5" dirty="0">
                <a:latin typeface="Arial"/>
                <a:cs typeface="Arial"/>
              </a:rPr>
              <a:t>n </a:t>
            </a:r>
            <a:r>
              <a:rPr sz="2000" spc="-10" dirty="0">
                <a:latin typeface="Arial"/>
                <a:cs typeface="Arial"/>
              </a:rPr>
              <a:t>o</a:t>
            </a:r>
            <a:r>
              <a:rPr sz="2000" spc="-5" dirty="0">
                <a:latin typeface="Arial"/>
                <a:cs typeface="Arial"/>
              </a:rPr>
              <a:t>f </a:t>
            </a:r>
            <a:r>
              <a:rPr sz="2000" spc="-10" dirty="0">
                <a:latin typeface="Arial"/>
                <a:cs typeface="Arial"/>
              </a:rPr>
              <a:t>light</a:t>
            </a:r>
            <a:r>
              <a:rPr sz="2000" spc="-5" dirty="0">
                <a:latin typeface="Arial"/>
                <a:cs typeface="Arial"/>
              </a:rPr>
              <a:t>. </a:t>
            </a:r>
            <a:r>
              <a:rPr sz="2000" spc="-10" dirty="0">
                <a:latin typeface="Arial"/>
                <a:cs typeface="Arial"/>
              </a:rPr>
              <a:t>The</a:t>
            </a:r>
            <a:r>
              <a:rPr sz="2000" spc="-5" dirty="0">
                <a:latin typeface="Arial"/>
                <a:cs typeface="Arial"/>
              </a:rPr>
              <a:t>y </a:t>
            </a:r>
            <a:r>
              <a:rPr sz="2000" spc="-10" dirty="0">
                <a:latin typeface="Arial"/>
                <a:cs typeface="Arial"/>
              </a:rPr>
              <a:t>contai</a:t>
            </a:r>
            <a:r>
              <a:rPr sz="2000" spc="-5" dirty="0">
                <a:latin typeface="Arial"/>
                <a:cs typeface="Arial"/>
              </a:rPr>
              <a:t>n a</a:t>
            </a:r>
            <a:r>
              <a:rPr sz="2000" dirty="0">
                <a:latin typeface="Arial"/>
                <a:cs typeface="Arial"/>
              </a:rPr>
              <a:t>	</a:t>
            </a:r>
            <a:r>
              <a:rPr sz="2000" spc="-10" dirty="0">
                <a:latin typeface="Arial"/>
                <a:cs typeface="Arial"/>
              </a:rPr>
              <a:t>p-n  </a:t>
            </a:r>
            <a:r>
              <a:rPr sz="2000" spc="-5" dirty="0">
                <a:latin typeface="Arial"/>
                <a:cs typeface="Arial"/>
              </a:rPr>
              <a:t>junction</a:t>
            </a:r>
            <a:endParaRPr sz="2000">
              <a:latin typeface="Arial"/>
              <a:cs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A8092AAC-5281-428F-8179-E1CFC2E3265E}" type="datetime1">
              <a:rPr lang="en-US" spc="-10" smtClean="0"/>
              <a:t>8/7/2021</a:t>
            </a:fld>
            <a:endParaRPr spc="-10" dirty="0"/>
          </a:p>
        </p:txBody>
      </p:sp>
      <p:sp>
        <p:nvSpPr>
          <p:cNvPr id="2" name="object 2"/>
          <p:cNvSpPr txBox="1">
            <a:spLocks noGrp="1"/>
          </p:cNvSpPr>
          <p:nvPr>
            <p:ph type="title"/>
          </p:nvPr>
        </p:nvSpPr>
        <p:spPr>
          <a:xfrm>
            <a:off x="1228852" y="725431"/>
            <a:ext cx="2566670" cy="574040"/>
          </a:xfrm>
          <a:prstGeom prst="rect">
            <a:avLst/>
          </a:prstGeom>
        </p:spPr>
        <p:txBody>
          <a:bodyPr vert="horz" wrap="square" lIns="0" tIns="12700" rIns="0" bIns="0" rtlCol="0">
            <a:spAutoFit/>
          </a:bodyPr>
          <a:lstStyle/>
          <a:p>
            <a:pPr marL="12700">
              <a:lnSpc>
                <a:spcPct val="100000"/>
              </a:lnSpc>
              <a:spcBef>
                <a:spcPts val="100"/>
              </a:spcBef>
            </a:pPr>
            <a:r>
              <a:rPr spc="-10" dirty="0"/>
              <a:t>Photodiodes</a:t>
            </a:r>
          </a:p>
        </p:txBody>
      </p:sp>
      <p:sp>
        <p:nvSpPr>
          <p:cNvPr id="3" name="object 3"/>
          <p:cNvSpPr txBox="1"/>
          <p:nvPr/>
        </p:nvSpPr>
        <p:spPr>
          <a:xfrm>
            <a:off x="9232732" y="725431"/>
            <a:ext cx="280035" cy="574040"/>
          </a:xfrm>
          <a:prstGeom prst="rect">
            <a:avLst/>
          </a:prstGeom>
        </p:spPr>
        <p:txBody>
          <a:bodyPr vert="horz" wrap="square" lIns="0" tIns="12700" rIns="0" bIns="0" rtlCol="0">
            <a:spAutoFit/>
          </a:bodyPr>
          <a:lstStyle/>
          <a:p>
            <a:pPr marL="12700">
              <a:lnSpc>
                <a:spcPct val="100000"/>
              </a:lnSpc>
              <a:spcBef>
                <a:spcPts val="100"/>
              </a:spcBef>
            </a:pPr>
            <a:r>
              <a:rPr sz="3600" spc="-5" dirty="0">
                <a:latin typeface="Arial"/>
                <a:cs typeface="Arial"/>
              </a:rPr>
              <a:t>1</a:t>
            </a:r>
            <a:endParaRPr sz="3600">
              <a:latin typeface="Arial"/>
              <a:cs typeface="Arial"/>
            </a:endParaRPr>
          </a:p>
        </p:txBody>
      </p:sp>
      <p:sp>
        <p:nvSpPr>
          <p:cNvPr id="4" name="object 4"/>
          <p:cNvSpPr txBox="1"/>
          <p:nvPr/>
        </p:nvSpPr>
        <p:spPr>
          <a:xfrm>
            <a:off x="1305001" y="1751845"/>
            <a:ext cx="8070850" cy="4418965"/>
          </a:xfrm>
          <a:prstGeom prst="rect">
            <a:avLst/>
          </a:prstGeom>
        </p:spPr>
        <p:txBody>
          <a:bodyPr vert="horz" wrap="square" lIns="0" tIns="12065" rIns="0" bIns="0" rtlCol="0">
            <a:spAutoFit/>
          </a:bodyPr>
          <a:lstStyle/>
          <a:p>
            <a:pPr marL="12700">
              <a:lnSpc>
                <a:spcPct val="100000"/>
              </a:lnSpc>
              <a:spcBef>
                <a:spcPts val="95"/>
              </a:spcBef>
            </a:pPr>
            <a:r>
              <a:rPr sz="2000" b="1" spc="-5" dirty="0">
                <a:latin typeface="Arial"/>
                <a:cs typeface="Arial"/>
              </a:rPr>
              <a:t>Photodiodes operate in two modes</a:t>
            </a:r>
            <a:endParaRPr sz="2000">
              <a:latin typeface="Arial"/>
              <a:cs typeface="Arial"/>
            </a:endParaRPr>
          </a:p>
          <a:p>
            <a:pPr>
              <a:lnSpc>
                <a:spcPct val="100000"/>
              </a:lnSpc>
              <a:spcBef>
                <a:spcPts val="40"/>
              </a:spcBef>
            </a:pPr>
            <a:endParaRPr sz="2450">
              <a:latin typeface="Arial"/>
              <a:cs typeface="Arial"/>
            </a:endParaRPr>
          </a:p>
          <a:p>
            <a:pPr marL="355600" marR="6350" indent="-342900">
              <a:lnSpc>
                <a:spcPts val="1930"/>
              </a:lnSpc>
              <a:buAutoNum type="arabicPeriod"/>
              <a:tabLst>
                <a:tab pos="355600" algn="l"/>
                <a:tab pos="356235" algn="l"/>
                <a:tab pos="2120265" algn="l"/>
                <a:tab pos="2693670" algn="l"/>
                <a:tab pos="3110865" algn="l"/>
                <a:tab pos="3818254" algn="l"/>
                <a:tab pos="4652010" algn="l"/>
                <a:tab pos="5345430" algn="l"/>
                <a:tab pos="6799580" algn="l"/>
              </a:tabLst>
            </a:pPr>
            <a:r>
              <a:rPr sz="2000" b="1" spc="-5" dirty="0">
                <a:latin typeface="Arial"/>
                <a:cs typeface="Arial"/>
              </a:rPr>
              <a:t>Photovoltaic	Mode:	</a:t>
            </a:r>
            <a:r>
              <a:rPr sz="2000" spc="-5" dirty="0">
                <a:latin typeface="Arial"/>
                <a:cs typeface="Arial"/>
              </a:rPr>
              <a:t>Like	Solar	cell,	illuminated	photodiode  </a:t>
            </a:r>
            <a:r>
              <a:rPr sz="2000" spc="-10" dirty="0">
                <a:latin typeface="Arial"/>
                <a:cs typeface="Arial"/>
              </a:rPr>
              <a:t>generates</a:t>
            </a:r>
            <a:r>
              <a:rPr sz="2000" spc="30" dirty="0">
                <a:latin typeface="Arial"/>
                <a:cs typeface="Arial"/>
              </a:rPr>
              <a:t> </a:t>
            </a:r>
            <a:r>
              <a:rPr sz="2000" spc="-5" dirty="0">
                <a:latin typeface="Arial"/>
                <a:cs typeface="Arial"/>
              </a:rPr>
              <a:t>a</a:t>
            </a:r>
            <a:r>
              <a:rPr sz="2000" spc="30" dirty="0">
                <a:latin typeface="Arial"/>
                <a:cs typeface="Arial"/>
              </a:rPr>
              <a:t> </a:t>
            </a:r>
            <a:r>
              <a:rPr sz="2000" spc="-10" dirty="0">
                <a:latin typeface="Arial"/>
                <a:cs typeface="Arial"/>
              </a:rPr>
              <a:t>current	</a:t>
            </a:r>
            <a:r>
              <a:rPr sz="2000" spc="-5" dirty="0">
                <a:latin typeface="Arial"/>
                <a:cs typeface="Arial"/>
              </a:rPr>
              <a:t>at zero</a:t>
            </a:r>
            <a:r>
              <a:rPr sz="2000" spc="-10" dirty="0">
                <a:latin typeface="Arial"/>
                <a:cs typeface="Arial"/>
              </a:rPr>
              <a:t> bias.</a:t>
            </a:r>
            <a:endParaRPr sz="2000">
              <a:latin typeface="Arial"/>
              <a:cs typeface="Arial"/>
            </a:endParaRPr>
          </a:p>
          <a:p>
            <a:pPr marL="355600" marR="8255" indent="-342900">
              <a:lnSpc>
                <a:spcPts val="1920"/>
              </a:lnSpc>
              <a:spcBef>
                <a:spcPts val="475"/>
              </a:spcBef>
              <a:buAutoNum type="arabicPeriod"/>
              <a:tabLst>
                <a:tab pos="355600" algn="l"/>
                <a:tab pos="356235" algn="l"/>
              </a:tabLst>
            </a:pPr>
            <a:r>
              <a:rPr sz="2000" b="1" spc="-5" dirty="0">
                <a:latin typeface="Arial"/>
                <a:cs typeface="Arial"/>
              </a:rPr>
              <a:t>Photoconductive Mode: </a:t>
            </a:r>
            <a:r>
              <a:rPr sz="2000" spc="-5" dirty="0">
                <a:latin typeface="Arial"/>
                <a:cs typeface="Arial"/>
              </a:rPr>
              <a:t>A reverse voltage is applied to photodiode  and resulting photocurrents is</a:t>
            </a:r>
            <a:r>
              <a:rPr sz="2000" spc="15" dirty="0">
                <a:latin typeface="Arial"/>
                <a:cs typeface="Arial"/>
              </a:rPr>
              <a:t> </a:t>
            </a:r>
            <a:r>
              <a:rPr sz="2000" spc="-5" dirty="0">
                <a:latin typeface="Arial"/>
                <a:cs typeface="Arial"/>
              </a:rPr>
              <a:t>measured.</a:t>
            </a:r>
            <a:endParaRPr sz="2000">
              <a:latin typeface="Arial"/>
              <a:cs typeface="Arial"/>
            </a:endParaRPr>
          </a:p>
          <a:p>
            <a:pPr marL="354965" indent="-342900">
              <a:lnSpc>
                <a:spcPct val="100000"/>
              </a:lnSpc>
              <a:spcBef>
                <a:spcPts val="15"/>
              </a:spcBef>
              <a:buChar char="•"/>
              <a:tabLst>
                <a:tab pos="354965" algn="l"/>
                <a:tab pos="355600" algn="l"/>
              </a:tabLst>
            </a:pPr>
            <a:r>
              <a:rPr sz="2000" spc="-5" dirty="0">
                <a:latin typeface="Arial"/>
                <a:cs typeface="Arial"/>
              </a:rPr>
              <a:t>Photodiode are faster, more sensitive if electrically reversed</a:t>
            </a:r>
            <a:r>
              <a:rPr sz="2000" spc="125" dirty="0">
                <a:latin typeface="Arial"/>
                <a:cs typeface="Arial"/>
              </a:rPr>
              <a:t> </a:t>
            </a:r>
            <a:r>
              <a:rPr sz="2000" spc="-5" dirty="0">
                <a:latin typeface="Arial"/>
                <a:cs typeface="Arial"/>
              </a:rPr>
              <a:t>biased.</a:t>
            </a:r>
            <a:endParaRPr sz="2000">
              <a:latin typeface="Arial"/>
              <a:cs typeface="Arial"/>
            </a:endParaRPr>
          </a:p>
          <a:p>
            <a:pPr marL="355600" marR="5080" indent="-343535" algn="just">
              <a:lnSpc>
                <a:spcPts val="1930"/>
              </a:lnSpc>
              <a:spcBef>
                <a:spcPts val="455"/>
              </a:spcBef>
              <a:buChar char="•"/>
              <a:tabLst>
                <a:tab pos="355600" algn="l"/>
              </a:tabLst>
            </a:pPr>
            <a:r>
              <a:rPr sz="2000" spc="-5" dirty="0">
                <a:latin typeface="Arial"/>
                <a:cs typeface="Arial"/>
              </a:rPr>
              <a:t>The </a:t>
            </a:r>
            <a:r>
              <a:rPr sz="2000" spc="-10" dirty="0">
                <a:latin typeface="Arial"/>
                <a:cs typeface="Arial"/>
              </a:rPr>
              <a:t>reversed-bias draws current-carrying electrons </a:t>
            </a:r>
            <a:r>
              <a:rPr sz="2000" spc="-5" dirty="0">
                <a:latin typeface="Arial"/>
                <a:cs typeface="Arial"/>
              </a:rPr>
              <a:t>and </a:t>
            </a:r>
            <a:r>
              <a:rPr sz="2000" spc="-10" dirty="0">
                <a:latin typeface="Arial"/>
                <a:cs typeface="Arial"/>
              </a:rPr>
              <a:t>holes </a:t>
            </a:r>
            <a:r>
              <a:rPr sz="2000" spc="-5" dirty="0">
                <a:latin typeface="Arial"/>
                <a:cs typeface="Arial"/>
              </a:rPr>
              <a:t>out </a:t>
            </a:r>
            <a:r>
              <a:rPr sz="2000" spc="-10" dirty="0">
                <a:latin typeface="Arial"/>
                <a:cs typeface="Arial"/>
              </a:rPr>
              <a:t>of  </a:t>
            </a:r>
            <a:r>
              <a:rPr sz="2000" spc="-5" dirty="0">
                <a:latin typeface="Arial"/>
                <a:cs typeface="Arial"/>
              </a:rPr>
              <a:t>the </a:t>
            </a:r>
            <a:r>
              <a:rPr sz="2000" spc="-10" dirty="0">
                <a:latin typeface="Arial"/>
                <a:cs typeface="Arial"/>
              </a:rPr>
              <a:t>junction region, creating </a:t>
            </a:r>
            <a:r>
              <a:rPr sz="2000" spc="-5" dirty="0">
                <a:latin typeface="Arial"/>
                <a:cs typeface="Arial"/>
              </a:rPr>
              <a:t>a </a:t>
            </a:r>
            <a:r>
              <a:rPr sz="2000" spc="-10" dirty="0">
                <a:latin typeface="Arial"/>
                <a:cs typeface="Arial"/>
              </a:rPr>
              <a:t>depleted region, which </a:t>
            </a:r>
            <a:r>
              <a:rPr sz="2000" spc="-5" dirty="0">
                <a:latin typeface="Arial"/>
                <a:cs typeface="Arial"/>
              </a:rPr>
              <a:t>stops </a:t>
            </a:r>
            <a:r>
              <a:rPr sz="2000" spc="-10" dirty="0">
                <a:latin typeface="Arial"/>
                <a:cs typeface="Arial"/>
              </a:rPr>
              <a:t>the  current flow.</a:t>
            </a:r>
            <a:endParaRPr sz="2000">
              <a:latin typeface="Arial"/>
              <a:cs typeface="Arial"/>
            </a:endParaRPr>
          </a:p>
          <a:p>
            <a:pPr marL="355600" marR="6985" indent="-343535" algn="just">
              <a:lnSpc>
                <a:spcPts val="1930"/>
              </a:lnSpc>
              <a:spcBef>
                <a:spcPts val="465"/>
              </a:spcBef>
              <a:buChar char="•"/>
              <a:tabLst>
                <a:tab pos="355600" algn="l"/>
              </a:tabLst>
            </a:pPr>
            <a:r>
              <a:rPr sz="2000" spc="-5" dirty="0">
                <a:latin typeface="Arial"/>
                <a:cs typeface="Arial"/>
              </a:rPr>
              <a:t>A </a:t>
            </a:r>
            <a:r>
              <a:rPr sz="2000" spc="-10" dirty="0">
                <a:latin typeface="Arial"/>
                <a:cs typeface="Arial"/>
              </a:rPr>
              <a:t>photon </a:t>
            </a:r>
            <a:r>
              <a:rPr sz="2000" spc="-5" dirty="0">
                <a:latin typeface="Arial"/>
                <a:cs typeface="Arial"/>
              </a:rPr>
              <a:t>of </a:t>
            </a:r>
            <a:r>
              <a:rPr sz="2000" spc="-10" dirty="0">
                <a:latin typeface="Arial"/>
                <a:cs typeface="Arial"/>
              </a:rPr>
              <a:t>suitable wavelength </a:t>
            </a:r>
            <a:r>
              <a:rPr sz="2000" spc="-5" dirty="0">
                <a:latin typeface="Arial"/>
                <a:cs typeface="Arial"/>
              </a:rPr>
              <a:t>can </a:t>
            </a:r>
            <a:r>
              <a:rPr sz="2000" spc="-10" dirty="0">
                <a:latin typeface="Arial"/>
                <a:cs typeface="Arial"/>
              </a:rPr>
              <a:t>create electron-hole pairs </a:t>
            </a:r>
            <a:r>
              <a:rPr sz="2000" spc="-5" dirty="0">
                <a:latin typeface="Arial"/>
                <a:cs typeface="Arial"/>
              </a:rPr>
              <a:t>in  this </a:t>
            </a:r>
            <a:r>
              <a:rPr sz="2000" spc="-10" dirty="0">
                <a:latin typeface="Arial"/>
                <a:cs typeface="Arial"/>
              </a:rPr>
              <a:t>region </a:t>
            </a:r>
            <a:r>
              <a:rPr sz="2000" spc="-5" dirty="0">
                <a:latin typeface="Arial"/>
                <a:cs typeface="Arial"/>
              </a:rPr>
              <a:t>by </a:t>
            </a:r>
            <a:r>
              <a:rPr sz="2000" spc="-10" dirty="0">
                <a:latin typeface="Arial"/>
                <a:cs typeface="Arial"/>
              </a:rPr>
              <a:t>raising </a:t>
            </a:r>
            <a:r>
              <a:rPr sz="2000" spc="-5" dirty="0">
                <a:latin typeface="Arial"/>
                <a:cs typeface="Arial"/>
              </a:rPr>
              <a:t>an </a:t>
            </a:r>
            <a:r>
              <a:rPr sz="2000" spc="-10" dirty="0">
                <a:latin typeface="Arial"/>
                <a:cs typeface="Arial"/>
              </a:rPr>
              <a:t>electron </a:t>
            </a:r>
            <a:r>
              <a:rPr sz="2000" spc="-5" dirty="0">
                <a:latin typeface="Arial"/>
                <a:cs typeface="Arial"/>
              </a:rPr>
              <a:t>from the </a:t>
            </a:r>
            <a:r>
              <a:rPr sz="2000" spc="-10" dirty="0">
                <a:latin typeface="Arial"/>
                <a:cs typeface="Arial"/>
              </a:rPr>
              <a:t>valence band </a:t>
            </a:r>
            <a:r>
              <a:rPr sz="2000" spc="-5" dirty="0">
                <a:latin typeface="Arial"/>
                <a:cs typeface="Arial"/>
              </a:rPr>
              <a:t>to </a:t>
            </a:r>
            <a:r>
              <a:rPr sz="2000" spc="-10" dirty="0">
                <a:latin typeface="Arial"/>
                <a:cs typeface="Arial"/>
              </a:rPr>
              <a:t>the  </a:t>
            </a:r>
            <a:r>
              <a:rPr sz="2000" spc="-5" dirty="0">
                <a:latin typeface="Arial"/>
                <a:cs typeface="Arial"/>
              </a:rPr>
              <a:t>conduction band, leaving behind a</a:t>
            </a:r>
            <a:r>
              <a:rPr sz="2000" spc="20" dirty="0">
                <a:latin typeface="Arial"/>
                <a:cs typeface="Arial"/>
              </a:rPr>
              <a:t> </a:t>
            </a:r>
            <a:r>
              <a:rPr sz="2000" spc="-5" dirty="0">
                <a:latin typeface="Arial"/>
                <a:cs typeface="Arial"/>
              </a:rPr>
              <a:t>hole.</a:t>
            </a:r>
            <a:endParaRPr sz="2000">
              <a:latin typeface="Arial"/>
              <a:cs typeface="Arial"/>
            </a:endParaRPr>
          </a:p>
          <a:p>
            <a:pPr marL="355600" marR="5715" indent="-343535" algn="just">
              <a:lnSpc>
                <a:spcPct val="80100"/>
              </a:lnSpc>
              <a:spcBef>
                <a:spcPts val="480"/>
              </a:spcBef>
              <a:buChar char="•"/>
              <a:tabLst>
                <a:tab pos="355600" algn="l"/>
              </a:tabLst>
            </a:pPr>
            <a:r>
              <a:rPr sz="2000" spc="-5" dirty="0">
                <a:latin typeface="Arial"/>
                <a:cs typeface="Arial"/>
              </a:rPr>
              <a:t>The bias voltage causes these current carriers to drift quickly away  from </a:t>
            </a:r>
            <a:r>
              <a:rPr sz="2000" spc="-10" dirty="0">
                <a:latin typeface="Arial"/>
                <a:cs typeface="Arial"/>
              </a:rPr>
              <a:t>junction region. </a:t>
            </a:r>
            <a:r>
              <a:rPr sz="2000" spc="-5" dirty="0">
                <a:latin typeface="Arial"/>
                <a:cs typeface="Arial"/>
              </a:rPr>
              <a:t>So </a:t>
            </a:r>
            <a:r>
              <a:rPr sz="2000" spc="-10" dirty="0">
                <a:latin typeface="Arial"/>
                <a:cs typeface="Arial"/>
              </a:rPr>
              <a:t>current </a:t>
            </a:r>
            <a:r>
              <a:rPr sz="2000" spc="-5" dirty="0">
                <a:latin typeface="Arial"/>
                <a:cs typeface="Arial"/>
              </a:rPr>
              <a:t>flows </a:t>
            </a:r>
            <a:r>
              <a:rPr sz="2000" spc="-10" dirty="0">
                <a:latin typeface="Arial"/>
                <a:cs typeface="Arial"/>
              </a:rPr>
              <a:t>proportional </a:t>
            </a:r>
            <a:r>
              <a:rPr sz="2000" spc="-5" dirty="0">
                <a:latin typeface="Arial"/>
                <a:cs typeface="Arial"/>
              </a:rPr>
              <a:t>to the </a:t>
            </a:r>
            <a:r>
              <a:rPr sz="2000" spc="-10" dirty="0">
                <a:latin typeface="Arial"/>
                <a:cs typeface="Arial"/>
              </a:rPr>
              <a:t>photon on  </a:t>
            </a:r>
            <a:r>
              <a:rPr sz="2000" spc="-5" dirty="0">
                <a:latin typeface="Arial"/>
                <a:cs typeface="Arial"/>
              </a:rPr>
              <a:t>the </a:t>
            </a:r>
            <a:r>
              <a:rPr sz="2000" spc="-10" dirty="0">
                <a:latin typeface="Arial"/>
                <a:cs typeface="Arial"/>
              </a:rPr>
              <a:t>detector.</a:t>
            </a:r>
            <a:endParaRPr sz="2000">
              <a:latin typeface="Arial"/>
              <a:cs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64ED6906-7186-469E-A4A6-5375AAC5ACE3}" type="datetime1">
              <a:rPr lang="en-US" spc="-10" smtClean="0"/>
              <a:t>8/7/2021</a:t>
            </a:fld>
            <a:endParaRPr spc="-10" dirty="0"/>
          </a:p>
        </p:txBody>
      </p:sp>
      <p:sp>
        <p:nvSpPr>
          <p:cNvPr id="2" name="object 2"/>
          <p:cNvSpPr txBox="1">
            <a:spLocks noGrp="1"/>
          </p:cNvSpPr>
          <p:nvPr>
            <p:ph type="title"/>
          </p:nvPr>
        </p:nvSpPr>
        <p:spPr>
          <a:xfrm>
            <a:off x="1305052" y="901453"/>
            <a:ext cx="4775200" cy="574040"/>
          </a:xfrm>
          <a:prstGeom prst="rect">
            <a:avLst/>
          </a:prstGeom>
        </p:spPr>
        <p:txBody>
          <a:bodyPr vert="horz" wrap="square" lIns="0" tIns="12700" rIns="0" bIns="0" rtlCol="0">
            <a:spAutoFit/>
          </a:bodyPr>
          <a:lstStyle/>
          <a:p>
            <a:pPr marL="12700">
              <a:lnSpc>
                <a:spcPct val="100000"/>
              </a:lnSpc>
              <a:spcBef>
                <a:spcPts val="100"/>
              </a:spcBef>
            </a:pPr>
            <a:r>
              <a:rPr spc="-5" dirty="0"/>
              <a:t>Features of</a:t>
            </a:r>
            <a:r>
              <a:rPr spc="-50" dirty="0"/>
              <a:t> </a:t>
            </a:r>
            <a:r>
              <a:rPr spc="-10" dirty="0"/>
              <a:t>Photodiode</a:t>
            </a:r>
          </a:p>
        </p:txBody>
      </p:sp>
      <p:sp>
        <p:nvSpPr>
          <p:cNvPr id="3" name="object 3"/>
          <p:cNvSpPr txBox="1"/>
          <p:nvPr/>
        </p:nvSpPr>
        <p:spPr>
          <a:xfrm>
            <a:off x="1305052" y="1933963"/>
            <a:ext cx="8069580" cy="4051935"/>
          </a:xfrm>
          <a:prstGeom prst="rect">
            <a:avLst/>
          </a:prstGeom>
        </p:spPr>
        <p:txBody>
          <a:bodyPr vert="horz" wrap="square" lIns="0" tIns="12065" rIns="0" bIns="0" rtlCol="0">
            <a:spAutoFit/>
          </a:bodyPr>
          <a:lstStyle/>
          <a:p>
            <a:pPr marL="12700">
              <a:lnSpc>
                <a:spcPct val="100000"/>
              </a:lnSpc>
              <a:spcBef>
                <a:spcPts val="95"/>
              </a:spcBef>
            </a:pPr>
            <a:r>
              <a:rPr sz="2000" b="1" spc="-10" dirty="0">
                <a:latin typeface="Arial"/>
                <a:cs typeface="Arial"/>
              </a:rPr>
              <a:t>Critical performance parameters </a:t>
            </a:r>
            <a:r>
              <a:rPr sz="2000" b="1" spc="-5" dirty="0">
                <a:latin typeface="Arial"/>
                <a:cs typeface="Arial"/>
              </a:rPr>
              <a:t>of a </a:t>
            </a:r>
            <a:r>
              <a:rPr sz="2000" b="1" spc="-10" dirty="0">
                <a:latin typeface="Arial"/>
                <a:cs typeface="Arial"/>
              </a:rPr>
              <a:t>photodiode</a:t>
            </a:r>
            <a:r>
              <a:rPr sz="2000" b="1" spc="70" dirty="0">
                <a:latin typeface="Arial"/>
                <a:cs typeface="Arial"/>
              </a:rPr>
              <a:t> </a:t>
            </a:r>
            <a:r>
              <a:rPr sz="2000" b="1" spc="-10" dirty="0">
                <a:latin typeface="Arial"/>
                <a:cs typeface="Arial"/>
              </a:rPr>
              <a:t>include:</a:t>
            </a:r>
            <a:endParaRPr sz="2000">
              <a:latin typeface="Arial"/>
              <a:cs typeface="Arial"/>
            </a:endParaRPr>
          </a:p>
          <a:p>
            <a:pPr>
              <a:lnSpc>
                <a:spcPct val="100000"/>
              </a:lnSpc>
              <a:spcBef>
                <a:spcPts val="45"/>
              </a:spcBef>
            </a:pPr>
            <a:endParaRPr sz="2050">
              <a:latin typeface="Arial"/>
              <a:cs typeface="Arial"/>
            </a:endParaRPr>
          </a:p>
          <a:p>
            <a:pPr marL="12700">
              <a:lnSpc>
                <a:spcPct val="100000"/>
              </a:lnSpc>
            </a:pPr>
            <a:r>
              <a:rPr sz="2000" b="1" spc="-5" dirty="0">
                <a:latin typeface="Arial"/>
                <a:cs typeface="Arial"/>
              </a:rPr>
              <a:t>Responsitivity</a:t>
            </a:r>
            <a:endParaRPr sz="2000">
              <a:latin typeface="Arial"/>
              <a:cs typeface="Arial"/>
            </a:endParaRPr>
          </a:p>
          <a:p>
            <a:pPr marL="12700" marR="5080">
              <a:lnSpc>
                <a:spcPts val="1930"/>
              </a:lnSpc>
              <a:spcBef>
                <a:spcPts val="455"/>
              </a:spcBef>
            </a:pPr>
            <a:r>
              <a:rPr sz="2000" spc="-5" dirty="0">
                <a:latin typeface="Arial"/>
                <a:cs typeface="Arial"/>
              </a:rPr>
              <a:t>The ratio of </a:t>
            </a:r>
            <a:r>
              <a:rPr sz="2000" spc="-10" dirty="0">
                <a:latin typeface="Arial"/>
                <a:cs typeface="Arial"/>
              </a:rPr>
              <a:t>generated photocurrent </a:t>
            </a:r>
            <a:r>
              <a:rPr sz="2000" spc="-5" dirty="0">
                <a:latin typeface="Arial"/>
                <a:cs typeface="Arial"/>
              </a:rPr>
              <a:t>to </a:t>
            </a:r>
            <a:r>
              <a:rPr sz="2000" spc="-10" dirty="0">
                <a:latin typeface="Arial"/>
                <a:cs typeface="Arial"/>
              </a:rPr>
              <a:t>incident </a:t>
            </a:r>
            <a:r>
              <a:rPr sz="2000" spc="-5" dirty="0">
                <a:latin typeface="Arial"/>
                <a:cs typeface="Arial"/>
              </a:rPr>
              <a:t>light </a:t>
            </a:r>
            <a:r>
              <a:rPr sz="2000" spc="-10" dirty="0">
                <a:latin typeface="Arial"/>
                <a:cs typeface="Arial"/>
              </a:rPr>
              <a:t>power, typically  expressed </a:t>
            </a:r>
            <a:r>
              <a:rPr sz="2000" spc="-5" dirty="0">
                <a:latin typeface="Arial"/>
                <a:cs typeface="Arial"/>
              </a:rPr>
              <a:t>in A/W </a:t>
            </a:r>
            <a:r>
              <a:rPr sz="2000" spc="-10" dirty="0">
                <a:latin typeface="Arial"/>
                <a:cs typeface="Arial"/>
              </a:rPr>
              <a:t>when used </a:t>
            </a:r>
            <a:r>
              <a:rPr sz="2000" spc="-5" dirty="0">
                <a:latin typeface="Arial"/>
                <a:cs typeface="Arial"/>
              </a:rPr>
              <a:t>in </a:t>
            </a:r>
            <a:r>
              <a:rPr sz="2000" spc="-10" dirty="0">
                <a:latin typeface="Arial"/>
                <a:cs typeface="Arial"/>
              </a:rPr>
              <a:t>photoconductive</a:t>
            </a:r>
            <a:r>
              <a:rPr sz="2000" spc="55" dirty="0">
                <a:latin typeface="Arial"/>
                <a:cs typeface="Arial"/>
              </a:rPr>
              <a:t> </a:t>
            </a:r>
            <a:r>
              <a:rPr sz="2000" spc="-10" dirty="0">
                <a:latin typeface="Arial"/>
                <a:cs typeface="Arial"/>
              </a:rPr>
              <a:t>mode.</a:t>
            </a:r>
            <a:endParaRPr sz="2000">
              <a:latin typeface="Arial"/>
              <a:cs typeface="Arial"/>
            </a:endParaRPr>
          </a:p>
          <a:p>
            <a:pPr>
              <a:lnSpc>
                <a:spcPct val="100000"/>
              </a:lnSpc>
              <a:spcBef>
                <a:spcPts val="50"/>
              </a:spcBef>
            </a:pPr>
            <a:endParaRPr sz="2050">
              <a:latin typeface="Arial"/>
              <a:cs typeface="Arial"/>
            </a:endParaRPr>
          </a:p>
          <a:p>
            <a:pPr marL="12700">
              <a:lnSpc>
                <a:spcPct val="100000"/>
              </a:lnSpc>
              <a:spcBef>
                <a:spcPts val="5"/>
              </a:spcBef>
            </a:pPr>
            <a:r>
              <a:rPr sz="2000" b="1" spc="-5" dirty="0">
                <a:latin typeface="Arial"/>
                <a:cs typeface="Arial"/>
              </a:rPr>
              <a:t>Dark</a:t>
            </a:r>
            <a:r>
              <a:rPr sz="2000" b="1" spc="-10" dirty="0">
                <a:latin typeface="Arial"/>
                <a:cs typeface="Arial"/>
              </a:rPr>
              <a:t> </a:t>
            </a:r>
            <a:r>
              <a:rPr sz="2000" b="1" spc="-5" dirty="0">
                <a:latin typeface="Arial"/>
                <a:cs typeface="Arial"/>
              </a:rPr>
              <a:t>Current</a:t>
            </a:r>
            <a:endParaRPr sz="2000">
              <a:latin typeface="Arial"/>
              <a:cs typeface="Arial"/>
            </a:endParaRPr>
          </a:p>
          <a:p>
            <a:pPr marL="12700" marR="5080">
              <a:lnSpc>
                <a:spcPts val="1930"/>
              </a:lnSpc>
              <a:spcBef>
                <a:spcPts val="455"/>
              </a:spcBef>
            </a:pPr>
            <a:r>
              <a:rPr sz="2000" spc="-5" dirty="0">
                <a:latin typeface="Arial"/>
                <a:cs typeface="Arial"/>
              </a:rPr>
              <a:t>The </a:t>
            </a:r>
            <a:r>
              <a:rPr sz="2000" spc="-10" dirty="0">
                <a:latin typeface="Arial"/>
                <a:cs typeface="Arial"/>
              </a:rPr>
              <a:t>current through </a:t>
            </a:r>
            <a:r>
              <a:rPr sz="2000" spc="-5" dirty="0">
                <a:latin typeface="Arial"/>
                <a:cs typeface="Arial"/>
              </a:rPr>
              <a:t>the </a:t>
            </a:r>
            <a:r>
              <a:rPr sz="2000" spc="-10" dirty="0">
                <a:latin typeface="Arial"/>
                <a:cs typeface="Arial"/>
              </a:rPr>
              <a:t>photodiode </a:t>
            </a:r>
            <a:r>
              <a:rPr sz="2000" spc="-5" dirty="0">
                <a:latin typeface="Arial"/>
                <a:cs typeface="Arial"/>
              </a:rPr>
              <a:t>in the </a:t>
            </a:r>
            <a:r>
              <a:rPr sz="2000" spc="-10" dirty="0">
                <a:latin typeface="Arial"/>
                <a:cs typeface="Arial"/>
              </a:rPr>
              <a:t>absence </a:t>
            </a:r>
            <a:r>
              <a:rPr sz="2000" spc="-5" dirty="0">
                <a:latin typeface="Arial"/>
                <a:cs typeface="Arial"/>
              </a:rPr>
              <a:t>of any input </a:t>
            </a:r>
            <a:r>
              <a:rPr sz="2000" spc="-10" dirty="0">
                <a:latin typeface="Arial"/>
                <a:cs typeface="Arial"/>
              </a:rPr>
              <a:t>optical  </a:t>
            </a:r>
            <a:r>
              <a:rPr sz="2000" spc="-5" dirty="0">
                <a:latin typeface="Arial"/>
                <a:cs typeface="Arial"/>
              </a:rPr>
              <a:t>signal, when it is operated in photoconductive</a:t>
            </a:r>
            <a:r>
              <a:rPr sz="2000" spc="40" dirty="0">
                <a:latin typeface="Arial"/>
                <a:cs typeface="Arial"/>
              </a:rPr>
              <a:t> </a:t>
            </a:r>
            <a:r>
              <a:rPr sz="2000" spc="-5" dirty="0">
                <a:latin typeface="Arial"/>
                <a:cs typeface="Arial"/>
              </a:rPr>
              <a:t>mode.</a:t>
            </a:r>
            <a:endParaRPr sz="2000">
              <a:latin typeface="Arial"/>
              <a:cs typeface="Arial"/>
            </a:endParaRPr>
          </a:p>
          <a:p>
            <a:pPr>
              <a:lnSpc>
                <a:spcPct val="100000"/>
              </a:lnSpc>
              <a:spcBef>
                <a:spcPts val="50"/>
              </a:spcBef>
            </a:pPr>
            <a:endParaRPr sz="2050">
              <a:latin typeface="Arial"/>
              <a:cs typeface="Arial"/>
            </a:endParaRPr>
          </a:p>
          <a:p>
            <a:pPr marL="12700" algn="just">
              <a:lnSpc>
                <a:spcPct val="100000"/>
              </a:lnSpc>
            </a:pPr>
            <a:r>
              <a:rPr sz="2000" b="1" spc="-5" dirty="0">
                <a:latin typeface="Arial"/>
                <a:cs typeface="Arial"/>
              </a:rPr>
              <a:t>Noise-Equivalent</a:t>
            </a:r>
            <a:r>
              <a:rPr sz="2000" b="1" spc="-10" dirty="0">
                <a:latin typeface="Arial"/>
                <a:cs typeface="Arial"/>
              </a:rPr>
              <a:t> </a:t>
            </a:r>
            <a:r>
              <a:rPr sz="2000" b="1" spc="-5" dirty="0">
                <a:latin typeface="Arial"/>
                <a:cs typeface="Arial"/>
              </a:rPr>
              <a:t>Power</a:t>
            </a:r>
            <a:endParaRPr sz="2000">
              <a:latin typeface="Arial"/>
              <a:cs typeface="Arial"/>
            </a:endParaRPr>
          </a:p>
          <a:p>
            <a:pPr marL="12700" marR="5715" algn="just">
              <a:lnSpc>
                <a:spcPts val="1930"/>
              </a:lnSpc>
              <a:spcBef>
                <a:spcPts val="459"/>
              </a:spcBef>
            </a:pPr>
            <a:r>
              <a:rPr sz="2000" spc="-5" dirty="0">
                <a:latin typeface="Arial"/>
                <a:cs typeface="Arial"/>
              </a:rPr>
              <a:t>The </a:t>
            </a:r>
            <a:r>
              <a:rPr sz="2000" spc="-10" dirty="0">
                <a:latin typeface="Arial"/>
                <a:cs typeface="Arial"/>
              </a:rPr>
              <a:t>minimum </a:t>
            </a:r>
            <a:r>
              <a:rPr sz="2000" spc="-5" dirty="0">
                <a:latin typeface="Arial"/>
                <a:cs typeface="Arial"/>
              </a:rPr>
              <a:t>input </a:t>
            </a:r>
            <a:r>
              <a:rPr sz="2000" spc="-10" dirty="0">
                <a:latin typeface="Arial"/>
                <a:cs typeface="Arial"/>
              </a:rPr>
              <a:t>optical power </a:t>
            </a:r>
            <a:r>
              <a:rPr sz="2000" spc="-5" dirty="0">
                <a:latin typeface="Arial"/>
                <a:cs typeface="Arial"/>
              </a:rPr>
              <a:t>to </a:t>
            </a:r>
            <a:r>
              <a:rPr sz="2000" spc="-10" dirty="0">
                <a:latin typeface="Arial"/>
                <a:cs typeface="Arial"/>
              </a:rPr>
              <a:t>generate photocurrent, equal </a:t>
            </a:r>
            <a:r>
              <a:rPr sz="2000" spc="-5" dirty="0">
                <a:latin typeface="Arial"/>
                <a:cs typeface="Arial"/>
              </a:rPr>
              <a:t>to </a:t>
            </a:r>
            <a:r>
              <a:rPr sz="2000" spc="-10" dirty="0">
                <a:latin typeface="Arial"/>
                <a:cs typeface="Arial"/>
              </a:rPr>
              <a:t>the  </a:t>
            </a:r>
            <a:r>
              <a:rPr sz="2000" spc="-5" dirty="0">
                <a:latin typeface="Arial"/>
                <a:cs typeface="Arial"/>
              </a:rPr>
              <a:t>rms </a:t>
            </a:r>
            <a:r>
              <a:rPr sz="2000" spc="-10" dirty="0">
                <a:latin typeface="Arial"/>
                <a:cs typeface="Arial"/>
              </a:rPr>
              <a:t>noise current </a:t>
            </a:r>
            <a:r>
              <a:rPr sz="2000" spc="-5" dirty="0">
                <a:latin typeface="Arial"/>
                <a:cs typeface="Arial"/>
              </a:rPr>
              <a:t>in a 1 hertz </a:t>
            </a:r>
            <a:r>
              <a:rPr sz="2000" spc="-10" dirty="0">
                <a:latin typeface="Arial"/>
                <a:cs typeface="Arial"/>
              </a:rPr>
              <a:t>bandwidth. </a:t>
            </a:r>
            <a:r>
              <a:rPr sz="2000" spc="-5" dirty="0">
                <a:latin typeface="Arial"/>
                <a:cs typeface="Arial"/>
              </a:rPr>
              <a:t>The NEP is </a:t>
            </a:r>
            <a:r>
              <a:rPr sz="2000" spc="-10" dirty="0">
                <a:latin typeface="Arial"/>
                <a:cs typeface="Arial"/>
              </a:rPr>
              <a:t>roughly</a:t>
            </a:r>
            <a:r>
              <a:rPr sz="2000" spc="229" dirty="0">
                <a:latin typeface="Arial"/>
                <a:cs typeface="Arial"/>
              </a:rPr>
              <a:t> </a:t>
            </a:r>
            <a:r>
              <a:rPr sz="2000" spc="-10" dirty="0">
                <a:latin typeface="Arial"/>
                <a:cs typeface="Arial"/>
              </a:rPr>
              <a:t>the  minimum detectable </a:t>
            </a:r>
            <a:r>
              <a:rPr sz="2000" spc="-5" dirty="0">
                <a:latin typeface="Arial"/>
                <a:cs typeface="Arial"/>
              </a:rPr>
              <a:t>input </a:t>
            </a:r>
            <a:r>
              <a:rPr sz="2000" spc="-10" dirty="0">
                <a:latin typeface="Arial"/>
                <a:cs typeface="Arial"/>
              </a:rPr>
              <a:t>power </a:t>
            </a:r>
            <a:r>
              <a:rPr sz="2000" spc="-5" dirty="0">
                <a:latin typeface="Arial"/>
                <a:cs typeface="Arial"/>
              </a:rPr>
              <a:t>of a</a:t>
            </a:r>
            <a:r>
              <a:rPr sz="2000" spc="45" dirty="0">
                <a:latin typeface="Arial"/>
                <a:cs typeface="Arial"/>
              </a:rPr>
              <a:t> </a:t>
            </a:r>
            <a:r>
              <a:rPr sz="2000" spc="-10" dirty="0">
                <a:latin typeface="Arial"/>
                <a:cs typeface="Arial"/>
              </a:rPr>
              <a:t>photodiode</a:t>
            </a:r>
            <a:endParaRPr sz="2000">
              <a:latin typeface="Arial"/>
              <a:cs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79B9991A-29B2-41C2-A0D9-AA4B6226B9A6}" type="datetime1">
              <a:rPr lang="en-US" spc="-10" smtClean="0"/>
              <a:t>8/7/2021</a:t>
            </a:fld>
            <a:endParaRPr spc="-10" dirty="0"/>
          </a:p>
        </p:txBody>
      </p:sp>
      <p:sp>
        <p:nvSpPr>
          <p:cNvPr id="2" name="object 2"/>
          <p:cNvSpPr txBox="1">
            <a:spLocks noGrp="1"/>
          </p:cNvSpPr>
          <p:nvPr>
            <p:ph type="title"/>
          </p:nvPr>
        </p:nvSpPr>
        <p:spPr>
          <a:xfrm>
            <a:off x="1305052" y="725431"/>
            <a:ext cx="4368800" cy="574040"/>
          </a:xfrm>
          <a:prstGeom prst="rect">
            <a:avLst/>
          </a:prstGeom>
        </p:spPr>
        <p:txBody>
          <a:bodyPr vert="horz" wrap="square" lIns="0" tIns="12700" rIns="0" bIns="0" rtlCol="0">
            <a:spAutoFit/>
          </a:bodyPr>
          <a:lstStyle/>
          <a:p>
            <a:pPr marL="12700">
              <a:lnSpc>
                <a:spcPct val="100000"/>
              </a:lnSpc>
              <a:spcBef>
                <a:spcPts val="100"/>
              </a:spcBef>
            </a:pPr>
            <a:r>
              <a:rPr spc="-5" dirty="0"/>
              <a:t>Other</a:t>
            </a:r>
            <a:r>
              <a:rPr spc="-90" dirty="0"/>
              <a:t> </a:t>
            </a:r>
            <a:r>
              <a:rPr spc="-5" dirty="0"/>
              <a:t>Photodetectors</a:t>
            </a:r>
          </a:p>
        </p:txBody>
      </p:sp>
      <p:sp>
        <p:nvSpPr>
          <p:cNvPr id="3" name="object 3"/>
          <p:cNvSpPr txBox="1"/>
          <p:nvPr/>
        </p:nvSpPr>
        <p:spPr>
          <a:xfrm>
            <a:off x="1305052" y="1449331"/>
            <a:ext cx="8070850" cy="4959350"/>
          </a:xfrm>
          <a:prstGeom prst="rect">
            <a:avLst/>
          </a:prstGeom>
        </p:spPr>
        <p:txBody>
          <a:bodyPr vert="horz" wrap="square" lIns="0" tIns="12065" rIns="0" bIns="0" rtlCol="0">
            <a:spAutoFit/>
          </a:bodyPr>
          <a:lstStyle/>
          <a:p>
            <a:pPr marL="355600" marR="5080" indent="-343535">
              <a:lnSpc>
                <a:spcPct val="100000"/>
              </a:lnSpc>
              <a:spcBef>
                <a:spcPts val="95"/>
              </a:spcBef>
            </a:pPr>
            <a:r>
              <a:rPr sz="2000" b="1" spc="-5" dirty="0">
                <a:latin typeface="Arial"/>
                <a:cs typeface="Arial"/>
              </a:rPr>
              <a:t>The </a:t>
            </a:r>
            <a:r>
              <a:rPr sz="2000" b="1" spc="-10" dirty="0">
                <a:latin typeface="Arial"/>
                <a:cs typeface="Arial"/>
              </a:rPr>
              <a:t>detectors </a:t>
            </a:r>
            <a:r>
              <a:rPr sz="2000" b="1" spc="-5" dirty="0">
                <a:latin typeface="Arial"/>
                <a:cs typeface="Arial"/>
              </a:rPr>
              <a:t>used in </a:t>
            </a:r>
            <a:r>
              <a:rPr sz="2000" b="1" spc="-10" dirty="0">
                <a:latin typeface="Arial"/>
                <a:cs typeface="Arial"/>
              </a:rPr>
              <a:t>fibre–optic </a:t>
            </a:r>
            <a:r>
              <a:rPr sz="2000" b="1" spc="-5" dirty="0">
                <a:latin typeface="Arial"/>
                <a:cs typeface="Arial"/>
              </a:rPr>
              <a:t>are </a:t>
            </a:r>
            <a:r>
              <a:rPr sz="2000" b="1" spc="-10" dirty="0">
                <a:latin typeface="Arial"/>
                <a:cs typeface="Arial"/>
              </a:rPr>
              <a:t>more complex </a:t>
            </a:r>
            <a:r>
              <a:rPr sz="2000" b="1" spc="-5" dirty="0">
                <a:latin typeface="Arial"/>
                <a:cs typeface="Arial"/>
              </a:rPr>
              <a:t>than </a:t>
            </a:r>
            <a:r>
              <a:rPr sz="2000" b="1" spc="-10" dirty="0">
                <a:latin typeface="Arial"/>
                <a:cs typeface="Arial"/>
              </a:rPr>
              <a:t>simple  </a:t>
            </a:r>
            <a:r>
              <a:rPr sz="2000" b="1" spc="-5" dirty="0">
                <a:latin typeface="Arial"/>
                <a:cs typeface="Arial"/>
              </a:rPr>
              <a:t>photodiodes</a:t>
            </a:r>
            <a:r>
              <a:rPr sz="2000" spc="-5" dirty="0">
                <a:latin typeface="Arial"/>
                <a:cs typeface="Arial"/>
              </a:rPr>
              <a:t>.</a:t>
            </a:r>
            <a:endParaRPr sz="2000">
              <a:latin typeface="Arial"/>
              <a:cs typeface="Arial"/>
            </a:endParaRPr>
          </a:p>
          <a:p>
            <a:pPr marL="12700">
              <a:lnSpc>
                <a:spcPct val="100000"/>
              </a:lnSpc>
              <a:spcBef>
                <a:spcPts val="480"/>
              </a:spcBef>
            </a:pPr>
            <a:r>
              <a:rPr sz="2000" b="1" spc="-5" dirty="0">
                <a:latin typeface="Arial"/>
                <a:cs typeface="Arial"/>
              </a:rPr>
              <a:t>PIN </a:t>
            </a:r>
            <a:r>
              <a:rPr sz="2000" b="1" spc="-10" dirty="0">
                <a:latin typeface="Arial"/>
                <a:cs typeface="Arial"/>
              </a:rPr>
              <a:t>(p-intrinsic-n) Diode</a:t>
            </a:r>
            <a:endParaRPr sz="2000">
              <a:latin typeface="Arial"/>
              <a:cs typeface="Arial"/>
            </a:endParaRPr>
          </a:p>
          <a:p>
            <a:pPr marL="355600" marR="7620" indent="-343535">
              <a:lnSpc>
                <a:spcPct val="100000"/>
              </a:lnSpc>
              <a:spcBef>
                <a:spcPts val="475"/>
              </a:spcBef>
              <a:buChar char="•"/>
              <a:tabLst>
                <a:tab pos="354965" algn="l"/>
                <a:tab pos="355600" algn="l"/>
              </a:tabLst>
            </a:pPr>
            <a:r>
              <a:rPr sz="2000" spc="-5" dirty="0">
                <a:latin typeface="Arial"/>
                <a:cs typeface="Arial"/>
              </a:rPr>
              <a:t>Device with an intrinsic layer between p and n type layers is called  PIN diode.</a:t>
            </a:r>
            <a:endParaRPr sz="2000">
              <a:latin typeface="Arial"/>
              <a:cs typeface="Arial"/>
            </a:endParaRPr>
          </a:p>
          <a:p>
            <a:pPr marL="354965" marR="5715" indent="-342900" algn="just">
              <a:lnSpc>
                <a:spcPct val="100000"/>
              </a:lnSpc>
              <a:spcBef>
                <a:spcPts val="475"/>
              </a:spcBef>
              <a:buChar char="•"/>
              <a:tabLst>
                <a:tab pos="355600" algn="l"/>
              </a:tabLst>
            </a:pPr>
            <a:r>
              <a:rPr sz="2000" spc="-5" dirty="0">
                <a:latin typeface="Arial"/>
                <a:cs typeface="Arial"/>
              </a:rPr>
              <a:t>As the </a:t>
            </a:r>
            <a:r>
              <a:rPr sz="2000" spc="-10" dirty="0">
                <a:latin typeface="Arial"/>
                <a:cs typeface="Arial"/>
              </a:rPr>
              <a:t>absorption </a:t>
            </a:r>
            <a:r>
              <a:rPr sz="2000" spc="-5" dirty="0">
                <a:latin typeface="Arial"/>
                <a:cs typeface="Arial"/>
              </a:rPr>
              <a:t>of light </a:t>
            </a:r>
            <a:r>
              <a:rPr sz="2000" spc="-10" dirty="0">
                <a:latin typeface="Arial"/>
                <a:cs typeface="Arial"/>
              </a:rPr>
              <a:t>increases </a:t>
            </a:r>
            <a:r>
              <a:rPr sz="2000" spc="-5" dirty="0">
                <a:latin typeface="Arial"/>
                <a:cs typeface="Arial"/>
              </a:rPr>
              <a:t>with the </a:t>
            </a:r>
            <a:r>
              <a:rPr sz="2000" spc="-10" dirty="0">
                <a:latin typeface="Arial"/>
                <a:cs typeface="Arial"/>
              </a:rPr>
              <a:t>thickness </a:t>
            </a:r>
            <a:r>
              <a:rPr sz="2000" spc="-5" dirty="0">
                <a:latin typeface="Arial"/>
                <a:cs typeface="Arial"/>
              </a:rPr>
              <a:t>of </a:t>
            </a:r>
            <a:r>
              <a:rPr sz="2000" spc="-10" dirty="0">
                <a:latin typeface="Arial"/>
                <a:cs typeface="Arial"/>
              </a:rPr>
              <a:t>depleted  region. </a:t>
            </a:r>
            <a:r>
              <a:rPr sz="2000" spc="-5" dirty="0">
                <a:latin typeface="Arial"/>
                <a:cs typeface="Arial"/>
              </a:rPr>
              <a:t>A pin </a:t>
            </a:r>
            <a:r>
              <a:rPr sz="2000" spc="-10" dirty="0">
                <a:latin typeface="Arial"/>
                <a:cs typeface="Arial"/>
              </a:rPr>
              <a:t>photodiode come </a:t>
            </a:r>
            <a:r>
              <a:rPr sz="2000" spc="-5" dirty="0">
                <a:latin typeface="Arial"/>
                <a:cs typeface="Arial"/>
              </a:rPr>
              <a:t>pre-depleted, the </a:t>
            </a:r>
            <a:r>
              <a:rPr sz="2000" spc="-10" dirty="0">
                <a:latin typeface="Arial"/>
                <a:cs typeface="Arial"/>
              </a:rPr>
              <a:t>intrinsic region  </a:t>
            </a:r>
            <a:r>
              <a:rPr sz="2000" spc="-5" dirty="0">
                <a:latin typeface="Arial"/>
                <a:cs typeface="Arial"/>
              </a:rPr>
              <a:t>lacks the </a:t>
            </a:r>
            <a:r>
              <a:rPr sz="2000" spc="-10" dirty="0">
                <a:latin typeface="Arial"/>
                <a:cs typeface="Arial"/>
              </a:rPr>
              <a:t>impurities needed </a:t>
            </a:r>
            <a:r>
              <a:rPr sz="2000" spc="-5" dirty="0">
                <a:latin typeface="Arial"/>
                <a:cs typeface="Arial"/>
              </a:rPr>
              <a:t>to generate </a:t>
            </a:r>
            <a:r>
              <a:rPr sz="2000" spc="-10" dirty="0">
                <a:latin typeface="Arial"/>
                <a:cs typeface="Arial"/>
              </a:rPr>
              <a:t>current carriers </a:t>
            </a:r>
            <a:r>
              <a:rPr sz="2000" spc="-5" dirty="0">
                <a:latin typeface="Arial"/>
                <a:cs typeface="Arial"/>
              </a:rPr>
              <a:t>in the</a:t>
            </a:r>
            <a:r>
              <a:rPr sz="2000" spc="85" dirty="0">
                <a:latin typeface="Arial"/>
                <a:cs typeface="Arial"/>
              </a:rPr>
              <a:t> </a:t>
            </a:r>
            <a:r>
              <a:rPr sz="2000" spc="-10" dirty="0">
                <a:latin typeface="Arial"/>
                <a:cs typeface="Arial"/>
              </a:rPr>
              <a:t>dark.</a:t>
            </a:r>
            <a:endParaRPr sz="2000">
              <a:latin typeface="Arial"/>
              <a:cs typeface="Arial"/>
            </a:endParaRPr>
          </a:p>
          <a:p>
            <a:pPr marL="355600" marR="5080" indent="-343535" algn="just">
              <a:lnSpc>
                <a:spcPct val="100000"/>
              </a:lnSpc>
              <a:spcBef>
                <a:spcPts val="475"/>
              </a:spcBef>
              <a:buChar char="•"/>
              <a:tabLst>
                <a:tab pos="355600" algn="l"/>
              </a:tabLst>
            </a:pPr>
            <a:r>
              <a:rPr sz="2000" spc="-5" dirty="0">
                <a:latin typeface="Arial"/>
                <a:cs typeface="Arial"/>
              </a:rPr>
              <a:t>By </a:t>
            </a:r>
            <a:r>
              <a:rPr sz="2000" spc="-10" dirty="0">
                <a:latin typeface="Arial"/>
                <a:cs typeface="Arial"/>
              </a:rPr>
              <a:t>concentrating absorption </a:t>
            </a:r>
            <a:r>
              <a:rPr sz="2000" spc="-5" dirty="0">
                <a:latin typeface="Arial"/>
                <a:cs typeface="Arial"/>
              </a:rPr>
              <a:t>in the </a:t>
            </a:r>
            <a:r>
              <a:rPr sz="2000" spc="-10" dirty="0">
                <a:latin typeface="Arial"/>
                <a:cs typeface="Arial"/>
              </a:rPr>
              <a:t>intrinsic region, </a:t>
            </a:r>
            <a:r>
              <a:rPr sz="2000" spc="-5" dirty="0">
                <a:latin typeface="Arial"/>
                <a:cs typeface="Arial"/>
              </a:rPr>
              <a:t>it </a:t>
            </a:r>
            <a:r>
              <a:rPr sz="2000" spc="-10" dirty="0">
                <a:latin typeface="Arial"/>
                <a:cs typeface="Arial"/>
              </a:rPr>
              <a:t>avoids the  </a:t>
            </a:r>
            <a:r>
              <a:rPr sz="2000" spc="-5" dirty="0">
                <a:latin typeface="Arial"/>
                <a:cs typeface="Arial"/>
              </a:rPr>
              <a:t>noise and slow response that occurs when the p region of ordinary  pn photodiode absorbs some</a:t>
            </a:r>
            <a:r>
              <a:rPr sz="2000" spc="15" dirty="0">
                <a:latin typeface="Arial"/>
                <a:cs typeface="Arial"/>
              </a:rPr>
              <a:t> </a:t>
            </a:r>
            <a:r>
              <a:rPr sz="2000" spc="-5" dirty="0">
                <a:latin typeface="Arial"/>
                <a:cs typeface="Arial"/>
              </a:rPr>
              <a:t>light.</a:t>
            </a:r>
            <a:endParaRPr sz="2000">
              <a:latin typeface="Arial"/>
              <a:cs typeface="Arial"/>
            </a:endParaRPr>
          </a:p>
          <a:p>
            <a:pPr marL="12700" algn="just">
              <a:lnSpc>
                <a:spcPct val="100000"/>
              </a:lnSpc>
              <a:spcBef>
                <a:spcPts val="470"/>
              </a:spcBef>
            </a:pPr>
            <a:r>
              <a:rPr sz="2000" b="1" spc="-5" dirty="0">
                <a:latin typeface="Arial"/>
                <a:cs typeface="Arial"/>
              </a:rPr>
              <a:t>Avalanche Photo-diodes</a:t>
            </a:r>
            <a:endParaRPr sz="2000">
              <a:latin typeface="Arial"/>
              <a:cs typeface="Arial"/>
            </a:endParaRPr>
          </a:p>
          <a:p>
            <a:pPr marL="354965" marR="5080" indent="-342900" algn="just">
              <a:lnSpc>
                <a:spcPct val="100000"/>
              </a:lnSpc>
              <a:spcBef>
                <a:spcPts val="475"/>
              </a:spcBef>
              <a:buChar char="•"/>
              <a:tabLst>
                <a:tab pos="355600" algn="l"/>
              </a:tabLst>
            </a:pPr>
            <a:r>
              <a:rPr sz="2000" spc="-5" dirty="0">
                <a:latin typeface="Arial"/>
                <a:cs typeface="Arial"/>
              </a:rPr>
              <a:t>In these photodiodes when reverse bias voltage is increased  </a:t>
            </a:r>
            <a:r>
              <a:rPr sz="2000" spc="-10" dirty="0">
                <a:latin typeface="Arial"/>
                <a:cs typeface="Arial"/>
              </a:rPr>
              <a:t>sufficiently, </a:t>
            </a:r>
            <a:r>
              <a:rPr sz="2000" spc="-5" dirty="0">
                <a:latin typeface="Arial"/>
                <a:cs typeface="Arial"/>
              </a:rPr>
              <a:t>an </a:t>
            </a:r>
            <a:r>
              <a:rPr sz="2000" spc="-10" dirty="0">
                <a:latin typeface="Arial"/>
                <a:cs typeface="Arial"/>
              </a:rPr>
              <a:t>avalanche </a:t>
            </a:r>
            <a:r>
              <a:rPr sz="2000" spc="-5" dirty="0">
                <a:latin typeface="Arial"/>
                <a:cs typeface="Arial"/>
              </a:rPr>
              <a:t>effect </a:t>
            </a:r>
            <a:r>
              <a:rPr sz="2000" spc="-10" dirty="0">
                <a:latin typeface="Arial"/>
                <a:cs typeface="Arial"/>
              </a:rPr>
              <a:t>occurs </a:t>
            </a:r>
            <a:r>
              <a:rPr sz="2000" spc="-5" dirty="0">
                <a:latin typeface="Arial"/>
                <a:cs typeface="Arial"/>
              </a:rPr>
              <a:t>and the </a:t>
            </a:r>
            <a:r>
              <a:rPr sz="2000" spc="-10" dirty="0">
                <a:latin typeface="Arial"/>
                <a:cs typeface="Arial"/>
              </a:rPr>
              <a:t>optically generated  current </a:t>
            </a:r>
            <a:r>
              <a:rPr sz="2000" spc="-5" dirty="0">
                <a:latin typeface="Arial"/>
                <a:cs typeface="Arial"/>
              </a:rPr>
              <a:t>can be</a:t>
            </a:r>
            <a:r>
              <a:rPr sz="2000" spc="10" dirty="0">
                <a:latin typeface="Arial"/>
                <a:cs typeface="Arial"/>
              </a:rPr>
              <a:t> </a:t>
            </a:r>
            <a:r>
              <a:rPr sz="2000" spc="-10" dirty="0">
                <a:latin typeface="Arial"/>
                <a:cs typeface="Arial"/>
              </a:rPr>
              <a:t>amplified</a:t>
            </a:r>
            <a:endParaRPr sz="2000">
              <a:latin typeface="Arial"/>
              <a:cs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9FFE2750-FA47-4011-9670-537DA9439426}" type="datetime1">
              <a:rPr lang="en-US" spc="-10" smtClean="0"/>
              <a:t>8/7/2021</a:t>
            </a:fld>
            <a:endParaRPr spc="-10" dirty="0"/>
          </a:p>
        </p:txBody>
      </p:sp>
      <p:sp>
        <p:nvSpPr>
          <p:cNvPr id="2" name="object 2"/>
          <p:cNvSpPr txBox="1">
            <a:spLocks noGrp="1"/>
          </p:cNvSpPr>
          <p:nvPr>
            <p:ph type="title"/>
          </p:nvPr>
        </p:nvSpPr>
        <p:spPr>
          <a:xfrm>
            <a:off x="1305052" y="931171"/>
            <a:ext cx="2489200" cy="574040"/>
          </a:xfrm>
          <a:prstGeom prst="rect">
            <a:avLst/>
          </a:prstGeom>
        </p:spPr>
        <p:txBody>
          <a:bodyPr vert="horz" wrap="square" lIns="0" tIns="12700" rIns="0" bIns="0" rtlCol="0">
            <a:spAutoFit/>
          </a:bodyPr>
          <a:lstStyle/>
          <a:p>
            <a:pPr marL="12700">
              <a:lnSpc>
                <a:spcPct val="100000"/>
              </a:lnSpc>
              <a:spcBef>
                <a:spcPts val="100"/>
              </a:spcBef>
            </a:pPr>
            <a:r>
              <a:rPr spc="-10" dirty="0"/>
              <a:t>Applications</a:t>
            </a:r>
          </a:p>
        </p:txBody>
      </p:sp>
      <p:sp>
        <p:nvSpPr>
          <p:cNvPr id="3" name="object 3"/>
          <p:cNvSpPr txBox="1"/>
          <p:nvPr/>
        </p:nvSpPr>
        <p:spPr>
          <a:xfrm>
            <a:off x="1305001" y="1933963"/>
            <a:ext cx="8071484" cy="3201035"/>
          </a:xfrm>
          <a:prstGeom prst="rect">
            <a:avLst/>
          </a:prstGeom>
        </p:spPr>
        <p:txBody>
          <a:bodyPr vert="horz" wrap="square" lIns="0" tIns="69850" rIns="0" bIns="0" rtlCol="0">
            <a:spAutoFit/>
          </a:bodyPr>
          <a:lstStyle/>
          <a:p>
            <a:pPr marL="355600" marR="6350" indent="-342900" algn="just">
              <a:lnSpc>
                <a:spcPts val="1930"/>
              </a:lnSpc>
              <a:spcBef>
                <a:spcPts val="550"/>
              </a:spcBef>
              <a:buChar char="•"/>
              <a:tabLst>
                <a:tab pos="356235" algn="l"/>
              </a:tabLst>
            </a:pPr>
            <a:r>
              <a:rPr sz="2000" spc="-5" dirty="0">
                <a:latin typeface="Arial"/>
                <a:cs typeface="Arial"/>
              </a:rPr>
              <a:t>Photodiodes are used in similar applications to other photo  </a:t>
            </a:r>
            <a:r>
              <a:rPr sz="2000" spc="-10" dirty="0">
                <a:latin typeface="Arial"/>
                <a:cs typeface="Arial"/>
              </a:rPr>
              <a:t>detectors, </a:t>
            </a:r>
            <a:r>
              <a:rPr sz="2000" spc="-5" dirty="0">
                <a:latin typeface="Arial"/>
                <a:cs typeface="Arial"/>
              </a:rPr>
              <a:t>such as </a:t>
            </a:r>
            <a:r>
              <a:rPr sz="2000" spc="-10" dirty="0">
                <a:latin typeface="Arial"/>
                <a:cs typeface="Arial"/>
              </a:rPr>
              <a:t>photoconductors, charge-coupled devices, and  </a:t>
            </a:r>
            <a:r>
              <a:rPr sz="2000" spc="-5" dirty="0">
                <a:latin typeface="Arial"/>
                <a:cs typeface="Arial"/>
              </a:rPr>
              <a:t>photomultiplier</a:t>
            </a:r>
            <a:r>
              <a:rPr sz="2000" spc="-10" dirty="0">
                <a:latin typeface="Arial"/>
                <a:cs typeface="Arial"/>
              </a:rPr>
              <a:t> </a:t>
            </a:r>
            <a:r>
              <a:rPr sz="2000" spc="-5" dirty="0">
                <a:latin typeface="Arial"/>
                <a:cs typeface="Arial"/>
              </a:rPr>
              <a:t>tubes.</a:t>
            </a:r>
            <a:endParaRPr sz="2000">
              <a:latin typeface="Arial"/>
              <a:cs typeface="Arial"/>
            </a:endParaRPr>
          </a:p>
          <a:p>
            <a:pPr marL="355600" marR="5715" indent="-342900" algn="just">
              <a:lnSpc>
                <a:spcPts val="1930"/>
              </a:lnSpc>
              <a:spcBef>
                <a:spcPts val="465"/>
              </a:spcBef>
              <a:buChar char="•"/>
              <a:tabLst>
                <a:tab pos="356235" algn="l"/>
              </a:tabLst>
            </a:pPr>
            <a:r>
              <a:rPr sz="2000" spc="-5" dirty="0">
                <a:latin typeface="Arial"/>
                <a:cs typeface="Arial"/>
              </a:rPr>
              <a:t>Photodiodes are used in consumer electronics devices such as  </a:t>
            </a:r>
            <a:r>
              <a:rPr sz="2000" spc="-10" dirty="0">
                <a:latin typeface="Arial"/>
                <a:cs typeface="Arial"/>
              </a:rPr>
              <a:t>compact </a:t>
            </a:r>
            <a:r>
              <a:rPr sz="2000" spc="-5" dirty="0">
                <a:latin typeface="Arial"/>
                <a:cs typeface="Arial"/>
              </a:rPr>
              <a:t>disc </a:t>
            </a:r>
            <a:r>
              <a:rPr sz="2000" spc="-10" dirty="0">
                <a:latin typeface="Arial"/>
                <a:cs typeface="Arial"/>
              </a:rPr>
              <a:t>players, smoke detectors, </a:t>
            </a:r>
            <a:r>
              <a:rPr sz="2000" spc="-5" dirty="0">
                <a:latin typeface="Arial"/>
                <a:cs typeface="Arial"/>
              </a:rPr>
              <a:t>and the </a:t>
            </a:r>
            <a:r>
              <a:rPr sz="2000" spc="-10" dirty="0">
                <a:latin typeface="Arial"/>
                <a:cs typeface="Arial"/>
              </a:rPr>
              <a:t>receivers </a:t>
            </a:r>
            <a:r>
              <a:rPr sz="2000" spc="-5" dirty="0">
                <a:latin typeface="Arial"/>
                <a:cs typeface="Arial"/>
              </a:rPr>
              <a:t>for </a:t>
            </a:r>
            <a:r>
              <a:rPr sz="2000" spc="-10" dirty="0">
                <a:latin typeface="Arial"/>
                <a:cs typeface="Arial"/>
              </a:rPr>
              <a:t>remote  </a:t>
            </a:r>
            <a:r>
              <a:rPr sz="2000" spc="-5" dirty="0">
                <a:latin typeface="Arial"/>
                <a:cs typeface="Arial"/>
              </a:rPr>
              <a:t>controls in VCRs and</a:t>
            </a:r>
            <a:r>
              <a:rPr sz="2000" spc="20" dirty="0">
                <a:latin typeface="Arial"/>
                <a:cs typeface="Arial"/>
              </a:rPr>
              <a:t> </a:t>
            </a:r>
            <a:r>
              <a:rPr sz="2000" spc="-5" dirty="0">
                <a:latin typeface="Arial"/>
                <a:cs typeface="Arial"/>
              </a:rPr>
              <a:t>televisions.</a:t>
            </a:r>
            <a:endParaRPr sz="2000">
              <a:latin typeface="Arial"/>
              <a:cs typeface="Arial"/>
            </a:endParaRPr>
          </a:p>
          <a:p>
            <a:pPr marL="355600" marR="6350" indent="-343535" algn="just">
              <a:lnSpc>
                <a:spcPct val="80100"/>
              </a:lnSpc>
              <a:spcBef>
                <a:spcPts val="484"/>
              </a:spcBef>
              <a:buChar char="•"/>
              <a:tabLst>
                <a:tab pos="355600" algn="l"/>
              </a:tabLst>
            </a:pPr>
            <a:r>
              <a:rPr sz="2000" spc="-10" dirty="0">
                <a:latin typeface="Arial"/>
                <a:cs typeface="Arial"/>
              </a:rPr>
              <a:t>Photodiodes </a:t>
            </a:r>
            <a:r>
              <a:rPr sz="2000" spc="-5" dirty="0">
                <a:latin typeface="Arial"/>
                <a:cs typeface="Arial"/>
              </a:rPr>
              <a:t>are often </a:t>
            </a:r>
            <a:r>
              <a:rPr sz="2000" spc="-10" dirty="0">
                <a:latin typeface="Arial"/>
                <a:cs typeface="Arial"/>
              </a:rPr>
              <a:t>used </a:t>
            </a:r>
            <a:r>
              <a:rPr sz="2000" spc="-5" dirty="0">
                <a:latin typeface="Arial"/>
                <a:cs typeface="Arial"/>
              </a:rPr>
              <a:t>for </a:t>
            </a:r>
            <a:r>
              <a:rPr sz="2000" spc="-10" dirty="0">
                <a:latin typeface="Arial"/>
                <a:cs typeface="Arial"/>
              </a:rPr>
              <a:t>accurate measurement </a:t>
            </a:r>
            <a:r>
              <a:rPr sz="2000" spc="-5" dirty="0">
                <a:latin typeface="Arial"/>
                <a:cs typeface="Arial"/>
              </a:rPr>
              <a:t>of </a:t>
            </a:r>
            <a:r>
              <a:rPr sz="2000" spc="-10" dirty="0">
                <a:latin typeface="Arial"/>
                <a:cs typeface="Arial"/>
              </a:rPr>
              <a:t>light  intensity </a:t>
            </a:r>
            <a:r>
              <a:rPr sz="2000" spc="-5" dirty="0">
                <a:latin typeface="Arial"/>
                <a:cs typeface="Arial"/>
              </a:rPr>
              <a:t>in </a:t>
            </a:r>
            <a:r>
              <a:rPr sz="2000" spc="-10" dirty="0">
                <a:latin typeface="Arial"/>
                <a:cs typeface="Arial"/>
              </a:rPr>
              <a:t>science </a:t>
            </a:r>
            <a:r>
              <a:rPr sz="2000" spc="-5" dirty="0">
                <a:latin typeface="Arial"/>
                <a:cs typeface="Arial"/>
              </a:rPr>
              <a:t>and </a:t>
            </a:r>
            <a:r>
              <a:rPr sz="2000" spc="-10" dirty="0">
                <a:latin typeface="Arial"/>
                <a:cs typeface="Arial"/>
              </a:rPr>
              <a:t>industry. </a:t>
            </a:r>
            <a:r>
              <a:rPr sz="2000" spc="-5" dirty="0">
                <a:latin typeface="Arial"/>
                <a:cs typeface="Arial"/>
              </a:rPr>
              <a:t>They </a:t>
            </a:r>
            <a:r>
              <a:rPr sz="2000" spc="-10" dirty="0">
                <a:latin typeface="Arial"/>
                <a:cs typeface="Arial"/>
              </a:rPr>
              <a:t>generally have </a:t>
            </a:r>
            <a:r>
              <a:rPr sz="2000" spc="-5" dirty="0">
                <a:latin typeface="Arial"/>
                <a:cs typeface="Arial"/>
              </a:rPr>
              <a:t>a </a:t>
            </a:r>
            <a:r>
              <a:rPr sz="2000" spc="-10" dirty="0">
                <a:latin typeface="Arial"/>
                <a:cs typeface="Arial"/>
              </a:rPr>
              <a:t>better, more  </a:t>
            </a:r>
            <a:r>
              <a:rPr sz="2000" spc="-5" dirty="0">
                <a:latin typeface="Arial"/>
                <a:cs typeface="Arial"/>
              </a:rPr>
              <a:t>linear response than</a:t>
            </a:r>
            <a:r>
              <a:rPr sz="2000" spc="10" dirty="0">
                <a:latin typeface="Arial"/>
                <a:cs typeface="Arial"/>
              </a:rPr>
              <a:t> </a:t>
            </a:r>
            <a:r>
              <a:rPr sz="2000" spc="-5" dirty="0">
                <a:latin typeface="Arial"/>
                <a:cs typeface="Arial"/>
              </a:rPr>
              <a:t>photoconductors.</a:t>
            </a:r>
            <a:endParaRPr sz="2000">
              <a:latin typeface="Arial"/>
              <a:cs typeface="Arial"/>
            </a:endParaRPr>
          </a:p>
          <a:p>
            <a:pPr marL="354965" marR="5080" indent="-342900" algn="just">
              <a:lnSpc>
                <a:spcPts val="1930"/>
              </a:lnSpc>
              <a:spcBef>
                <a:spcPts val="455"/>
              </a:spcBef>
              <a:buChar char="•"/>
              <a:tabLst>
                <a:tab pos="355600" algn="l"/>
              </a:tabLst>
            </a:pPr>
            <a:r>
              <a:rPr sz="2000" spc="-5" dirty="0">
                <a:latin typeface="Arial"/>
                <a:cs typeface="Arial"/>
              </a:rPr>
              <a:t>PIN </a:t>
            </a:r>
            <a:r>
              <a:rPr sz="2000" spc="-10" dirty="0">
                <a:latin typeface="Arial"/>
                <a:cs typeface="Arial"/>
              </a:rPr>
              <a:t>diodes </a:t>
            </a:r>
            <a:r>
              <a:rPr sz="2000" spc="-5" dirty="0">
                <a:latin typeface="Arial"/>
                <a:cs typeface="Arial"/>
              </a:rPr>
              <a:t>are </a:t>
            </a:r>
            <a:r>
              <a:rPr sz="2000" spc="-10" dirty="0">
                <a:latin typeface="Arial"/>
                <a:cs typeface="Arial"/>
              </a:rPr>
              <a:t>much </a:t>
            </a:r>
            <a:r>
              <a:rPr sz="2000" spc="-5" dirty="0">
                <a:latin typeface="Arial"/>
                <a:cs typeface="Arial"/>
              </a:rPr>
              <a:t>faster and more </a:t>
            </a:r>
            <a:r>
              <a:rPr sz="2000" spc="-10" dirty="0">
                <a:latin typeface="Arial"/>
                <a:cs typeface="Arial"/>
              </a:rPr>
              <a:t>sensitive </a:t>
            </a:r>
            <a:r>
              <a:rPr sz="2000" spc="-5" dirty="0">
                <a:latin typeface="Arial"/>
                <a:cs typeface="Arial"/>
              </a:rPr>
              <a:t>than </a:t>
            </a:r>
            <a:r>
              <a:rPr sz="2000" spc="-10" dirty="0">
                <a:latin typeface="Arial"/>
                <a:cs typeface="Arial"/>
              </a:rPr>
              <a:t>ordinary p-n  junction diodes, </a:t>
            </a:r>
            <a:r>
              <a:rPr sz="2000" spc="-5" dirty="0">
                <a:latin typeface="Arial"/>
                <a:cs typeface="Arial"/>
              </a:rPr>
              <a:t>and </a:t>
            </a:r>
            <a:r>
              <a:rPr sz="2000" spc="-10" dirty="0">
                <a:latin typeface="Arial"/>
                <a:cs typeface="Arial"/>
              </a:rPr>
              <a:t>hence </a:t>
            </a:r>
            <a:r>
              <a:rPr sz="2000" spc="-5" dirty="0">
                <a:latin typeface="Arial"/>
                <a:cs typeface="Arial"/>
              </a:rPr>
              <a:t>are often </a:t>
            </a:r>
            <a:r>
              <a:rPr sz="2000" spc="-10" dirty="0">
                <a:latin typeface="Arial"/>
                <a:cs typeface="Arial"/>
              </a:rPr>
              <a:t>used </a:t>
            </a:r>
            <a:r>
              <a:rPr sz="2000" spc="-5" dirty="0">
                <a:latin typeface="Arial"/>
                <a:cs typeface="Arial"/>
              </a:rPr>
              <a:t>for </a:t>
            </a:r>
            <a:r>
              <a:rPr sz="2000" spc="-10" dirty="0">
                <a:latin typeface="Arial"/>
                <a:cs typeface="Arial"/>
              </a:rPr>
              <a:t>optical  </a:t>
            </a:r>
            <a:r>
              <a:rPr sz="2000" spc="-5" dirty="0">
                <a:latin typeface="Arial"/>
                <a:cs typeface="Arial"/>
              </a:rPr>
              <a:t>communications and in lighting</a:t>
            </a:r>
            <a:r>
              <a:rPr sz="2000" spc="15" dirty="0">
                <a:latin typeface="Arial"/>
                <a:cs typeface="Arial"/>
              </a:rPr>
              <a:t> </a:t>
            </a:r>
            <a:r>
              <a:rPr sz="2000" spc="-5" dirty="0">
                <a:latin typeface="Arial"/>
                <a:cs typeface="Arial"/>
              </a:rPr>
              <a:t>regulation</a:t>
            </a:r>
            <a:endParaRPr sz="2000">
              <a:latin typeface="Arial"/>
              <a:cs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86DDDB88-E4F7-46A3-AB0F-9B1491DA3B77}" type="datetime1">
              <a:rPr lang="en-US" spc="-10" smtClean="0"/>
              <a:t>8/7/2021</a:t>
            </a:fld>
            <a:endParaRPr spc="-10" dirty="0"/>
          </a:p>
        </p:txBody>
      </p:sp>
      <p:sp>
        <p:nvSpPr>
          <p:cNvPr id="2" name="object 2"/>
          <p:cNvSpPr txBox="1">
            <a:spLocks noGrp="1"/>
          </p:cNvSpPr>
          <p:nvPr>
            <p:ph type="title"/>
          </p:nvPr>
        </p:nvSpPr>
        <p:spPr>
          <a:xfrm>
            <a:off x="3975100" y="3100585"/>
            <a:ext cx="2730500" cy="695960"/>
          </a:xfrm>
          <a:prstGeom prst="rect">
            <a:avLst/>
          </a:prstGeom>
        </p:spPr>
        <p:txBody>
          <a:bodyPr vert="horz" wrap="square" lIns="0" tIns="12065" rIns="0" bIns="0" rtlCol="0">
            <a:spAutoFit/>
          </a:bodyPr>
          <a:lstStyle/>
          <a:p>
            <a:pPr marL="12700">
              <a:lnSpc>
                <a:spcPct val="100000"/>
              </a:lnSpc>
              <a:spcBef>
                <a:spcPts val="95"/>
              </a:spcBef>
            </a:pPr>
            <a:r>
              <a:rPr sz="4400" spc="-5" dirty="0"/>
              <a:t>Thank</a:t>
            </a:r>
            <a:r>
              <a:rPr sz="4400" spc="-60" dirty="0"/>
              <a:t> </a:t>
            </a:r>
            <a:r>
              <a:rPr sz="4400" spc="-5" dirty="0"/>
              <a:t>You</a:t>
            </a:r>
            <a:endParaRPr sz="4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5993765" cy="574040"/>
          </a:xfrm>
          <a:prstGeom prst="rect">
            <a:avLst/>
          </a:prstGeom>
        </p:spPr>
        <p:txBody>
          <a:bodyPr vert="horz" wrap="square" lIns="0" tIns="12700" rIns="0" bIns="0" rtlCol="0">
            <a:spAutoFit/>
          </a:bodyPr>
          <a:lstStyle/>
          <a:p>
            <a:pPr marL="12700">
              <a:lnSpc>
                <a:spcPct val="100000"/>
              </a:lnSpc>
              <a:spcBef>
                <a:spcPts val="100"/>
              </a:spcBef>
            </a:pPr>
            <a:r>
              <a:rPr spc="-5" dirty="0"/>
              <a:t>Ordinary Light vs. Laser</a:t>
            </a:r>
            <a:r>
              <a:rPr spc="-65" dirty="0"/>
              <a:t> </a:t>
            </a:r>
            <a:r>
              <a:rPr spc="-10" dirty="0"/>
              <a:t>Light</a:t>
            </a:r>
          </a:p>
        </p:txBody>
      </p:sp>
      <p:sp>
        <p:nvSpPr>
          <p:cNvPr id="3" name="object 3"/>
          <p:cNvSpPr/>
          <p:nvPr/>
        </p:nvSpPr>
        <p:spPr>
          <a:xfrm>
            <a:off x="2311400" y="2489207"/>
            <a:ext cx="1638299" cy="1771649"/>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295651" y="4649731"/>
            <a:ext cx="1619885" cy="330200"/>
          </a:xfrm>
          <a:prstGeom prst="rect">
            <a:avLst/>
          </a:prstGeom>
        </p:spPr>
        <p:txBody>
          <a:bodyPr vert="horz" wrap="square" lIns="0" tIns="12065" rIns="0" bIns="0" rtlCol="0">
            <a:spAutoFit/>
          </a:bodyPr>
          <a:lstStyle/>
          <a:p>
            <a:pPr marL="12700">
              <a:lnSpc>
                <a:spcPct val="100000"/>
              </a:lnSpc>
              <a:spcBef>
                <a:spcPts val="95"/>
              </a:spcBef>
            </a:pPr>
            <a:r>
              <a:rPr sz="2000" spc="-5" dirty="0">
                <a:latin typeface="Arial"/>
                <a:cs typeface="Arial"/>
              </a:rPr>
              <a:t>Ordinary</a:t>
            </a:r>
            <a:r>
              <a:rPr sz="2000" spc="-45" dirty="0">
                <a:latin typeface="Arial"/>
                <a:cs typeface="Arial"/>
              </a:rPr>
              <a:t> </a:t>
            </a:r>
            <a:r>
              <a:rPr sz="2000" spc="-5" dirty="0">
                <a:latin typeface="Arial"/>
                <a:cs typeface="Arial"/>
              </a:rPr>
              <a:t>Light</a:t>
            </a:r>
            <a:endParaRPr sz="2000">
              <a:latin typeface="Arial"/>
              <a:cs typeface="Arial"/>
            </a:endParaRPr>
          </a:p>
        </p:txBody>
      </p:sp>
      <p:sp>
        <p:nvSpPr>
          <p:cNvPr id="5" name="object 5"/>
          <p:cNvSpPr/>
          <p:nvPr/>
        </p:nvSpPr>
        <p:spPr>
          <a:xfrm>
            <a:off x="4578350" y="2489212"/>
            <a:ext cx="4648200" cy="1911090"/>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6105652" y="4649731"/>
            <a:ext cx="1280160" cy="330200"/>
          </a:xfrm>
          <a:prstGeom prst="rect">
            <a:avLst/>
          </a:prstGeom>
        </p:spPr>
        <p:txBody>
          <a:bodyPr vert="horz" wrap="square" lIns="0" tIns="12065" rIns="0" bIns="0" rtlCol="0">
            <a:spAutoFit/>
          </a:bodyPr>
          <a:lstStyle/>
          <a:p>
            <a:pPr marL="12700">
              <a:lnSpc>
                <a:spcPct val="100000"/>
              </a:lnSpc>
              <a:spcBef>
                <a:spcPts val="95"/>
              </a:spcBef>
            </a:pPr>
            <a:r>
              <a:rPr sz="2000" spc="-10" dirty="0">
                <a:latin typeface="Arial"/>
                <a:cs typeface="Arial"/>
              </a:rPr>
              <a:t>Laser</a:t>
            </a:r>
            <a:r>
              <a:rPr sz="2000" spc="-50" dirty="0">
                <a:latin typeface="Arial"/>
                <a:cs typeface="Arial"/>
              </a:rPr>
              <a:t> </a:t>
            </a:r>
            <a:r>
              <a:rPr sz="2000" spc="-10" dirty="0">
                <a:latin typeface="Arial"/>
                <a:cs typeface="Arial"/>
              </a:rPr>
              <a:t>Light</a:t>
            </a:r>
            <a:endParaRPr sz="2000">
              <a:latin typeface="Arial"/>
              <a:cs typeface="Arial"/>
            </a:endParaRPr>
          </a:p>
        </p:txBody>
      </p:sp>
      <p:sp>
        <p:nvSpPr>
          <p:cNvPr id="8" name="object 8"/>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8BF1DE66-A2F4-4CAC-81AC-8C6E7E09F951}" type="datetime1">
              <a:rPr lang="en-US" spc="-10" smtClean="0"/>
              <a:t>8/7/2021</a:t>
            </a:fld>
            <a:endParaRPr spc="-10" dirty="0"/>
          </a:p>
        </p:txBody>
      </p:sp>
      <p:sp>
        <p:nvSpPr>
          <p:cNvPr id="9" name="object 9"/>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5</a:t>
            </a:r>
            <a:endParaRPr sz="14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901453"/>
            <a:ext cx="5641340" cy="574040"/>
          </a:xfrm>
          <a:prstGeom prst="rect">
            <a:avLst/>
          </a:prstGeom>
        </p:spPr>
        <p:txBody>
          <a:bodyPr vert="horz" wrap="square" lIns="0" tIns="12700" rIns="0" bIns="0" rtlCol="0">
            <a:spAutoFit/>
          </a:bodyPr>
          <a:lstStyle/>
          <a:p>
            <a:pPr marL="12700">
              <a:lnSpc>
                <a:spcPct val="100000"/>
              </a:lnSpc>
              <a:spcBef>
                <a:spcPts val="100"/>
              </a:spcBef>
            </a:pPr>
            <a:r>
              <a:rPr spc="-5" dirty="0"/>
              <a:t>Basic Components </a:t>
            </a:r>
            <a:r>
              <a:rPr dirty="0"/>
              <a:t>of </a:t>
            </a:r>
            <a:r>
              <a:rPr spc="-5" dirty="0"/>
              <a:t>Laser</a:t>
            </a:r>
          </a:p>
        </p:txBody>
      </p:sp>
      <p:sp>
        <p:nvSpPr>
          <p:cNvPr id="3" name="object 3"/>
          <p:cNvSpPr txBox="1"/>
          <p:nvPr/>
        </p:nvSpPr>
        <p:spPr>
          <a:xfrm>
            <a:off x="9081567" y="901453"/>
            <a:ext cx="280035" cy="574040"/>
          </a:xfrm>
          <a:prstGeom prst="rect">
            <a:avLst/>
          </a:prstGeom>
        </p:spPr>
        <p:txBody>
          <a:bodyPr vert="horz" wrap="square" lIns="0" tIns="12700" rIns="0" bIns="0" rtlCol="0">
            <a:spAutoFit/>
          </a:bodyPr>
          <a:lstStyle/>
          <a:p>
            <a:pPr marL="12700">
              <a:lnSpc>
                <a:spcPct val="100000"/>
              </a:lnSpc>
              <a:spcBef>
                <a:spcPts val="100"/>
              </a:spcBef>
            </a:pPr>
            <a:r>
              <a:rPr sz="3600" spc="-5" dirty="0">
                <a:latin typeface="Arial"/>
                <a:cs typeface="Arial"/>
              </a:rPr>
              <a:t>1</a:t>
            </a:r>
            <a:endParaRPr sz="3600">
              <a:latin typeface="Arial"/>
              <a:cs typeface="Arial"/>
            </a:endParaRPr>
          </a:p>
        </p:txBody>
      </p:sp>
      <p:sp>
        <p:nvSpPr>
          <p:cNvPr id="4" name="object 4"/>
          <p:cNvSpPr txBox="1"/>
          <p:nvPr/>
        </p:nvSpPr>
        <p:spPr>
          <a:xfrm>
            <a:off x="1305052" y="1828045"/>
            <a:ext cx="7473315" cy="1244600"/>
          </a:xfrm>
          <a:prstGeom prst="rect">
            <a:avLst/>
          </a:prstGeom>
        </p:spPr>
        <p:txBody>
          <a:bodyPr vert="horz" wrap="square" lIns="0" tIns="12065" rIns="0" bIns="0" rtlCol="0">
            <a:spAutoFit/>
          </a:bodyPr>
          <a:lstStyle/>
          <a:p>
            <a:pPr marL="12700">
              <a:lnSpc>
                <a:spcPct val="100000"/>
              </a:lnSpc>
              <a:spcBef>
                <a:spcPts val="95"/>
              </a:spcBef>
            </a:pPr>
            <a:r>
              <a:rPr sz="2000" spc="-10" dirty="0">
                <a:latin typeface="Arial"/>
                <a:cs typeface="Arial"/>
              </a:rPr>
              <a:t>Laser system consists </a:t>
            </a:r>
            <a:r>
              <a:rPr sz="2000" spc="-5" dirty="0">
                <a:latin typeface="Arial"/>
                <a:cs typeface="Arial"/>
              </a:rPr>
              <a:t>of three </a:t>
            </a:r>
            <a:r>
              <a:rPr sz="2000" spc="-10" dirty="0">
                <a:latin typeface="Arial"/>
                <a:cs typeface="Arial"/>
              </a:rPr>
              <a:t>important</a:t>
            </a:r>
            <a:r>
              <a:rPr sz="2000" spc="15" dirty="0">
                <a:latin typeface="Arial"/>
                <a:cs typeface="Arial"/>
              </a:rPr>
              <a:t> </a:t>
            </a:r>
            <a:r>
              <a:rPr sz="2000" spc="-10" dirty="0">
                <a:latin typeface="Arial"/>
                <a:cs typeface="Arial"/>
              </a:rPr>
              <a:t>parts.</a:t>
            </a:r>
            <a:endParaRPr sz="2000">
              <a:latin typeface="Arial"/>
              <a:cs typeface="Arial"/>
            </a:endParaRPr>
          </a:p>
          <a:p>
            <a:pPr marL="469900" indent="-457834">
              <a:lnSpc>
                <a:spcPct val="100000"/>
              </a:lnSpc>
              <a:buAutoNum type="arabicPeriod"/>
              <a:tabLst>
                <a:tab pos="469900" algn="l"/>
                <a:tab pos="470534" algn="l"/>
              </a:tabLst>
            </a:pPr>
            <a:r>
              <a:rPr sz="2000" spc="-5" dirty="0">
                <a:latin typeface="Arial"/>
                <a:cs typeface="Arial"/>
              </a:rPr>
              <a:t>Active medium or laser</a:t>
            </a:r>
            <a:r>
              <a:rPr sz="2000" spc="10" dirty="0">
                <a:latin typeface="Arial"/>
                <a:cs typeface="Arial"/>
              </a:rPr>
              <a:t> </a:t>
            </a:r>
            <a:r>
              <a:rPr sz="2000" spc="-5" dirty="0">
                <a:latin typeface="Arial"/>
                <a:cs typeface="Arial"/>
              </a:rPr>
              <a:t>medium</a:t>
            </a:r>
            <a:endParaRPr sz="2000">
              <a:latin typeface="Arial"/>
              <a:cs typeface="Arial"/>
            </a:endParaRPr>
          </a:p>
          <a:p>
            <a:pPr marL="469900" indent="-457834">
              <a:lnSpc>
                <a:spcPct val="100000"/>
              </a:lnSpc>
              <a:buAutoNum type="arabicPeriod"/>
              <a:tabLst>
                <a:tab pos="469265" algn="l"/>
                <a:tab pos="470534" algn="l"/>
              </a:tabLst>
            </a:pPr>
            <a:r>
              <a:rPr sz="2000" spc="-5" dirty="0">
                <a:latin typeface="Arial"/>
                <a:cs typeface="Arial"/>
              </a:rPr>
              <a:t>An </a:t>
            </a:r>
            <a:r>
              <a:rPr sz="2000" spc="-10" dirty="0">
                <a:latin typeface="Arial"/>
                <a:cs typeface="Arial"/>
              </a:rPr>
              <a:t>energy source (referred </a:t>
            </a:r>
            <a:r>
              <a:rPr sz="2000" spc="-5" dirty="0">
                <a:latin typeface="Arial"/>
                <a:cs typeface="Arial"/>
              </a:rPr>
              <a:t>to as the </a:t>
            </a:r>
            <a:r>
              <a:rPr sz="2000" spc="-10" dirty="0">
                <a:latin typeface="Arial"/>
                <a:cs typeface="Arial"/>
              </a:rPr>
              <a:t>pump </a:t>
            </a:r>
            <a:r>
              <a:rPr sz="2000" spc="-5" dirty="0">
                <a:latin typeface="Arial"/>
                <a:cs typeface="Arial"/>
              </a:rPr>
              <a:t>or </a:t>
            </a:r>
            <a:r>
              <a:rPr sz="2000" spc="-10" dirty="0">
                <a:latin typeface="Arial"/>
                <a:cs typeface="Arial"/>
              </a:rPr>
              <a:t>pump</a:t>
            </a:r>
            <a:r>
              <a:rPr sz="2000" spc="65" dirty="0">
                <a:latin typeface="Arial"/>
                <a:cs typeface="Arial"/>
              </a:rPr>
              <a:t> </a:t>
            </a:r>
            <a:r>
              <a:rPr sz="2000" spc="-10" dirty="0">
                <a:latin typeface="Arial"/>
                <a:cs typeface="Arial"/>
              </a:rPr>
              <a:t>source)</a:t>
            </a:r>
            <a:endParaRPr sz="2000">
              <a:latin typeface="Arial"/>
              <a:cs typeface="Arial"/>
            </a:endParaRPr>
          </a:p>
          <a:p>
            <a:pPr marL="469900" indent="-457834">
              <a:lnSpc>
                <a:spcPct val="100000"/>
              </a:lnSpc>
              <a:buAutoNum type="arabicPeriod"/>
              <a:tabLst>
                <a:tab pos="469265" algn="l"/>
                <a:tab pos="470534" algn="l"/>
              </a:tabLst>
            </a:pPr>
            <a:r>
              <a:rPr sz="2000" spc="-5" dirty="0">
                <a:latin typeface="Arial"/>
                <a:cs typeface="Arial"/>
              </a:rPr>
              <a:t>An </a:t>
            </a:r>
            <a:r>
              <a:rPr sz="2000" spc="-10" dirty="0">
                <a:latin typeface="Arial"/>
                <a:cs typeface="Arial"/>
              </a:rPr>
              <a:t>optical resonator consisting </a:t>
            </a:r>
            <a:r>
              <a:rPr sz="2000" spc="-5" dirty="0">
                <a:latin typeface="Arial"/>
                <a:cs typeface="Arial"/>
              </a:rPr>
              <a:t>of a </a:t>
            </a:r>
            <a:r>
              <a:rPr sz="2000" spc="-10" dirty="0">
                <a:latin typeface="Arial"/>
                <a:cs typeface="Arial"/>
              </a:rPr>
              <a:t>mirror </a:t>
            </a:r>
            <a:r>
              <a:rPr sz="2000" spc="-5" dirty="0">
                <a:latin typeface="Arial"/>
                <a:cs typeface="Arial"/>
              </a:rPr>
              <a:t>or </a:t>
            </a:r>
            <a:r>
              <a:rPr sz="2000" spc="-10" dirty="0">
                <a:latin typeface="Arial"/>
                <a:cs typeface="Arial"/>
              </a:rPr>
              <a:t>system </a:t>
            </a:r>
            <a:r>
              <a:rPr sz="2000" spc="-5" dirty="0">
                <a:latin typeface="Arial"/>
                <a:cs typeface="Arial"/>
              </a:rPr>
              <a:t>of</a:t>
            </a:r>
            <a:r>
              <a:rPr sz="2000" spc="170" dirty="0">
                <a:latin typeface="Arial"/>
                <a:cs typeface="Arial"/>
              </a:rPr>
              <a:t> </a:t>
            </a:r>
            <a:r>
              <a:rPr sz="2000" spc="-10" dirty="0">
                <a:latin typeface="Arial"/>
                <a:cs typeface="Arial"/>
              </a:rPr>
              <a:t>mirrors</a:t>
            </a:r>
            <a:endParaRPr sz="2000">
              <a:latin typeface="Arial"/>
              <a:cs typeface="Arial"/>
            </a:endParaRPr>
          </a:p>
        </p:txBody>
      </p:sp>
      <p:sp>
        <p:nvSpPr>
          <p:cNvPr id="5" name="object 5"/>
          <p:cNvSpPr/>
          <p:nvPr/>
        </p:nvSpPr>
        <p:spPr>
          <a:xfrm>
            <a:off x="2999808" y="3251206"/>
            <a:ext cx="5007540" cy="3267455"/>
          </a:xfrm>
          <a:prstGeom prst="rect">
            <a:avLst/>
          </a:prstGeom>
          <a:blipFill>
            <a:blip r:embed="rId2" cstate="print"/>
            <a:stretch>
              <a:fillRect/>
            </a:stretch>
          </a:blipFill>
        </p:spPr>
        <p:txBody>
          <a:bodyPr wrap="square" lIns="0" tIns="0" rIns="0" bIns="0" rtlCol="0"/>
          <a:lstStyle/>
          <a:p>
            <a:endParaRPr/>
          </a:p>
        </p:txBody>
      </p:sp>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499BD8D-601A-4A78-81D1-72F33B253B38}" type="datetime1">
              <a:rPr lang="en-US" spc="-10" smtClean="0"/>
              <a:t>8/7/2021</a:t>
            </a:fld>
            <a:endParaRPr spc="-10" dirty="0"/>
          </a:p>
        </p:txBody>
      </p:sp>
      <p:sp>
        <p:nvSpPr>
          <p:cNvPr id="8" name="object 8"/>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6</a:t>
            </a:r>
            <a:endParaRPr sz="14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A6820D09-43E7-4A00-B632-3F850BC03F1C}" type="datetime1">
              <a:rPr lang="en-US" spc="-10" smtClean="0"/>
              <a:t>8/7/2021</a:t>
            </a:fld>
            <a:endParaRPr spc="-10" dirty="0"/>
          </a:p>
        </p:txBody>
      </p:sp>
      <p:sp>
        <p:nvSpPr>
          <p:cNvPr id="6" name="object 6"/>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7</a:t>
            </a:r>
            <a:endParaRPr sz="1400">
              <a:latin typeface="Arial"/>
              <a:cs typeface="Arial"/>
            </a:endParaRPr>
          </a:p>
        </p:txBody>
      </p:sp>
      <p:sp>
        <p:nvSpPr>
          <p:cNvPr id="2" name="object 2"/>
          <p:cNvSpPr txBox="1">
            <a:spLocks noGrp="1"/>
          </p:cNvSpPr>
          <p:nvPr>
            <p:ph type="title"/>
          </p:nvPr>
        </p:nvSpPr>
        <p:spPr>
          <a:xfrm>
            <a:off x="1305052" y="931171"/>
            <a:ext cx="8056245" cy="574040"/>
          </a:xfrm>
          <a:prstGeom prst="rect">
            <a:avLst/>
          </a:prstGeom>
        </p:spPr>
        <p:txBody>
          <a:bodyPr vert="horz" wrap="square" lIns="0" tIns="12700" rIns="0" bIns="0" rtlCol="0">
            <a:spAutoFit/>
          </a:bodyPr>
          <a:lstStyle/>
          <a:p>
            <a:pPr marL="12700">
              <a:lnSpc>
                <a:spcPct val="100000"/>
              </a:lnSpc>
              <a:spcBef>
                <a:spcPts val="100"/>
              </a:spcBef>
              <a:tabLst>
                <a:tab pos="7788909" algn="l"/>
              </a:tabLst>
            </a:pPr>
            <a:r>
              <a:rPr spc="-5" dirty="0"/>
              <a:t>Basic Components of Laser	2</a:t>
            </a:r>
          </a:p>
        </p:txBody>
      </p:sp>
      <p:sp>
        <p:nvSpPr>
          <p:cNvPr id="3" name="object 3"/>
          <p:cNvSpPr txBox="1"/>
          <p:nvPr/>
        </p:nvSpPr>
        <p:spPr>
          <a:xfrm>
            <a:off x="1254252" y="1914151"/>
            <a:ext cx="8187690" cy="4225925"/>
          </a:xfrm>
          <a:prstGeom prst="rect">
            <a:avLst/>
          </a:prstGeom>
        </p:spPr>
        <p:txBody>
          <a:bodyPr vert="horz" wrap="square" lIns="0" tIns="12700" rIns="0" bIns="0" rtlCol="0">
            <a:spAutoFit/>
          </a:bodyPr>
          <a:lstStyle/>
          <a:p>
            <a:pPr marL="406400" indent="-342900" algn="just">
              <a:lnSpc>
                <a:spcPct val="100000"/>
              </a:lnSpc>
              <a:spcBef>
                <a:spcPts val="100"/>
              </a:spcBef>
              <a:buFont typeface="Arial"/>
              <a:buChar char="•"/>
              <a:tabLst>
                <a:tab pos="406400" algn="l"/>
              </a:tabLst>
            </a:pPr>
            <a:r>
              <a:rPr sz="1600" b="1" u="heavy" spc="-5" dirty="0">
                <a:uFill>
                  <a:solidFill>
                    <a:srgbClr val="000000"/>
                  </a:solidFill>
                </a:uFill>
                <a:latin typeface="Arial"/>
                <a:cs typeface="Arial"/>
              </a:rPr>
              <a:t>Active Medium</a:t>
            </a:r>
            <a:endParaRPr sz="1600">
              <a:latin typeface="Arial"/>
              <a:cs typeface="Arial"/>
            </a:endParaRPr>
          </a:p>
          <a:p>
            <a:pPr marL="405765" marR="70485" indent="-58419" algn="just">
              <a:lnSpc>
                <a:spcPct val="80100"/>
              </a:lnSpc>
              <a:spcBef>
                <a:spcPts val="390"/>
              </a:spcBef>
            </a:pPr>
            <a:r>
              <a:rPr sz="1600" spc="-5" dirty="0">
                <a:latin typeface="Arial"/>
                <a:cs typeface="Arial"/>
              </a:rPr>
              <a:t>The active medium is the major determining factor of the wavelength of operation, and  other properties, of the laser. There are hundreds of different gain media in which  laser operation has been achieved. The gain medium is excited by the pump source  to produce </a:t>
            </a:r>
            <a:r>
              <a:rPr sz="1600" dirty="0">
                <a:latin typeface="Arial"/>
                <a:cs typeface="Arial"/>
              </a:rPr>
              <a:t>a </a:t>
            </a:r>
            <a:r>
              <a:rPr sz="1600" spc="-5" dirty="0">
                <a:latin typeface="Arial"/>
                <a:cs typeface="Arial"/>
              </a:rPr>
              <a:t>population inversion, and it is in the gain medium that spontaneous and  stimulated emission of photons take place leading to the phenomenon of optical gain  or amplification. The gain medium may be solid crystals </a:t>
            </a:r>
            <a:r>
              <a:rPr sz="1600" spc="-10" dirty="0">
                <a:latin typeface="Arial"/>
                <a:cs typeface="Arial"/>
              </a:rPr>
              <a:t>such </a:t>
            </a:r>
            <a:r>
              <a:rPr sz="1600" spc="-5" dirty="0">
                <a:latin typeface="Arial"/>
                <a:cs typeface="Arial"/>
              </a:rPr>
              <a:t>as ruby or Nd:YAG,  liquid dyes, gases like CO</a:t>
            </a:r>
            <a:r>
              <a:rPr sz="1650" spc="-7" baseline="-20202" dirty="0">
                <a:latin typeface="Arial"/>
                <a:cs typeface="Arial"/>
              </a:rPr>
              <a:t>2 </a:t>
            </a:r>
            <a:r>
              <a:rPr sz="1600" spc="-5" dirty="0">
                <a:latin typeface="Arial"/>
                <a:cs typeface="Arial"/>
              </a:rPr>
              <a:t>or Helium/Neon, or semiconductors such as</a:t>
            </a:r>
            <a:r>
              <a:rPr sz="1600" spc="-135" dirty="0">
                <a:latin typeface="Arial"/>
                <a:cs typeface="Arial"/>
              </a:rPr>
              <a:t> </a:t>
            </a:r>
            <a:r>
              <a:rPr sz="1600" spc="-5" dirty="0">
                <a:latin typeface="Arial"/>
                <a:cs typeface="Arial"/>
              </a:rPr>
              <a:t>GaAs.</a:t>
            </a:r>
            <a:endParaRPr sz="1600">
              <a:latin typeface="Arial"/>
              <a:cs typeface="Arial"/>
            </a:endParaRPr>
          </a:p>
          <a:p>
            <a:pPr marL="406400" indent="-342900" algn="just">
              <a:lnSpc>
                <a:spcPct val="100000"/>
              </a:lnSpc>
              <a:spcBef>
                <a:spcPts val="5"/>
              </a:spcBef>
              <a:buFont typeface="Arial"/>
              <a:buChar char="•"/>
              <a:tabLst>
                <a:tab pos="406400" algn="l"/>
              </a:tabLst>
            </a:pPr>
            <a:r>
              <a:rPr sz="1600" b="1" u="heavy" spc="-5" dirty="0">
                <a:uFill>
                  <a:solidFill>
                    <a:srgbClr val="000000"/>
                  </a:solidFill>
                </a:uFill>
                <a:latin typeface="Arial"/>
                <a:cs typeface="Arial"/>
              </a:rPr>
              <a:t>Pumping</a:t>
            </a:r>
            <a:r>
              <a:rPr sz="1600" b="1" u="heavy" spc="-10" dirty="0">
                <a:uFill>
                  <a:solidFill>
                    <a:srgbClr val="000000"/>
                  </a:solidFill>
                </a:uFill>
                <a:latin typeface="Arial"/>
                <a:cs typeface="Arial"/>
              </a:rPr>
              <a:t> </a:t>
            </a:r>
            <a:r>
              <a:rPr sz="1600" b="1" u="heavy" spc="-5" dirty="0">
                <a:uFill>
                  <a:solidFill>
                    <a:srgbClr val="000000"/>
                  </a:solidFill>
                </a:uFill>
                <a:latin typeface="Arial"/>
                <a:cs typeface="Arial"/>
              </a:rPr>
              <a:t>Mechanism</a:t>
            </a:r>
            <a:endParaRPr sz="1600">
              <a:latin typeface="Arial"/>
              <a:cs typeface="Arial"/>
            </a:endParaRPr>
          </a:p>
          <a:p>
            <a:pPr marL="405765" marR="68580" indent="-1270" algn="just">
              <a:lnSpc>
                <a:spcPct val="80100"/>
              </a:lnSpc>
              <a:spcBef>
                <a:spcPts val="390"/>
              </a:spcBef>
            </a:pPr>
            <a:r>
              <a:rPr sz="1600" dirty="0">
                <a:latin typeface="Arial"/>
                <a:cs typeface="Arial"/>
              </a:rPr>
              <a:t>The pump source is the part that </a:t>
            </a:r>
            <a:r>
              <a:rPr sz="1600" spc="-5" dirty="0">
                <a:latin typeface="Arial"/>
                <a:cs typeface="Arial"/>
              </a:rPr>
              <a:t>provides </a:t>
            </a:r>
            <a:r>
              <a:rPr sz="1600" dirty="0">
                <a:latin typeface="Arial"/>
                <a:cs typeface="Arial"/>
              </a:rPr>
              <a:t>energy to the laser system. </a:t>
            </a:r>
            <a:r>
              <a:rPr sz="1600" spc="-5" dirty="0">
                <a:latin typeface="Arial"/>
                <a:cs typeface="Arial"/>
              </a:rPr>
              <a:t>Examples </a:t>
            </a:r>
            <a:r>
              <a:rPr sz="1600" dirty="0">
                <a:latin typeface="Arial"/>
                <a:cs typeface="Arial"/>
              </a:rPr>
              <a:t>of  </a:t>
            </a:r>
            <a:r>
              <a:rPr sz="1600" spc="-5" dirty="0">
                <a:latin typeface="Arial"/>
                <a:cs typeface="Arial"/>
              </a:rPr>
              <a:t>pump sources include electrical discharges, flash lamps, arc lamps, light from  another laser, chemical reactions and even explosive devices. The type of pump  source used principally depends on the gain</a:t>
            </a:r>
            <a:r>
              <a:rPr sz="1600" spc="-10" dirty="0">
                <a:latin typeface="Arial"/>
                <a:cs typeface="Arial"/>
              </a:rPr>
              <a:t> </a:t>
            </a:r>
            <a:r>
              <a:rPr sz="1600" spc="-5" dirty="0">
                <a:latin typeface="Arial"/>
                <a:cs typeface="Arial"/>
              </a:rPr>
              <a:t>medium.</a:t>
            </a:r>
            <a:endParaRPr sz="1600">
              <a:latin typeface="Arial"/>
              <a:cs typeface="Arial"/>
            </a:endParaRPr>
          </a:p>
          <a:p>
            <a:pPr marL="406400" indent="-343535" algn="just">
              <a:lnSpc>
                <a:spcPct val="100000"/>
              </a:lnSpc>
              <a:spcBef>
                <a:spcPts val="5"/>
              </a:spcBef>
              <a:buFont typeface="Arial"/>
              <a:buChar char="•"/>
              <a:tabLst>
                <a:tab pos="406400" algn="l"/>
              </a:tabLst>
            </a:pPr>
            <a:r>
              <a:rPr sz="1600" b="1" u="heavy" dirty="0">
                <a:uFill>
                  <a:solidFill>
                    <a:srgbClr val="000000"/>
                  </a:solidFill>
                </a:uFill>
                <a:latin typeface="Arial"/>
                <a:cs typeface="Arial"/>
              </a:rPr>
              <a:t>Optical </a:t>
            </a:r>
            <a:r>
              <a:rPr sz="1600" b="1" u="heavy" spc="-5" dirty="0">
                <a:uFill>
                  <a:solidFill>
                    <a:srgbClr val="000000"/>
                  </a:solidFill>
                </a:uFill>
                <a:latin typeface="Arial"/>
                <a:cs typeface="Arial"/>
              </a:rPr>
              <a:t>Resonator</a:t>
            </a:r>
            <a:endParaRPr sz="1600">
              <a:latin typeface="Arial"/>
              <a:cs typeface="Arial"/>
            </a:endParaRPr>
          </a:p>
          <a:p>
            <a:pPr marL="406400" marR="69215" indent="-1270" algn="just">
              <a:lnSpc>
                <a:spcPct val="80100"/>
              </a:lnSpc>
              <a:spcBef>
                <a:spcPts val="385"/>
              </a:spcBef>
            </a:pPr>
            <a:r>
              <a:rPr sz="1600" spc="-5" dirty="0">
                <a:latin typeface="Arial"/>
                <a:cs typeface="Arial"/>
              </a:rPr>
              <a:t>The optical resonator or optical cavity, in its simplest form is two parallel mirrors  placed around the gain medium which provide feed back of the light. Light from the  medium produced by the spontaneous emission is reflected by the mirrors back into  the medium where it may be amplified by stimulated emission. One of the mirrors  reflects essentially 100% of the laser light while the other reflects less than 100% of  the laser light and transmits the</a:t>
            </a:r>
            <a:r>
              <a:rPr sz="1600" spc="30" dirty="0">
                <a:latin typeface="Arial"/>
                <a:cs typeface="Arial"/>
              </a:rPr>
              <a:t> </a:t>
            </a:r>
            <a:r>
              <a:rPr sz="1600" spc="-5" dirty="0">
                <a:latin typeface="Arial"/>
                <a:cs typeface="Arial"/>
              </a:rPr>
              <a:t>remainder.</a:t>
            </a:r>
            <a:endParaRPr sz="16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626371"/>
            <a:ext cx="7803515" cy="1123950"/>
          </a:xfrm>
          <a:prstGeom prst="rect">
            <a:avLst/>
          </a:prstGeom>
        </p:spPr>
        <p:txBody>
          <a:bodyPr vert="horz" wrap="square" lIns="0" tIns="12700" rIns="0" bIns="0" rtlCol="0">
            <a:spAutoFit/>
          </a:bodyPr>
          <a:lstStyle/>
          <a:p>
            <a:pPr marL="12700" marR="5080">
              <a:lnSpc>
                <a:spcPct val="100000"/>
              </a:lnSpc>
              <a:spcBef>
                <a:spcPts val="100"/>
              </a:spcBef>
              <a:tabLst>
                <a:tab pos="7536180" algn="l"/>
              </a:tabLst>
            </a:pPr>
            <a:r>
              <a:rPr spc="-5" dirty="0"/>
              <a:t>Basic Principles of Light Emission </a:t>
            </a:r>
            <a:r>
              <a:rPr spc="-10" dirty="0"/>
              <a:t>and  </a:t>
            </a:r>
            <a:r>
              <a:rPr spc="-5" dirty="0"/>
              <a:t>Absorption</a:t>
            </a:r>
            <a:r>
              <a:rPr dirty="0"/>
              <a:t>	</a:t>
            </a:r>
            <a:r>
              <a:rPr spc="-5" dirty="0"/>
              <a:t>1</a:t>
            </a:r>
          </a:p>
        </p:txBody>
      </p:sp>
      <p:sp>
        <p:nvSpPr>
          <p:cNvPr id="3" name="object 3"/>
          <p:cNvSpPr txBox="1"/>
          <p:nvPr/>
        </p:nvSpPr>
        <p:spPr>
          <a:xfrm>
            <a:off x="1063744" y="2146556"/>
            <a:ext cx="8326120" cy="4053204"/>
          </a:xfrm>
          <a:prstGeom prst="rect">
            <a:avLst/>
          </a:prstGeom>
        </p:spPr>
        <p:txBody>
          <a:bodyPr vert="horz" wrap="square" lIns="0" tIns="69850" rIns="0" bIns="0" rtlCol="0">
            <a:spAutoFit/>
          </a:bodyPr>
          <a:lstStyle/>
          <a:p>
            <a:pPr marL="177165" marR="17780" algn="just">
              <a:lnSpc>
                <a:spcPts val="1930"/>
              </a:lnSpc>
              <a:spcBef>
                <a:spcPts val="550"/>
              </a:spcBef>
            </a:pPr>
            <a:r>
              <a:rPr sz="2000" spc="-5" dirty="0">
                <a:latin typeface="Arial"/>
                <a:cs typeface="Arial"/>
              </a:rPr>
              <a:t>In 1916, Einstein considered various transition rates between atomic </a:t>
            </a:r>
            <a:r>
              <a:rPr sz="2000" spc="545" dirty="0">
                <a:latin typeface="Arial"/>
                <a:cs typeface="Arial"/>
              </a:rPr>
              <a:t> </a:t>
            </a:r>
            <a:r>
              <a:rPr sz="2000" spc="-5" dirty="0">
                <a:latin typeface="Arial"/>
                <a:cs typeface="Arial"/>
              </a:rPr>
              <a:t>states (say, 1 and 2) </a:t>
            </a:r>
            <a:r>
              <a:rPr sz="2000" spc="-10" dirty="0">
                <a:latin typeface="Arial"/>
                <a:cs typeface="Arial"/>
              </a:rPr>
              <a:t>involving </a:t>
            </a:r>
            <a:r>
              <a:rPr sz="2000" spc="-5" dirty="0">
                <a:latin typeface="Arial"/>
                <a:cs typeface="Arial"/>
              </a:rPr>
              <a:t>light of </a:t>
            </a:r>
            <a:r>
              <a:rPr sz="2000" spc="-10" dirty="0">
                <a:latin typeface="Arial"/>
                <a:cs typeface="Arial"/>
              </a:rPr>
              <a:t>intensity,</a:t>
            </a:r>
            <a:r>
              <a:rPr sz="2000" spc="25" dirty="0">
                <a:latin typeface="Arial"/>
                <a:cs typeface="Arial"/>
              </a:rPr>
              <a:t> </a:t>
            </a:r>
            <a:r>
              <a:rPr sz="2000" i="1" spc="-5" dirty="0">
                <a:latin typeface="Arial"/>
                <a:cs typeface="Arial"/>
              </a:rPr>
              <a:t>I</a:t>
            </a:r>
            <a:r>
              <a:rPr sz="2000" spc="-5" dirty="0">
                <a:latin typeface="Arial"/>
                <a:cs typeface="Arial"/>
              </a:rPr>
              <a:t>.</a:t>
            </a:r>
            <a:endParaRPr sz="2000">
              <a:latin typeface="Arial"/>
              <a:cs typeface="Arial"/>
            </a:endParaRPr>
          </a:p>
          <a:p>
            <a:pPr marL="368300" indent="-343535" algn="just">
              <a:lnSpc>
                <a:spcPct val="100000"/>
              </a:lnSpc>
              <a:spcBef>
                <a:spcPts val="980"/>
              </a:spcBef>
              <a:buFont typeface="Arial"/>
              <a:buChar char="•"/>
              <a:tabLst>
                <a:tab pos="368935" algn="l"/>
              </a:tabLst>
            </a:pPr>
            <a:r>
              <a:rPr sz="2000" b="1" u="heavy" spc="-5" dirty="0">
                <a:uFill>
                  <a:solidFill>
                    <a:srgbClr val="000000"/>
                  </a:solidFill>
                </a:uFill>
                <a:latin typeface="Arial"/>
                <a:cs typeface="Arial"/>
              </a:rPr>
              <a:t>Absorption:</a:t>
            </a:r>
            <a:endParaRPr sz="2000">
              <a:latin typeface="Arial"/>
              <a:cs typeface="Arial"/>
            </a:endParaRPr>
          </a:p>
          <a:p>
            <a:pPr marL="368300" marR="2533015" indent="6985" algn="just">
              <a:lnSpc>
                <a:spcPct val="80200"/>
              </a:lnSpc>
              <a:spcBef>
                <a:spcPts val="475"/>
              </a:spcBef>
            </a:pPr>
            <a:r>
              <a:rPr sz="2000" spc="-10" dirty="0">
                <a:latin typeface="Arial"/>
                <a:cs typeface="Arial"/>
              </a:rPr>
              <a:t>Absorption </a:t>
            </a:r>
            <a:r>
              <a:rPr sz="2000" spc="-5" dirty="0">
                <a:latin typeface="Arial"/>
                <a:cs typeface="Arial"/>
              </a:rPr>
              <a:t>is the </a:t>
            </a:r>
            <a:r>
              <a:rPr sz="2000" spc="-10" dirty="0">
                <a:latin typeface="Arial"/>
                <a:cs typeface="Arial"/>
              </a:rPr>
              <a:t>process </a:t>
            </a:r>
            <a:r>
              <a:rPr sz="2000" spc="-5" dirty="0">
                <a:latin typeface="Arial"/>
                <a:cs typeface="Arial"/>
              </a:rPr>
              <a:t>by </a:t>
            </a:r>
            <a:r>
              <a:rPr sz="2000" spc="-10" dirty="0">
                <a:latin typeface="Arial"/>
                <a:cs typeface="Arial"/>
              </a:rPr>
              <a:t>which </a:t>
            </a:r>
            <a:r>
              <a:rPr sz="2000" spc="-5" dirty="0">
                <a:latin typeface="Arial"/>
                <a:cs typeface="Arial"/>
              </a:rPr>
              <a:t>the </a:t>
            </a:r>
            <a:r>
              <a:rPr sz="2000" spc="-10" dirty="0">
                <a:latin typeface="Arial"/>
                <a:cs typeface="Arial"/>
              </a:rPr>
              <a:t>energy  </a:t>
            </a:r>
            <a:r>
              <a:rPr sz="2000" spc="-5" dirty="0">
                <a:latin typeface="Arial"/>
                <a:cs typeface="Arial"/>
              </a:rPr>
              <a:t>of the </a:t>
            </a:r>
            <a:r>
              <a:rPr sz="2000" spc="-10" dirty="0">
                <a:latin typeface="Arial"/>
                <a:cs typeface="Arial"/>
              </a:rPr>
              <a:t>photon </a:t>
            </a:r>
            <a:r>
              <a:rPr sz="2000" spc="-5" dirty="0">
                <a:latin typeface="Arial"/>
                <a:cs typeface="Arial"/>
              </a:rPr>
              <a:t>is </a:t>
            </a:r>
            <a:r>
              <a:rPr sz="2000" spc="-10" dirty="0">
                <a:latin typeface="Arial"/>
                <a:cs typeface="Arial"/>
              </a:rPr>
              <a:t>taken </a:t>
            </a:r>
            <a:r>
              <a:rPr sz="2000" spc="-5" dirty="0">
                <a:latin typeface="Arial"/>
                <a:cs typeface="Arial"/>
              </a:rPr>
              <a:t>up by </a:t>
            </a:r>
            <a:r>
              <a:rPr sz="2000" spc="-10" dirty="0">
                <a:latin typeface="Arial"/>
                <a:cs typeface="Arial"/>
              </a:rPr>
              <a:t>another </a:t>
            </a:r>
            <a:r>
              <a:rPr sz="2000" spc="-5" dirty="0">
                <a:latin typeface="Arial"/>
                <a:cs typeface="Arial"/>
              </a:rPr>
              <a:t>entity, </a:t>
            </a:r>
            <a:r>
              <a:rPr sz="2000" spc="-10" dirty="0">
                <a:latin typeface="Arial"/>
                <a:cs typeface="Arial"/>
              </a:rPr>
              <a:t>e.g.,  </a:t>
            </a:r>
            <a:r>
              <a:rPr sz="2000" spc="-5" dirty="0">
                <a:latin typeface="Arial"/>
                <a:cs typeface="Arial"/>
              </a:rPr>
              <a:t>by an atom </a:t>
            </a:r>
            <a:r>
              <a:rPr sz="2000" spc="-10" dirty="0">
                <a:latin typeface="Arial"/>
                <a:cs typeface="Arial"/>
              </a:rPr>
              <a:t>whose valence electrons make  </a:t>
            </a:r>
            <a:r>
              <a:rPr sz="2000" spc="-5" dirty="0">
                <a:latin typeface="Arial"/>
                <a:cs typeface="Arial"/>
              </a:rPr>
              <a:t>transition between two electronic energy levels.  The </a:t>
            </a:r>
            <a:r>
              <a:rPr sz="2000" spc="-10" dirty="0">
                <a:latin typeface="Arial"/>
                <a:cs typeface="Arial"/>
              </a:rPr>
              <a:t>photon </a:t>
            </a:r>
            <a:r>
              <a:rPr sz="2000" spc="-5" dirty="0">
                <a:latin typeface="Arial"/>
                <a:cs typeface="Arial"/>
              </a:rPr>
              <a:t>is </a:t>
            </a:r>
            <a:r>
              <a:rPr sz="2000" spc="-10" dirty="0">
                <a:latin typeface="Arial"/>
                <a:cs typeface="Arial"/>
              </a:rPr>
              <a:t>destroyed </a:t>
            </a:r>
            <a:r>
              <a:rPr sz="2000" spc="-5" dirty="0">
                <a:latin typeface="Arial"/>
                <a:cs typeface="Arial"/>
              </a:rPr>
              <a:t>in the</a:t>
            </a:r>
            <a:r>
              <a:rPr sz="2000" spc="35" dirty="0">
                <a:latin typeface="Arial"/>
                <a:cs typeface="Arial"/>
              </a:rPr>
              <a:t> </a:t>
            </a:r>
            <a:r>
              <a:rPr sz="2000" spc="-10" dirty="0">
                <a:latin typeface="Arial"/>
                <a:cs typeface="Arial"/>
              </a:rPr>
              <a:t>process.</a:t>
            </a:r>
            <a:endParaRPr sz="2000">
              <a:latin typeface="Arial"/>
              <a:cs typeface="Arial"/>
            </a:endParaRPr>
          </a:p>
          <a:p>
            <a:pPr>
              <a:lnSpc>
                <a:spcPct val="100000"/>
              </a:lnSpc>
              <a:spcBef>
                <a:spcPts val="40"/>
              </a:spcBef>
            </a:pPr>
            <a:endParaRPr sz="2050">
              <a:latin typeface="Arial"/>
              <a:cs typeface="Arial"/>
            </a:endParaRPr>
          </a:p>
          <a:p>
            <a:pPr marL="375920" algn="just">
              <a:lnSpc>
                <a:spcPct val="100000"/>
              </a:lnSpc>
            </a:pPr>
            <a:r>
              <a:rPr sz="2000" spc="-5" dirty="0">
                <a:solidFill>
                  <a:srgbClr val="CC0000"/>
                </a:solidFill>
                <a:latin typeface="Arial"/>
                <a:cs typeface="Arial"/>
              </a:rPr>
              <a:t>Rate of </a:t>
            </a:r>
            <a:r>
              <a:rPr sz="2000" spc="-10" dirty="0">
                <a:solidFill>
                  <a:srgbClr val="CC0000"/>
                </a:solidFill>
                <a:latin typeface="Arial"/>
                <a:cs typeface="Arial"/>
              </a:rPr>
              <a:t>Stimulated Absorption =</a:t>
            </a:r>
            <a:r>
              <a:rPr sz="2000" i="1" spc="-10" dirty="0">
                <a:solidFill>
                  <a:srgbClr val="CC0000"/>
                </a:solidFill>
                <a:latin typeface="Arial"/>
                <a:cs typeface="Arial"/>
              </a:rPr>
              <a:t>B </a:t>
            </a:r>
            <a:r>
              <a:rPr sz="2000" i="1" spc="-5" dirty="0">
                <a:solidFill>
                  <a:srgbClr val="CC0000"/>
                </a:solidFill>
                <a:latin typeface="Arial"/>
                <a:cs typeface="Arial"/>
              </a:rPr>
              <a:t>N</a:t>
            </a:r>
            <a:r>
              <a:rPr sz="1950" i="1" spc="-7" baseline="-21367" dirty="0">
                <a:solidFill>
                  <a:srgbClr val="CC0000"/>
                </a:solidFill>
                <a:latin typeface="Arial"/>
                <a:cs typeface="Arial"/>
              </a:rPr>
              <a:t>1</a:t>
            </a:r>
            <a:r>
              <a:rPr sz="1950" i="1" spc="330" baseline="-21367" dirty="0">
                <a:solidFill>
                  <a:srgbClr val="CC0000"/>
                </a:solidFill>
                <a:latin typeface="Arial"/>
                <a:cs typeface="Arial"/>
              </a:rPr>
              <a:t> </a:t>
            </a:r>
            <a:r>
              <a:rPr sz="2000" i="1" spc="-5" dirty="0">
                <a:solidFill>
                  <a:srgbClr val="CC0000"/>
                </a:solidFill>
                <a:latin typeface="Arial"/>
                <a:cs typeface="Arial"/>
              </a:rPr>
              <a:t>I</a:t>
            </a:r>
            <a:endParaRPr sz="2000">
              <a:latin typeface="Arial"/>
              <a:cs typeface="Arial"/>
            </a:endParaRPr>
          </a:p>
          <a:p>
            <a:pPr>
              <a:lnSpc>
                <a:spcPct val="100000"/>
              </a:lnSpc>
              <a:spcBef>
                <a:spcPts val="40"/>
              </a:spcBef>
            </a:pPr>
            <a:endParaRPr sz="2450">
              <a:latin typeface="Arial"/>
              <a:cs typeface="Arial"/>
            </a:endParaRPr>
          </a:p>
          <a:p>
            <a:pPr marL="368300" marR="2534920" indent="6985" algn="just">
              <a:lnSpc>
                <a:spcPts val="1930"/>
              </a:lnSpc>
            </a:pPr>
            <a:r>
              <a:rPr sz="2000" spc="-5" dirty="0">
                <a:solidFill>
                  <a:srgbClr val="008000"/>
                </a:solidFill>
                <a:latin typeface="Arial"/>
                <a:cs typeface="Arial"/>
              </a:rPr>
              <a:t>B </a:t>
            </a:r>
            <a:r>
              <a:rPr sz="2000" spc="-10" dirty="0">
                <a:solidFill>
                  <a:srgbClr val="008000"/>
                </a:solidFill>
                <a:latin typeface="Arial"/>
                <a:cs typeface="Arial"/>
              </a:rPr>
              <a:t>Einstein's Coefficient </a:t>
            </a:r>
            <a:r>
              <a:rPr sz="2000" spc="-5" dirty="0">
                <a:solidFill>
                  <a:srgbClr val="008000"/>
                </a:solidFill>
                <a:latin typeface="Arial"/>
                <a:cs typeface="Arial"/>
              </a:rPr>
              <a:t>for </a:t>
            </a:r>
            <a:r>
              <a:rPr sz="2000" spc="-10" dirty="0">
                <a:solidFill>
                  <a:srgbClr val="008000"/>
                </a:solidFill>
                <a:latin typeface="Arial"/>
                <a:cs typeface="Arial"/>
              </a:rPr>
              <a:t>Stimulated  </a:t>
            </a:r>
            <a:r>
              <a:rPr sz="2000" spc="-5" dirty="0">
                <a:solidFill>
                  <a:srgbClr val="008000"/>
                </a:solidFill>
                <a:latin typeface="Arial"/>
                <a:cs typeface="Arial"/>
              </a:rPr>
              <a:t>Absorption</a:t>
            </a:r>
            <a:endParaRPr sz="2000">
              <a:latin typeface="Arial"/>
              <a:cs typeface="Arial"/>
            </a:endParaRPr>
          </a:p>
          <a:p>
            <a:pPr marL="375920" algn="just">
              <a:lnSpc>
                <a:spcPct val="100000"/>
              </a:lnSpc>
              <a:spcBef>
                <a:spcPts val="10"/>
              </a:spcBef>
            </a:pPr>
            <a:r>
              <a:rPr sz="2000" spc="-5" dirty="0">
                <a:solidFill>
                  <a:srgbClr val="008000"/>
                </a:solidFill>
                <a:latin typeface="Arial"/>
                <a:cs typeface="Arial"/>
              </a:rPr>
              <a:t>N</a:t>
            </a:r>
            <a:r>
              <a:rPr sz="1950" spc="-7" baseline="-25641" dirty="0">
                <a:solidFill>
                  <a:srgbClr val="008000"/>
                </a:solidFill>
                <a:latin typeface="Arial"/>
                <a:cs typeface="Arial"/>
              </a:rPr>
              <a:t>1 </a:t>
            </a:r>
            <a:r>
              <a:rPr sz="2000" spc="-10" dirty="0">
                <a:solidFill>
                  <a:srgbClr val="008000"/>
                </a:solidFill>
                <a:latin typeface="Arial"/>
                <a:cs typeface="Arial"/>
              </a:rPr>
              <a:t>Population </a:t>
            </a:r>
            <a:r>
              <a:rPr sz="2000" spc="-5" dirty="0">
                <a:solidFill>
                  <a:srgbClr val="008000"/>
                </a:solidFill>
                <a:latin typeface="Arial"/>
                <a:cs typeface="Arial"/>
              </a:rPr>
              <a:t>in the </a:t>
            </a:r>
            <a:r>
              <a:rPr sz="2000" spc="-10" dirty="0">
                <a:solidFill>
                  <a:srgbClr val="008000"/>
                </a:solidFill>
                <a:latin typeface="Arial"/>
                <a:cs typeface="Arial"/>
              </a:rPr>
              <a:t>Ground</a:t>
            </a:r>
            <a:r>
              <a:rPr sz="2000" spc="70" dirty="0">
                <a:solidFill>
                  <a:srgbClr val="008000"/>
                </a:solidFill>
                <a:latin typeface="Arial"/>
                <a:cs typeface="Arial"/>
              </a:rPr>
              <a:t> </a:t>
            </a:r>
            <a:r>
              <a:rPr sz="2000" spc="-10" dirty="0">
                <a:solidFill>
                  <a:srgbClr val="008000"/>
                </a:solidFill>
                <a:latin typeface="Arial"/>
                <a:cs typeface="Arial"/>
              </a:rPr>
              <a:t>State</a:t>
            </a:r>
            <a:endParaRPr sz="2000">
              <a:latin typeface="Arial"/>
              <a:cs typeface="Arial"/>
            </a:endParaRPr>
          </a:p>
        </p:txBody>
      </p:sp>
      <p:sp>
        <p:nvSpPr>
          <p:cNvPr id="4" name="object 4"/>
          <p:cNvSpPr/>
          <p:nvPr/>
        </p:nvSpPr>
        <p:spPr>
          <a:xfrm>
            <a:off x="6864350" y="3346462"/>
            <a:ext cx="2743200" cy="249554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8102600" y="3860812"/>
            <a:ext cx="114300" cy="1295400"/>
          </a:xfrm>
          <a:custGeom>
            <a:avLst/>
            <a:gdLst/>
            <a:ahLst/>
            <a:cxnLst/>
            <a:rect l="l" t="t" r="r" b="b"/>
            <a:pathLst>
              <a:path w="114300" h="1295400">
                <a:moveTo>
                  <a:pt x="114300" y="114300"/>
                </a:moveTo>
                <a:lnTo>
                  <a:pt x="57150" y="0"/>
                </a:lnTo>
                <a:lnTo>
                  <a:pt x="0" y="114300"/>
                </a:lnTo>
                <a:lnTo>
                  <a:pt x="38100" y="114300"/>
                </a:lnTo>
                <a:lnTo>
                  <a:pt x="38100" y="95250"/>
                </a:lnTo>
                <a:lnTo>
                  <a:pt x="76200" y="95250"/>
                </a:lnTo>
                <a:lnTo>
                  <a:pt x="76200" y="114300"/>
                </a:lnTo>
                <a:lnTo>
                  <a:pt x="114300" y="114300"/>
                </a:lnTo>
                <a:close/>
              </a:path>
              <a:path w="114300" h="1295400">
                <a:moveTo>
                  <a:pt x="76200" y="114300"/>
                </a:moveTo>
                <a:lnTo>
                  <a:pt x="76200" y="95250"/>
                </a:lnTo>
                <a:lnTo>
                  <a:pt x="38100" y="95250"/>
                </a:lnTo>
                <a:lnTo>
                  <a:pt x="38100" y="114300"/>
                </a:lnTo>
                <a:lnTo>
                  <a:pt x="76200" y="114300"/>
                </a:lnTo>
                <a:close/>
              </a:path>
              <a:path w="114300" h="1295400">
                <a:moveTo>
                  <a:pt x="76200" y="1295400"/>
                </a:moveTo>
                <a:lnTo>
                  <a:pt x="76200" y="114300"/>
                </a:lnTo>
                <a:lnTo>
                  <a:pt x="38100" y="114300"/>
                </a:lnTo>
                <a:lnTo>
                  <a:pt x="38100" y="1295400"/>
                </a:lnTo>
                <a:lnTo>
                  <a:pt x="76200" y="1295400"/>
                </a:lnTo>
                <a:close/>
              </a:path>
            </a:pathLst>
          </a:custGeom>
          <a:solidFill>
            <a:srgbClr val="679901"/>
          </a:solidFill>
        </p:spPr>
        <p:txBody>
          <a:bodyPr wrap="square" lIns="0" tIns="0" rIns="0" bIns="0" rtlCol="0"/>
          <a:lstStyle/>
          <a:p>
            <a:endParaRPr/>
          </a:p>
        </p:txBody>
      </p:sp>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9175CFD7-48C6-4C2B-A103-4551B1716E9D}" type="datetime1">
              <a:rPr lang="en-US" spc="-10" smtClean="0"/>
              <a:t>8/7/2021</a:t>
            </a:fld>
            <a:endParaRPr spc="-10" dirty="0"/>
          </a:p>
        </p:txBody>
      </p:sp>
      <p:sp>
        <p:nvSpPr>
          <p:cNvPr id="8" name="object 8"/>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8</a:t>
            </a:r>
            <a:endParaRPr sz="140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5052" y="626371"/>
            <a:ext cx="7800340" cy="1123950"/>
          </a:xfrm>
          <a:prstGeom prst="rect">
            <a:avLst/>
          </a:prstGeom>
        </p:spPr>
        <p:txBody>
          <a:bodyPr vert="horz" wrap="square" lIns="0" tIns="12700" rIns="0" bIns="0" rtlCol="0">
            <a:spAutoFit/>
          </a:bodyPr>
          <a:lstStyle/>
          <a:p>
            <a:pPr marL="12700" marR="5080">
              <a:lnSpc>
                <a:spcPct val="100000"/>
              </a:lnSpc>
              <a:spcBef>
                <a:spcPts val="100"/>
              </a:spcBef>
              <a:tabLst>
                <a:tab pos="7533005" algn="l"/>
              </a:tabLst>
            </a:pPr>
            <a:r>
              <a:rPr spc="-5" dirty="0"/>
              <a:t>Basic Principles of Light Emission </a:t>
            </a:r>
            <a:r>
              <a:rPr spc="-10" dirty="0"/>
              <a:t>and  Absorptio</a:t>
            </a:r>
            <a:r>
              <a:rPr spc="-5" dirty="0"/>
              <a:t>n</a:t>
            </a:r>
            <a:r>
              <a:rPr dirty="0"/>
              <a:t>	</a:t>
            </a:r>
            <a:r>
              <a:rPr spc="-5" dirty="0"/>
              <a:t>2</a:t>
            </a:r>
          </a:p>
        </p:txBody>
      </p:sp>
      <p:sp>
        <p:nvSpPr>
          <p:cNvPr id="3" name="object 3"/>
          <p:cNvSpPr txBox="1"/>
          <p:nvPr/>
        </p:nvSpPr>
        <p:spPr>
          <a:xfrm>
            <a:off x="1254252" y="1938535"/>
            <a:ext cx="5238115" cy="4416425"/>
          </a:xfrm>
          <a:prstGeom prst="rect">
            <a:avLst/>
          </a:prstGeom>
        </p:spPr>
        <p:txBody>
          <a:bodyPr vert="horz" wrap="square" lIns="0" tIns="12700" rIns="0" bIns="0" rtlCol="0">
            <a:spAutoFit/>
          </a:bodyPr>
          <a:lstStyle/>
          <a:p>
            <a:pPr marL="406400" indent="-342900" algn="just">
              <a:lnSpc>
                <a:spcPct val="100000"/>
              </a:lnSpc>
              <a:spcBef>
                <a:spcPts val="100"/>
              </a:spcBef>
              <a:buFont typeface="Arial"/>
              <a:buChar char="•"/>
              <a:tabLst>
                <a:tab pos="406400" algn="l"/>
              </a:tabLst>
            </a:pPr>
            <a:r>
              <a:rPr sz="1800" b="1" u="heavy" spc="-5" dirty="0">
                <a:uFill>
                  <a:solidFill>
                    <a:srgbClr val="000000"/>
                  </a:solidFill>
                </a:uFill>
                <a:latin typeface="Arial"/>
                <a:cs typeface="Arial"/>
              </a:rPr>
              <a:t>Stimulated</a:t>
            </a:r>
            <a:r>
              <a:rPr sz="1800" b="1" u="heavy" spc="-10" dirty="0">
                <a:uFill>
                  <a:solidFill>
                    <a:srgbClr val="000000"/>
                  </a:solidFill>
                </a:uFill>
                <a:latin typeface="Arial"/>
                <a:cs typeface="Arial"/>
              </a:rPr>
              <a:t> </a:t>
            </a:r>
            <a:r>
              <a:rPr sz="1800" b="1" u="heavy" spc="-5" dirty="0">
                <a:uFill>
                  <a:solidFill>
                    <a:srgbClr val="000000"/>
                  </a:solidFill>
                </a:uFill>
                <a:latin typeface="Arial"/>
                <a:cs typeface="Arial"/>
              </a:rPr>
              <a:t>Emission:</a:t>
            </a:r>
            <a:endParaRPr sz="1800">
              <a:latin typeface="Arial"/>
              <a:cs typeface="Arial"/>
            </a:endParaRPr>
          </a:p>
          <a:p>
            <a:pPr marL="405765" marR="93980" lvl="1" indent="-26034" algn="just">
              <a:lnSpc>
                <a:spcPct val="79900"/>
              </a:lnSpc>
              <a:spcBef>
                <a:spcPts val="434"/>
              </a:spcBef>
              <a:buAutoNum type="alphaUcPeriod"/>
              <a:tabLst>
                <a:tab pos="678815" algn="l"/>
              </a:tabLst>
            </a:pPr>
            <a:r>
              <a:rPr sz="1800" spc="-5" dirty="0">
                <a:latin typeface="Arial"/>
                <a:cs typeface="Arial"/>
              </a:rPr>
              <a:t>process by which, when perturbed by a  photon, matter may lose energy resulting </a:t>
            </a:r>
            <a:r>
              <a:rPr sz="1800" spc="-10" dirty="0">
                <a:latin typeface="Arial"/>
                <a:cs typeface="Arial"/>
              </a:rPr>
              <a:t>in  </a:t>
            </a:r>
            <a:r>
              <a:rPr sz="1800" spc="-5" dirty="0">
                <a:latin typeface="Arial"/>
                <a:cs typeface="Arial"/>
              </a:rPr>
              <a:t>the creation of another identical</a:t>
            </a:r>
            <a:r>
              <a:rPr sz="1800" spc="-20" dirty="0">
                <a:latin typeface="Arial"/>
                <a:cs typeface="Arial"/>
              </a:rPr>
              <a:t> </a:t>
            </a:r>
            <a:r>
              <a:rPr sz="1800" spc="-10" dirty="0">
                <a:latin typeface="Arial"/>
                <a:cs typeface="Arial"/>
              </a:rPr>
              <a:t>photon.</a:t>
            </a:r>
            <a:endParaRPr sz="1800">
              <a:latin typeface="Arial"/>
              <a:cs typeface="Arial"/>
            </a:endParaRPr>
          </a:p>
          <a:p>
            <a:pPr lvl="1">
              <a:lnSpc>
                <a:spcPct val="100000"/>
              </a:lnSpc>
              <a:spcBef>
                <a:spcPts val="35"/>
              </a:spcBef>
              <a:buAutoNum type="alphaUcPeriod"/>
            </a:pPr>
            <a:endParaRPr sz="1850">
              <a:latin typeface="Arial"/>
              <a:cs typeface="Arial"/>
            </a:endParaRPr>
          </a:p>
          <a:p>
            <a:pPr marL="380365">
              <a:lnSpc>
                <a:spcPct val="100000"/>
              </a:lnSpc>
            </a:pPr>
            <a:r>
              <a:rPr sz="1800" spc="-5" dirty="0">
                <a:solidFill>
                  <a:srgbClr val="CC0000"/>
                </a:solidFill>
                <a:latin typeface="Arial"/>
                <a:cs typeface="Arial"/>
              </a:rPr>
              <a:t>Rate of stimulated emission </a:t>
            </a:r>
            <a:r>
              <a:rPr sz="1800" dirty="0">
                <a:solidFill>
                  <a:srgbClr val="CC0000"/>
                </a:solidFill>
                <a:latin typeface="Arial"/>
                <a:cs typeface="Arial"/>
              </a:rPr>
              <a:t>= </a:t>
            </a:r>
            <a:r>
              <a:rPr sz="1800" b="1" i="1" spc="-5" dirty="0">
                <a:solidFill>
                  <a:srgbClr val="CC0000"/>
                </a:solidFill>
                <a:latin typeface="Arial"/>
                <a:cs typeface="Arial"/>
              </a:rPr>
              <a:t>B N</a:t>
            </a:r>
            <a:r>
              <a:rPr sz="1800" b="1" i="1" spc="-7" baseline="-23148" dirty="0">
                <a:solidFill>
                  <a:srgbClr val="CC0000"/>
                </a:solidFill>
                <a:latin typeface="Arial"/>
                <a:cs typeface="Arial"/>
              </a:rPr>
              <a:t>2</a:t>
            </a:r>
            <a:r>
              <a:rPr sz="1800" b="1" i="1" spc="217" baseline="-23148" dirty="0">
                <a:solidFill>
                  <a:srgbClr val="CC0000"/>
                </a:solidFill>
                <a:latin typeface="Arial"/>
                <a:cs typeface="Arial"/>
              </a:rPr>
              <a:t> </a:t>
            </a:r>
            <a:r>
              <a:rPr sz="1800" b="1" i="1" dirty="0">
                <a:solidFill>
                  <a:srgbClr val="CC0000"/>
                </a:solidFill>
                <a:latin typeface="Arial"/>
                <a:cs typeface="Arial"/>
              </a:rPr>
              <a:t>I</a:t>
            </a:r>
            <a:endParaRPr sz="1800">
              <a:latin typeface="Arial"/>
              <a:cs typeface="Arial"/>
            </a:endParaRPr>
          </a:p>
          <a:p>
            <a:pPr marL="405765" marR="93980" lvl="1" indent="-26034" algn="just">
              <a:lnSpc>
                <a:spcPct val="79700"/>
              </a:lnSpc>
              <a:spcBef>
                <a:spcPts val="445"/>
              </a:spcBef>
              <a:buAutoNum type="alphaUcPeriod" startAt="2"/>
              <a:tabLst>
                <a:tab pos="837565" algn="l"/>
              </a:tabLst>
            </a:pPr>
            <a:r>
              <a:rPr sz="1800" spc="-5" dirty="0">
                <a:solidFill>
                  <a:srgbClr val="008000"/>
                </a:solidFill>
                <a:latin typeface="Arial"/>
                <a:cs typeface="Arial"/>
              </a:rPr>
              <a:t>Einstein's Coefficient for </a:t>
            </a:r>
            <a:r>
              <a:rPr sz="1800" spc="-10" dirty="0">
                <a:solidFill>
                  <a:srgbClr val="008000"/>
                </a:solidFill>
                <a:latin typeface="Arial"/>
                <a:cs typeface="Arial"/>
              </a:rPr>
              <a:t>Stimulated  </a:t>
            </a:r>
            <a:r>
              <a:rPr sz="1800" spc="-5" dirty="0">
                <a:solidFill>
                  <a:srgbClr val="008000"/>
                </a:solidFill>
                <a:latin typeface="Arial"/>
                <a:cs typeface="Arial"/>
              </a:rPr>
              <a:t>Emission</a:t>
            </a:r>
            <a:endParaRPr sz="1800">
              <a:latin typeface="Arial"/>
              <a:cs typeface="Arial"/>
            </a:endParaRPr>
          </a:p>
          <a:p>
            <a:pPr marL="380365">
              <a:lnSpc>
                <a:spcPct val="100000"/>
              </a:lnSpc>
              <a:spcBef>
                <a:spcPts val="5"/>
              </a:spcBef>
              <a:tabLst>
                <a:tab pos="883919" algn="l"/>
              </a:tabLst>
            </a:pPr>
            <a:r>
              <a:rPr sz="1800" spc="-5" dirty="0">
                <a:solidFill>
                  <a:srgbClr val="008000"/>
                </a:solidFill>
                <a:latin typeface="Arial"/>
                <a:cs typeface="Arial"/>
              </a:rPr>
              <a:t>N</a:t>
            </a:r>
            <a:r>
              <a:rPr sz="1800" spc="-7" baseline="-23148" dirty="0">
                <a:solidFill>
                  <a:srgbClr val="008000"/>
                </a:solidFill>
                <a:latin typeface="Arial"/>
                <a:cs typeface="Arial"/>
              </a:rPr>
              <a:t>2	</a:t>
            </a:r>
            <a:r>
              <a:rPr sz="1800" spc="-5" dirty="0">
                <a:solidFill>
                  <a:srgbClr val="008000"/>
                </a:solidFill>
                <a:latin typeface="Arial"/>
                <a:cs typeface="Arial"/>
              </a:rPr>
              <a:t>Population in the Excited</a:t>
            </a:r>
            <a:r>
              <a:rPr sz="1800" spc="-20" dirty="0">
                <a:solidFill>
                  <a:srgbClr val="008000"/>
                </a:solidFill>
                <a:latin typeface="Arial"/>
                <a:cs typeface="Arial"/>
              </a:rPr>
              <a:t> </a:t>
            </a:r>
            <a:r>
              <a:rPr sz="1800" spc="-5" dirty="0">
                <a:solidFill>
                  <a:srgbClr val="008000"/>
                </a:solidFill>
                <a:latin typeface="Arial"/>
                <a:cs typeface="Arial"/>
              </a:rPr>
              <a:t>State</a:t>
            </a:r>
            <a:endParaRPr sz="1800">
              <a:latin typeface="Arial"/>
              <a:cs typeface="Arial"/>
            </a:endParaRPr>
          </a:p>
          <a:p>
            <a:pPr>
              <a:lnSpc>
                <a:spcPct val="100000"/>
              </a:lnSpc>
              <a:spcBef>
                <a:spcPts val="35"/>
              </a:spcBef>
            </a:pPr>
            <a:endParaRPr sz="1850">
              <a:latin typeface="Arial"/>
              <a:cs typeface="Arial"/>
            </a:endParaRPr>
          </a:p>
          <a:p>
            <a:pPr marL="406400" indent="-342900" algn="just">
              <a:lnSpc>
                <a:spcPct val="100000"/>
              </a:lnSpc>
              <a:buFont typeface="Arial"/>
              <a:buChar char="•"/>
              <a:tabLst>
                <a:tab pos="406400" algn="l"/>
              </a:tabLst>
            </a:pPr>
            <a:r>
              <a:rPr sz="1800" b="1" u="heavy" dirty="0">
                <a:uFill>
                  <a:solidFill>
                    <a:srgbClr val="000000"/>
                  </a:solidFill>
                </a:uFill>
                <a:latin typeface="Arial"/>
                <a:cs typeface="Arial"/>
              </a:rPr>
              <a:t>Spontaneous</a:t>
            </a:r>
            <a:r>
              <a:rPr sz="1800" b="1" u="heavy" spc="-5" dirty="0">
                <a:uFill>
                  <a:solidFill>
                    <a:srgbClr val="000000"/>
                  </a:solidFill>
                </a:uFill>
                <a:latin typeface="Arial"/>
                <a:cs typeface="Arial"/>
              </a:rPr>
              <a:t> </a:t>
            </a:r>
            <a:r>
              <a:rPr sz="1800" b="1" u="heavy" dirty="0">
                <a:uFill>
                  <a:solidFill>
                    <a:srgbClr val="000000"/>
                  </a:solidFill>
                </a:uFill>
                <a:latin typeface="Arial"/>
                <a:cs typeface="Arial"/>
              </a:rPr>
              <a:t>Emission:</a:t>
            </a:r>
            <a:endParaRPr sz="1800">
              <a:latin typeface="Arial"/>
              <a:cs typeface="Arial"/>
            </a:endParaRPr>
          </a:p>
          <a:p>
            <a:pPr marL="405765" marR="93345" indent="-26034" algn="just">
              <a:lnSpc>
                <a:spcPct val="79700"/>
              </a:lnSpc>
              <a:spcBef>
                <a:spcPts val="445"/>
              </a:spcBef>
            </a:pPr>
            <a:r>
              <a:rPr sz="1800" dirty="0">
                <a:latin typeface="Arial"/>
                <a:cs typeface="Arial"/>
              </a:rPr>
              <a:t>A </a:t>
            </a:r>
            <a:r>
              <a:rPr sz="1800" spc="-5" dirty="0">
                <a:latin typeface="Arial"/>
                <a:cs typeface="Arial"/>
              </a:rPr>
              <a:t>process by which an </a:t>
            </a:r>
            <a:r>
              <a:rPr sz="1800" dirty="0">
                <a:latin typeface="Arial"/>
                <a:cs typeface="Arial"/>
              </a:rPr>
              <a:t>atom, </a:t>
            </a:r>
            <a:r>
              <a:rPr sz="1800" spc="-5" dirty="0">
                <a:latin typeface="Arial"/>
                <a:cs typeface="Arial"/>
              </a:rPr>
              <a:t>molecule in </a:t>
            </a:r>
            <a:r>
              <a:rPr sz="1800" spc="-10" dirty="0">
                <a:latin typeface="Arial"/>
                <a:cs typeface="Arial"/>
              </a:rPr>
              <a:t>an  </a:t>
            </a:r>
            <a:r>
              <a:rPr sz="1800" spc="-5" dirty="0">
                <a:latin typeface="Arial"/>
                <a:cs typeface="Arial"/>
              </a:rPr>
              <a:t>excited state drops to a lower energy</a:t>
            </a:r>
            <a:r>
              <a:rPr sz="1800" spc="-30" dirty="0">
                <a:latin typeface="Arial"/>
                <a:cs typeface="Arial"/>
              </a:rPr>
              <a:t> </a:t>
            </a:r>
            <a:r>
              <a:rPr sz="1800" spc="-10" dirty="0">
                <a:latin typeface="Arial"/>
                <a:cs typeface="Arial"/>
              </a:rPr>
              <a:t>level.</a:t>
            </a:r>
            <a:endParaRPr sz="1800">
              <a:latin typeface="Arial"/>
              <a:cs typeface="Arial"/>
            </a:endParaRPr>
          </a:p>
          <a:p>
            <a:pPr>
              <a:lnSpc>
                <a:spcPct val="100000"/>
              </a:lnSpc>
              <a:spcBef>
                <a:spcPts val="35"/>
              </a:spcBef>
            </a:pPr>
            <a:endParaRPr sz="1850">
              <a:latin typeface="Arial"/>
              <a:cs typeface="Arial"/>
            </a:endParaRPr>
          </a:p>
          <a:p>
            <a:pPr marL="380365">
              <a:lnSpc>
                <a:spcPct val="100000"/>
              </a:lnSpc>
            </a:pPr>
            <a:r>
              <a:rPr sz="1800" spc="-5" dirty="0">
                <a:solidFill>
                  <a:srgbClr val="CC0000"/>
                </a:solidFill>
                <a:latin typeface="Arial"/>
                <a:cs typeface="Arial"/>
              </a:rPr>
              <a:t>Rate of spontaneous emission </a:t>
            </a:r>
            <a:r>
              <a:rPr sz="1800" dirty="0">
                <a:solidFill>
                  <a:srgbClr val="CC0000"/>
                </a:solidFill>
                <a:latin typeface="Arial"/>
                <a:cs typeface="Arial"/>
              </a:rPr>
              <a:t>= </a:t>
            </a:r>
            <a:r>
              <a:rPr sz="1800" b="1" i="1" spc="-5" dirty="0">
                <a:solidFill>
                  <a:srgbClr val="CC0000"/>
                </a:solidFill>
                <a:latin typeface="Arial"/>
                <a:cs typeface="Arial"/>
              </a:rPr>
              <a:t>A</a:t>
            </a:r>
            <a:r>
              <a:rPr sz="1800" b="1" i="1" spc="-15" dirty="0">
                <a:solidFill>
                  <a:srgbClr val="CC0000"/>
                </a:solidFill>
                <a:latin typeface="Arial"/>
                <a:cs typeface="Arial"/>
              </a:rPr>
              <a:t> </a:t>
            </a:r>
            <a:r>
              <a:rPr sz="1800" b="1" i="1" spc="-5" dirty="0">
                <a:solidFill>
                  <a:srgbClr val="CC0000"/>
                </a:solidFill>
                <a:latin typeface="Arial"/>
                <a:cs typeface="Arial"/>
              </a:rPr>
              <a:t>N</a:t>
            </a:r>
            <a:r>
              <a:rPr sz="1800" b="1" i="1" spc="-7" baseline="-23148" dirty="0">
                <a:solidFill>
                  <a:srgbClr val="CC0000"/>
                </a:solidFill>
                <a:latin typeface="Arial"/>
                <a:cs typeface="Arial"/>
              </a:rPr>
              <a:t>2</a:t>
            </a:r>
            <a:endParaRPr sz="1800" baseline="-23148">
              <a:latin typeface="Arial"/>
              <a:cs typeface="Arial"/>
            </a:endParaRPr>
          </a:p>
          <a:p>
            <a:pPr marL="405765" marR="93345" indent="-26034" algn="just">
              <a:lnSpc>
                <a:spcPct val="79700"/>
              </a:lnSpc>
              <a:spcBef>
                <a:spcPts val="445"/>
              </a:spcBef>
            </a:pPr>
            <a:r>
              <a:rPr sz="1800" dirty="0">
                <a:solidFill>
                  <a:srgbClr val="008000"/>
                </a:solidFill>
                <a:latin typeface="Arial"/>
                <a:cs typeface="Arial"/>
              </a:rPr>
              <a:t>A </a:t>
            </a:r>
            <a:r>
              <a:rPr sz="1800" spc="-5" dirty="0">
                <a:solidFill>
                  <a:srgbClr val="008000"/>
                </a:solidFill>
                <a:latin typeface="Arial"/>
                <a:cs typeface="Arial"/>
              </a:rPr>
              <a:t>Einstein’s Coefficient for </a:t>
            </a:r>
            <a:r>
              <a:rPr sz="1800" spc="-10" dirty="0">
                <a:solidFill>
                  <a:srgbClr val="008000"/>
                </a:solidFill>
                <a:latin typeface="Arial"/>
                <a:cs typeface="Arial"/>
              </a:rPr>
              <a:t>Spontaneous  </a:t>
            </a:r>
            <a:r>
              <a:rPr sz="1800" spc="-5" dirty="0">
                <a:solidFill>
                  <a:srgbClr val="008000"/>
                </a:solidFill>
                <a:latin typeface="Arial"/>
                <a:cs typeface="Arial"/>
              </a:rPr>
              <a:t>Emission</a:t>
            </a:r>
            <a:endParaRPr sz="1800">
              <a:latin typeface="Arial"/>
              <a:cs typeface="Arial"/>
            </a:endParaRPr>
          </a:p>
        </p:txBody>
      </p:sp>
      <p:sp>
        <p:nvSpPr>
          <p:cNvPr id="4" name="object 4"/>
          <p:cNvSpPr/>
          <p:nvPr/>
        </p:nvSpPr>
        <p:spPr>
          <a:xfrm>
            <a:off x="6483350" y="2260612"/>
            <a:ext cx="3200400" cy="173049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6635750" y="4546612"/>
            <a:ext cx="2819400" cy="1611624"/>
          </a:xfrm>
          <a:prstGeom prst="rect">
            <a:avLst/>
          </a:prstGeom>
          <a:blipFill>
            <a:blip r:embed="rId3" cstate="print"/>
            <a:stretch>
              <a:fillRect/>
            </a:stretch>
          </a:blipFill>
        </p:spPr>
        <p:txBody>
          <a:bodyPr wrap="square" lIns="0" tIns="0" rIns="0" bIns="0" rtlCol="0"/>
          <a:lstStyle/>
          <a:p>
            <a:endParaRPr/>
          </a:p>
        </p:txBody>
      </p:sp>
      <p:sp>
        <p:nvSpPr>
          <p:cNvPr id="7" name="object 7"/>
          <p:cNvSpPr txBox="1">
            <a:spLocks noGrp="1"/>
          </p:cNvSpPr>
          <p:nvPr>
            <p:ph type="dt" sz="half" idx="6"/>
          </p:nvPr>
        </p:nvSpPr>
        <p:spPr>
          <a:prstGeom prst="rect">
            <a:avLst/>
          </a:prstGeom>
        </p:spPr>
        <p:txBody>
          <a:bodyPr vert="horz" wrap="square" lIns="0" tIns="0" rIns="0" bIns="0" rtlCol="0">
            <a:spAutoFit/>
          </a:bodyPr>
          <a:lstStyle/>
          <a:p>
            <a:pPr marL="635" algn="ctr">
              <a:lnSpc>
                <a:spcPts val="1465"/>
              </a:lnSpc>
            </a:pPr>
            <a:fld id="{C445E751-E277-4F42-87C1-BBDECB14DF56}" type="datetime1">
              <a:rPr lang="en-US" spc="-10" smtClean="0"/>
              <a:t>8/7/2021</a:t>
            </a:fld>
            <a:endParaRPr spc="-10" dirty="0"/>
          </a:p>
        </p:txBody>
      </p:sp>
      <p:sp>
        <p:nvSpPr>
          <p:cNvPr id="8" name="object 8"/>
          <p:cNvSpPr txBox="1"/>
          <p:nvPr/>
        </p:nvSpPr>
        <p:spPr>
          <a:xfrm>
            <a:off x="9128250" y="6667632"/>
            <a:ext cx="273685" cy="203200"/>
          </a:xfrm>
          <a:prstGeom prst="rect">
            <a:avLst/>
          </a:prstGeom>
        </p:spPr>
        <p:txBody>
          <a:bodyPr vert="horz" wrap="square" lIns="0" tIns="0" rIns="0" bIns="0" rtlCol="0">
            <a:spAutoFit/>
          </a:bodyPr>
          <a:lstStyle/>
          <a:p>
            <a:pPr marL="38100">
              <a:lnSpc>
                <a:spcPts val="1465"/>
              </a:lnSpc>
            </a:pPr>
            <a:r>
              <a:rPr sz="1400" spc="-5" dirty="0">
                <a:latin typeface="Arial"/>
                <a:cs typeface="Arial"/>
              </a:rPr>
              <a:t>9</a:t>
            </a:r>
            <a:endParaRPr sz="14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738253FE07A47A7265AF5EADE21F2" ma:contentTypeVersion="14" ma:contentTypeDescription="Create a new document." ma:contentTypeScope="" ma:versionID="c506fb5151dd6252967193a183c32dba">
  <xsd:schema xmlns:xsd="http://www.w3.org/2001/XMLSchema" xmlns:xs="http://www.w3.org/2001/XMLSchema" xmlns:p="http://schemas.microsoft.com/office/2006/metadata/properties" xmlns:ns1="http://schemas.microsoft.com/sharepoint/v3" xmlns:ns2="526ab448-3623-431b-b578-054c8f4973c7" xmlns:ns3="bfc7b695-74e3-4e03-a04b-ffb3ad870ba3" targetNamespace="http://schemas.microsoft.com/office/2006/metadata/properties" ma:root="true" ma:fieldsID="0260c255438fe58aa2ad153d7f5d49b7" ns1:_="" ns2:_="" ns3:_="">
    <xsd:import namespace="http://schemas.microsoft.com/sharepoint/v3"/>
    <xsd:import namespace="526ab448-3623-431b-b578-054c8f4973c7"/>
    <xsd:import namespace="bfc7b695-74e3-4e03-a04b-ffb3ad870ba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6ab448-3623-431b-b578-054c8f497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c7b695-74e3-4e03-a04b-ffb3ad870ba3"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4E0DD272-C0D7-4D42-AE4C-C7ED0A463E60}"/>
</file>

<file path=customXml/itemProps2.xml><?xml version="1.0" encoding="utf-8"?>
<ds:datastoreItem xmlns:ds="http://schemas.openxmlformats.org/officeDocument/2006/customXml" ds:itemID="{C6254A2F-5CD5-45BB-B93C-53C0C4F4862A}"/>
</file>

<file path=customXml/itemProps3.xml><?xml version="1.0" encoding="utf-8"?>
<ds:datastoreItem xmlns:ds="http://schemas.openxmlformats.org/officeDocument/2006/customXml" ds:itemID="{D80D3353-BECE-45A0-86EB-DAE4190984D8}"/>
</file>

<file path=docProps/app.xml><?xml version="1.0" encoding="utf-8"?>
<Properties xmlns="http://schemas.openxmlformats.org/officeDocument/2006/extended-properties" xmlns:vt="http://schemas.openxmlformats.org/officeDocument/2006/docPropsVTypes">
  <Template/>
  <TotalTime>2</TotalTime>
  <Words>3349</Words>
  <Application>Microsoft Office PowerPoint</Application>
  <PresentationFormat>Custom</PresentationFormat>
  <Paragraphs>481</Paragraphs>
  <Slides>45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Cambria</vt:lpstr>
      <vt:lpstr>Century</vt:lpstr>
      <vt:lpstr>Times New Roman</vt:lpstr>
      <vt:lpstr>Office Theme</vt:lpstr>
      <vt:lpstr>Fundamentals of Laser</vt:lpstr>
      <vt:lpstr>Layout</vt:lpstr>
      <vt:lpstr>Introduction</vt:lpstr>
      <vt:lpstr>Properties of Laser Light</vt:lpstr>
      <vt:lpstr>Ordinary Light vs. Laser Light</vt:lpstr>
      <vt:lpstr>Basic Components of Laser</vt:lpstr>
      <vt:lpstr>Basic Components of Laser 2</vt:lpstr>
      <vt:lpstr>Basic Principles of Light Emission and  Absorption 1</vt:lpstr>
      <vt:lpstr>Basic Principles of Light Emission and  Absorption 2</vt:lpstr>
      <vt:lpstr>Threshold Condition</vt:lpstr>
      <vt:lpstr>Laser Gain</vt:lpstr>
      <vt:lpstr>Population Inversion</vt:lpstr>
      <vt:lpstr>Two-, Three-, and Four-Level Systems</vt:lpstr>
      <vt:lpstr>Three Level Laser System 1</vt:lpstr>
      <vt:lpstr>Three Level Laser System</vt:lpstr>
      <vt:lpstr>PowerPoint Presentation</vt:lpstr>
      <vt:lpstr>Laser Beam Properties</vt:lpstr>
      <vt:lpstr>Laser Output</vt:lpstr>
      <vt:lpstr>Types of Lasers</vt:lpstr>
      <vt:lpstr>Optical Sources &amp; Photodetectors</vt:lpstr>
      <vt:lpstr>Optical Sources 1</vt:lpstr>
      <vt:lpstr>Optical Sources</vt:lpstr>
      <vt:lpstr>Diode</vt:lpstr>
      <vt:lpstr>PowerPoint Presentation</vt:lpstr>
      <vt:lpstr>Diode 3</vt:lpstr>
      <vt:lpstr>Light Emitting Diode</vt:lpstr>
      <vt:lpstr>Working Principle of LEDs</vt:lpstr>
      <vt:lpstr>Working materials for LEDs</vt:lpstr>
      <vt:lpstr>Advantages &amp; Disadvantages of LEDs</vt:lpstr>
      <vt:lpstr>Applications of LEDs</vt:lpstr>
      <vt:lpstr>Diode Laser</vt:lpstr>
      <vt:lpstr>Structure of Diode Laser</vt:lpstr>
      <vt:lpstr>Homostructure and Heterostructure  diode lasers</vt:lpstr>
      <vt:lpstr>Operating Wavelengths</vt:lpstr>
      <vt:lpstr>Output Spectrum</vt:lpstr>
      <vt:lpstr>Fibre Lasers</vt:lpstr>
      <vt:lpstr>Basic operation of fibre laser</vt:lpstr>
      <vt:lpstr>Detectors</vt:lpstr>
      <vt:lpstr>Materials for Photodetectors</vt:lpstr>
      <vt:lpstr>Photodetector</vt:lpstr>
      <vt:lpstr>Photodiodes</vt:lpstr>
      <vt:lpstr>Features of Photodiode</vt:lpstr>
      <vt:lpstr>Other Photodetectors</vt:lpstr>
      <vt:lpstr>Applications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Laser.</dc:title>
  <dc:subject>5 - 9 February 2007               Smr. 1826 n. 3</dc:subject>
  <dc:creator>Imrana Ashraf Zahid</dc:creator>
  <cp:keywords>ICTP Trieste italy (print shop_F)</cp:keywords>
  <cp:lastModifiedBy>amichelen@outlook.com</cp:lastModifiedBy>
  <cp:revision>1</cp:revision>
  <dcterms:created xsi:type="dcterms:W3CDTF">2021-08-08T02:31:23Z</dcterms:created>
  <dcterms:modified xsi:type="dcterms:W3CDTF">2021-08-08T02:33:58Z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2007-02-02T00:00:00Z</vt:filetime>
  </property>
  <property fmtid="{D5CDD505-2E9C-101B-9397-08002B2CF9AE}" pid="3" name="Creator">
    <vt:lpwstr>Acrobat PDFMaker 6.0 for PowerPoint</vt:lpwstr>
  </property>
  <property fmtid="{D5CDD505-2E9C-101B-9397-08002B2CF9AE}" pid="4" name="LastSaved">
    <vt:filetime>2021-08-08T00:00:00Z</vt:filetime>
  </property>
  <property fmtid="{D5CDD505-2E9C-101B-9397-08002B2CF9AE}" pid="5" name="ContentTypeId">
    <vt:lpwstr>0x010100854738253FE07A47A7265AF5EADE21F2</vt:lpwstr>
  </property>
</Properties>
</file>