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7" r:id="rId6"/>
    <p:sldId id="258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C39D11-4490-40E8-9C41-E48B3B073816}" v="7" dt="2022-06-01T20:10:34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IMON" userId="NPe0lSm+sZtKlvHJXd/x7Ew69VS6ZBaSOTEeZqUxQKI=" providerId="None" clId="Web-{28C39D11-4490-40E8-9C41-E48B3B073816}"/>
    <pc:docChg chg="modSld">
      <pc:chgData name="DAVID SIMON" userId="NPe0lSm+sZtKlvHJXd/x7Ew69VS6ZBaSOTEeZqUxQKI=" providerId="None" clId="Web-{28C39D11-4490-40E8-9C41-E48B3B073816}" dt="2022-06-01T20:10:34.517" v="7" actId="1076"/>
      <pc:docMkLst>
        <pc:docMk/>
      </pc:docMkLst>
      <pc:sldChg chg="delSp modSp">
        <pc:chgData name="DAVID SIMON" userId="NPe0lSm+sZtKlvHJXd/x7Ew69VS6ZBaSOTEeZqUxQKI=" providerId="None" clId="Web-{28C39D11-4490-40E8-9C41-E48B3B073816}" dt="2022-06-01T20:10:34.517" v="7" actId="1076"/>
        <pc:sldMkLst>
          <pc:docMk/>
          <pc:sldMk cId="3646594639" sldId="260"/>
        </pc:sldMkLst>
        <pc:spChg chg="mod">
          <ac:chgData name="DAVID SIMON" userId="NPe0lSm+sZtKlvHJXd/x7Ew69VS6ZBaSOTEeZqUxQKI=" providerId="None" clId="Web-{28C39D11-4490-40E8-9C41-E48B3B073816}" dt="2022-06-01T20:10:31.876" v="6" actId="20577"/>
          <ac:spMkLst>
            <pc:docMk/>
            <pc:sldMk cId="3646594639" sldId="260"/>
            <ac:spMk id="6" creationId="{00000000-0000-0000-0000-000000000000}"/>
          </ac:spMkLst>
        </pc:spChg>
        <pc:spChg chg="del">
          <ac:chgData name="DAVID SIMON" userId="NPe0lSm+sZtKlvHJXd/x7Ew69VS6ZBaSOTEeZqUxQKI=" providerId="None" clId="Web-{28C39D11-4490-40E8-9C41-E48B3B073816}" dt="2022-06-01T20:10:10.860" v="1"/>
          <ac:spMkLst>
            <pc:docMk/>
            <pc:sldMk cId="3646594639" sldId="260"/>
            <ac:spMk id="9" creationId="{00000000-0000-0000-0000-000000000000}"/>
          </ac:spMkLst>
        </pc:spChg>
        <pc:picChg chg="del">
          <ac:chgData name="DAVID SIMON" userId="NPe0lSm+sZtKlvHJXd/x7Ew69VS6ZBaSOTEeZqUxQKI=" providerId="None" clId="Web-{28C39D11-4490-40E8-9C41-E48B3B073816}" dt="2022-06-01T20:10:06.438" v="0"/>
          <ac:picMkLst>
            <pc:docMk/>
            <pc:sldMk cId="3646594639" sldId="260"/>
            <ac:picMk id="7" creationId="{00000000-0000-0000-0000-000000000000}"/>
          </ac:picMkLst>
        </pc:picChg>
        <pc:picChg chg="mod">
          <ac:chgData name="DAVID SIMON" userId="NPe0lSm+sZtKlvHJXd/x7Ew69VS6ZBaSOTEeZqUxQKI=" providerId="None" clId="Web-{28C39D11-4490-40E8-9C41-E48B3B073816}" dt="2022-06-01T20:10:34.517" v="7" actId="1076"/>
          <ac:picMkLst>
            <pc:docMk/>
            <pc:sldMk cId="3646594639" sldId="260"/>
            <ac:picMk id="8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47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43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  <a:endParaRPr lang="en-US" dirty="0">
              <a:solidFill>
                <a:srgbClr val="90C226">
                  <a:lumMod val="60000"/>
                  <a:lumOff val="40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5403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39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dirty="0">
                <a:ln w="3175" cmpd="sng">
                  <a:noFill/>
                </a:ln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7104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405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32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70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PHOE140: Introduction to Adv. Manufacturing and Photonics May-June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26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81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0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9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048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12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16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1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86B05-8ADA-47E4-81DB-B83EF83AF9E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3DCAE5A-11CC-4E99-A015-76F8F4222A4F}" type="slidenum">
              <a:rPr lang="en-US" smtClean="0">
                <a:solidFill>
                  <a:srgbClr val="90C226"/>
                </a:solidFill>
              </a:rPr>
              <a:pPr/>
              <a:t>‹#›</a:t>
            </a:fld>
            <a:endParaRPr lang="en-US">
              <a:solidFill>
                <a:srgbClr val="90C2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94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77334" y="294313"/>
            <a:ext cx="4743078" cy="1515621"/>
          </a:xfrm>
        </p:spPr>
        <p:txBody>
          <a:bodyPr/>
          <a:lstStyle/>
          <a:p>
            <a:r>
              <a:rPr lang="en-US" dirty="0"/>
              <a:t>What’s the Plan for this Course?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5609" y="1644683"/>
            <a:ext cx="4922955" cy="49823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It also includes a host of building blocks of required knowledge from technical math, safety awareness, appreciation for ethics, importance of documentation in all forms, and workplace expectations of what a photonics industry technician should know in a manufacturing environment</a:t>
            </a:r>
          </a:p>
          <a:p>
            <a:r>
              <a:rPr lang="en-US" dirty="0"/>
              <a:t>The technical content starts with the miracle of Light and goes all the way to Integrated Photonics</a:t>
            </a:r>
          </a:p>
          <a:p>
            <a:r>
              <a:rPr lang="en-US" dirty="0"/>
              <a:t>This course will end with an oral presentation by each student on a light and /or photonics related, topic that will be recorded and will be part of your final grade.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  Welcome to the Certificate Course!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609" y="2306042"/>
            <a:ext cx="4981575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9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345" y="458771"/>
            <a:ext cx="8532654" cy="842128"/>
          </a:xfrm>
        </p:spPr>
        <p:txBody>
          <a:bodyPr/>
          <a:lstStyle/>
          <a:p>
            <a:r>
              <a:rPr lang="en-US" dirty="0"/>
              <a:t>Protocol for Success in this Course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345" y="1300899"/>
            <a:ext cx="9060555" cy="4609707"/>
          </a:xfrm>
        </p:spPr>
        <p:txBody>
          <a:bodyPr>
            <a:noAutofit/>
          </a:bodyPr>
          <a:lstStyle/>
          <a:p>
            <a:r>
              <a:rPr lang="en-US" sz="2800" dirty="0"/>
              <a:t>Write your important learnings daily in your Lab Notebook</a:t>
            </a:r>
          </a:p>
          <a:p>
            <a:r>
              <a:rPr lang="en-US" sz="2800" dirty="0"/>
              <a:t>Excel and </a:t>
            </a:r>
            <a:r>
              <a:rPr lang="en-US" sz="2800" dirty="0" err="1"/>
              <a:t>Powerpoint</a:t>
            </a:r>
            <a:r>
              <a:rPr lang="en-US" sz="2800" dirty="0"/>
              <a:t> will be covered via active exercises in class, where presenting results of calculations or discussions will be practiced in class every week.</a:t>
            </a:r>
          </a:p>
          <a:p>
            <a:r>
              <a:rPr lang="en-US" sz="2800" dirty="0"/>
              <a:t>Ask Questions and participate actively in class</a:t>
            </a:r>
          </a:p>
          <a:p>
            <a:r>
              <a:rPr lang="en-US" sz="2800" dirty="0"/>
              <a:t>Draw graphs in Excel and present data in </a:t>
            </a:r>
            <a:r>
              <a:rPr lang="en-US" sz="2800" dirty="0" err="1"/>
              <a:t>Powerpoint</a:t>
            </a:r>
            <a:endParaRPr lang="en-US" sz="2800" dirty="0"/>
          </a:p>
          <a:p>
            <a:r>
              <a:rPr lang="en-US" sz="2800" dirty="0"/>
              <a:t>Prepare for your final presentation as time allows</a:t>
            </a:r>
          </a:p>
          <a:p>
            <a:r>
              <a:rPr lang="en-US" sz="2800" b="1" dirty="0">
                <a:solidFill>
                  <a:srgbClr val="0070C0"/>
                </a:solidFill>
              </a:rPr>
              <a:t>Class of 2021: Welcome to this Certificate Course!</a:t>
            </a:r>
          </a:p>
        </p:txBody>
      </p:sp>
    </p:spTree>
    <p:extLst>
      <p:ext uri="{BB962C8B-B14F-4D97-AF65-F5344CB8AC3E}">
        <p14:creationId xmlns:p14="http://schemas.microsoft.com/office/powerpoint/2010/main" val="146825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31596"/>
            <a:ext cx="8768324" cy="129880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Presentation Assignments For Final Week Topics Related to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3" y="2160588"/>
            <a:ext cx="8617495" cy="349549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Students can select topics from the book Celebrating Light or from the on-line book on Photonics. </a:t>
            </a:r>
          </a:p>
          <a:p>
            <a:r>
              <a:rPr lang="en-US" sz="2400" dirty="0"/>
              <a:t>Each student will select a topic, do their own research and prepare about five slides to present this application to class.</a:t>
            </a:r>
          </a:p>
          <a:p>
            <a:r>
              <a:rPr lang="en-US" sz="2400" dirty="0"/>
              <a:t>Ten minutes for presentation, 5 minutes for questions.  This will be 50% of your final grade for this course.</a:t>
            </a:r>
          </a:p>
          <a:p>
            <a:r>
              <a:rPr lang="en-US" sz="2400" dirty="0"/>
              <a:t>Student presentations will be on 23</a:t>
            </a:r>
            <a:r>
              <a:rPr lang="en-US" sz="2400" baseline="30000" dirty="0"/>
              <a:t>rd</a:t>
            </a:r>
            <a:r>
              <a:rPr lang="en-US" sz="2400" dirty="0"/>
              <a:t> and 25</a:t>
            </a:r>
            <a:r>
              <a:rPr lang="en-US" sz="2400" baseline="30000" dirty="0"/>
              <a:t>th</a:t>
            </a:r>
            <a:r>
              <a:rPr lang="en-US" sz="2400" dirty="0"/>
              <a:t> June, the final week for this course.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6856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For the rest of my life I will reflect on what light is – Albert Einstein, 1917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3D Movies and Displays</a:t>
            </a:r>
          </a:p>
          <a:p>
            <a:r>
              <a:rPr lang="en-US" dirty="0">
                <a:solidFill>
                  <a:srgbClr val="FF0000"/>
                </a:solidFill>
              </a:rPr>
              <a:t>3D Printing</a:t>
            </a:r>
          </a:p>
          <a:p>
            <a:r>
              <a:rPr lang="en-US" dirty="0"/>
              <a:t>Agriculture: Remote Sensing by Satellites</a:t>
            </a:r>
          </a:p>
          <a:p>
            <a:r>
              <a:rPr lang="en-US" dirty="0"/>
              <a:t>Aircraft Safety</a:t>
            </a:r>
          </a:p>
          <a:p>
            <a:r>
              <a:rPr lang="en-US" dirty="0"/>
              <a:t>Airport Screening</a:t>
            </a:r>
          </a:p>
          <a:p>
            <a:r>
              <a:rPr lang="en-US" dirty="0"/>
              <a:t>Art Studies: Conservation, preservation, authentication</a:t>
            </a:r>
          </a:p>
          <a:p>
            <a:r>
              <a:rPr lang="en-US" dirty="0"/>
              <a:t>Cancer Diagnosis and Therapy</a:t>
            </a:r>
          </a:p>
          <a:p>
            <a:r>
              <a:rPr lang="en-US" dirty="0">
                <a:solidFill>
                  <a:srgbClr val="FF0000"/>
                </a:solidFill>
              </a:rPr>
              <a:t>Car Safety: Self Driving Cars</a:t>
            </a:r>
          </a:p>
          <a:p>
            <a:r>
              <a:rPr lang="en-US" dirty="0"/>
              <a:t>Climatology</a:t>
            </a:r>
          </a:p>
          <a:p>
            <a:r>
              <a:rPr lang="en-US" dirty="0">
                <a:solidFill>
                  <a:srgbClr val="FF0000"/>
                </a:solidFill>
              </a:rPr>
              <a:t>Computer Chip Manufacturing</a:t>
            </a:r>
          </a:p>
          <a:p>
            <a:r>
              <a:rPr lang="en-US" dirty="0">
                <a:solidFill>
                  <a:srgbClr val="FF0000"/>
                </a:solidFill>
              </a:rPr>
              <a:t>Data Storage</a:t>
            </a:r>
          </a:p>
          <a:p>
            <a:r>
              <a:rPr lang="en-US" dirty="0"/>
              <a:t>Dentistry</a:t>
            </a:r>
          </a:p>
          <a:p>
            <a:r>
              <a:rPr lang="en-US" dirty="0"/>
              <a:t>Disease Understanding and Treatment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Displays</a:t>
            </a:r>
          </a:p>
          <a:p>
            <a:r>
              <a:rPr lang="en-US" dirty="0">
                <a:solidFill>
                  <a:srgbClr val="FF0000"/>
                </a:solidFill>
              </a:rPr>
              <a:t>Drones</a:t>
            </a:r>
          </a:p>
          <a:p>
            <a:r>
              <a:rPr lang="en-US" dirty="0"/>
              <a:t>Drug Verification and Safety</a:t>
            </a:r>
          </a:p>
          <a:p>
            <a:r>
              <a:rPr lang="en-US" dirty="0"/>
              <a:t>Elementary Particle Detection</a:t>
            </a:r>
          </a:p>
          <a:p>
            <a:r>
              <a:rPr lang="en-US" dirty="0"/>
              <a:t>Food Screening for Safety</a:t>
            </a:r>
          </a:p>
          <a:p>
            <a:r>
              <a:rPr lang="en-US" dirty="0"/>
              <a:t>Forensics</a:t>
            </a:r>
          </a:p>
          <a:p>
            <a:r>
              <a:rPr lang="en-US" dirty="0">
                <a:solidFill>
                  <a:srgbClr val="FF0000"/>
                </a:solidFill>
              </a:rPr>
              <a:t>Global Positioning</a:t>
            </a:r>
          </a:p>
          <a:p>
            <a:r>
              <a:rPr lang="en-US" dirty="0"/>
              <a:t>Holography</a:t>
            </a:r>
          </a:p>
          <a:p>
            <a:r>
              <a:rPr lang="en-US" dirty="0">
                <a:solidFill>
                  <a:srgbClr val="FF0000"/>
                </a:solidFill>
              </a:rPr>
              <a:t>Infrared Imaging</a:t>
            </a:r>
          </a:p>
          <a:p>
            <a:r>
              <a:rPr lang="en-US" dirty="0">
                <a:solidFill>
                  <a:srgbClr val="FF0000"/>
                </a:solidFill>
              </a:rPr>
              <a:t>The Internet</a:t>
            </a:r>
          </a:p>
          <a:p>
            <a:r>
              <a:rPr lang="en-US" dirty="0"/>
              <a:t>Laser Fusion</a:t>
            </a:r>
          </a:p>
          <a:p>
            <a:r>
              <a:rPr lang="en-US" dirty="0">
                <a:solidFill>
                  <a:srgbClr val="FF0000"/>
                </a:solidFill>
              </a:rPr>
              <a:t>Lasers</a:t>
            </a:r>
          </a:p>
          <a:p>
            <a:r>
              <a:rPr lang="en-US" dirty="0"/>
              <a:t>Lasers in Medicine</a:t>
            </a:r>
          </a:p>
        </p:txBody>
      </p:sp>
    </p:spTree>
    <p:extLst>
      <p:ext uri="{BB962C8B-B14F-4D97-AF65-F5344CB8AC3E}">
        <p14:creationId xmlns:p14="http://schemas.microsoft.com/office/powerpoint/2010/main" val="3389174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/>
              <a:t>It is by the Sun that there is light and sight, and it is by the Good that there is science and truth- Plato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Lighting</a:t>
            </a:r>
          </a:p>
          <a:p>
            <a:r>
              <a:rPr lang="en-US" dirty="0">
                <a:solidFill>
                  <a:srgbClr val="FF0000"/>
                </a:solidFill>
              </a:rPr>
              <a:t>Manufacturing</a:t>
            </a:r>
          </a:p>
          <a:p>
            <a:r>
              <a:rPr lang="en-US" dirty="0">
                <a:solidFill>
                  <a:srgbClr val="FF0000"/>
                </a:solidFill>
              </a:rPr>
              <a:t>Mapping our Planet: Lidar</a:t>
            </a:r>
          </a:p>
          <a:p>
            <a:r>
              <a:rPr lang="en-US" dirty="0"/>
              <a:t>Mapping our Universe</a:t>
            </a:r>
          </a:p>
          <a:p>
            <a:r>
              <a:rPr lang="en-US" dirty="0"/>
              <a:t>Medical Imaging and Radiology</a:t>
            </a:r>
          </a:p>
          <a:p>
            <a:r>
              <a:rPr lang="en-US" dirty="0">
                <a:solidFill>
                  <a:srgbClr val="FF0000"/>
                </a:solidFill>
              </a:rPr>
              <a:t>Microwave Technologies</a:t>
            </a:r>
          </a:p>
          <a:p>
            <a:r>
              <a:rPr lang="en-US" dirty="0" err="1"/>
              <a:t>Neurophotonics</a:t>
            </a:r>
            <a:endParaRPr lang="en-US" dirty="0"/>
          </a:p>
          <a:p>
            <a:r>
              <a:rPr lang="en-US" dirty="0"/>
              <a:t>Oceanography</a:t>
            </a:r>
          </a:p>
          <a:p>
            <a:r>
              <a:rPr lang="en-US" dirty="0" err="1"/>
              <a:t>Opthalmology</a:t>
            </a:r>
            <a:endParaRPr lang="en-US" dirty="0"/>
          </a:p>
          <a:p>
            <a:r>
              <a:rPr lang="en-US" dirty="0"/>
              <a:t>Optical Tweezers</a:t>
            </a:r>
          </a:p>
          <a:p>
            <a:r>
              <a:rPr lang="en-US" dirty="0">
                <a:solidFill>
                  <a:srgbClr val="FF0000"/>
                </a:solidFill>
              </a:rPr>
              <a:t>Photography: CCDs</a:t>
            </a:r>
          </a:p>
          <a:p>
            <a:r>
              <a:rPr lang="en-US" dirty="0">
                <a:solidFill>
                  <a:srgbClr val="FF0000"/>
                </a:solidFill>
              </a:rPr>
              <a:t>Photonic Integrated Circuits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Photosynthesis</a:t>
            </a:r>
          </a:p>
          <a:p>
            <a:r>
              <a:rPr lang="en-US" dirty="0"/>
              <a:t>Pollution Monitoring and Management</a:t>
            </a:r>
          </a:p>
          <a:p>
            <a:r>
              <a:rPr lang="en-US" dirty="0"/>
              <a:t>Quantum Encryption</a:t>
            </a:r>
          </a:p>
          <a:p>
            <a:r>
              <a:rPr lang="en-US" dirty="0">
                <a:solidFill>
                  <a:srgbClr val="FF0000"/>
                </a:solidFill>
              </a:rPr>
              <a:t>Radio Communication</a:t>
            </a:r>
          </a:p>
          <a:p>
            <a:r>
              <a:rPr lang="en-US" dirty="0">
                <a:solidFill>
                  <a:srgbClr val="FF0000"/>
                </a:solidFill>
              </a:rPr>
              <a:t>Scanners and Barcodes</a:t>
            </a:r>
          </a:p>
          <a:p>
            <a:r>
              <a:rPr lang="en-US" dirty="0"/>
              <a:t>Search for Extraterrestrial Life</a:t>
            </a:r>
          </a:p>
          <a:p>
            <a:r>
              <a:rPr lang="en-US" dirty="0">
                <a:solidFill>
                  <a:srgbClr val="FF0000"/>
                </a:solidFill>
              </a:rPr>
              <a:t>Solar Cells</a:t>
            </a:r>
          </a:p>
          <a:p>
            <a:r>
              <a:rPr lang="en-US" dirty="0"/>
              <a:t>Structural Health Monitoring</a:t>
            </a:r>
          </a:p>
          <a:p>
            <a:r>
              <a:rPr lang="en-US" dirty="0">
                <a:solidFill>
                  <a:srgbClr val="FF0000"/>
                </a:solidFill>
              </a:rPr>
              <a:t>Ultraviolet Technologies</a:t>
            </a:r>
          </a:p>
          <a:p>
            <a:r>
              <a:rPr lang="en-US" dirty="0"/>
              <a:t>Virtual and Augmented Reality</a:t>
            </a:r>
          </a:p>
          <a:p>
            <a:r>
              <a:rPr lang="en-US" dirty="0"/>
              <a:t>Wearable Technology</a:t>
            </a:r>
          </a:p>
          <a:p>
            <a:r>
              <a:rPr lang="en-US" dirty="0"/>
              <a:t>Weather Prediction</a:t>
            </a:r>
          </a:p>
          <a:p>
            <a:r>
              <a:rPr lang="en-US" dirty="0"/>
              <a:t>The Future of Light-based Technologies</a:t>
            </a:r>
          </a:p>
        </p:txBody>
      </p:sp>
    </p:spTree>
    <p:extLst>
      <p:ext uri="{BB962C8B-B14F-4D97-AF65-F5344CB8AC3E}">
        <p14:creationId xmlns:p14="http://schemas.microsoft.com/office/powerpoint/2010/main" val="270945101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A9DFB437-F63D-40D1-AA38-00B5E0785F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F0C477-D4FB-44A2-875E-0052B96811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26ab448-3623-431b-b578-054c8f4973c7"/>
    <ds:schemaRef ds:uri="bfc7b695-74e3-4e03-a04b-ffb3ad870ba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4FA363-54FB-4D85-9FE0-3DB3678D616C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8661</TotalTime>
  <Words>474</Words>
  <Application>Microsoft Office PowerPoint</Application>
  <PresentationFormat>Widescreen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Facet</vt:lpstr>
      <vt:lpstr>What’s the Plan for this Course?</vt:lpstr>
      <vt:lpstr>Protocol for Success in this Course </vt:lpstr>
      <vt:lpstr>Presentation Assignments For Final Week Topics Related to Light</vt:lpstr>
      <vt:lpstr>For the rest of my life I will reflect on what light is – Albert Einstein, 1917</vt:lpstr>
      <vt:lpstr>It is by the Sun that there is light and sight, and it is by the Good that there is science and truth- Plato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Assignments For Final Week Topics Related to Light</dc:title>
  <dc:creator>Pradnya Nagarkar</dc:creator>
  <cp:lastModifiedBy>Simon, David S</cp:lastModifiedBy>
  <cp:revision>25</cp:revision>
  <dcterms:created xsi:type="dcterms:W3CDTF">2020-04-18T16:40:51Z</dcterms:created>
  <dcterms:modified xsi:type="dcterms:W3CDTF">2022-06-01T20:10:37Z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