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00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adnya\Documents\Pradnya\edX\PHOE140%20Outline\Six%20Sigma\Pareto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Pareto Chart For Defective</a:t>
            </a:r>
            <a:r>
              <a:rPr lang="en-US" baseline="0"/>
              <a:t> Peaches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362949835874095"/>
          <c:y val="0.16484444444444443"/>
          <c:w val="0.55384074752804235"/>
          <c:h val="0.648162729658792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Sheet1!$C$22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Sheet1!$B$23:$B$26</c:f>
              <c:strCache>
                <c:ptCount val="4"/>
                <c:pt idx="0">
                  <c:v>Rotten</c:v>
                </c:pt>
                <c:pt idx="1">
                  <c:v>Bruised</c:v>
                </c:pt>
                <c:pt idx="2">
                  <c:v>Undersized</c:v>
                </c:pt>
                <c:pt idx="3">
                  <c:v>Other</c:v>
                </c:pt>
              </c:strCache>
            </c:strRef>
          </c:cat>
          <c:val>
            <c:numRef>
              <c:f>Sheet1!$C$23:$C$26</c:f>
              <c:numCache>
                <c:formatCode>General</c:formatCode>
                <c:ptCount val="4"/>
                <c:pt idx="0">
                  <c:v>235</c:v>
                </c:pt>
                <c:pt idx="1">
                  <c:v>100</c:v>
                </c:pt>
                <c:pt idx="2">
                  <c:v>87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718448"/>
        <c:axId val="739724720"/>
      </c:barChart>
      <c:lineChart>
        <c:grouping val="standard"/>
        <c:varyColors val="0"/>
        <c:ser>
          <c:idx val="1"/>
          <c:order val="1"/>
          <c:tx>
            <c:strRef>
              <c:f>Sheet1!$E$22</c:f>
              <c:strCache>
                <c:ptCount val="1"/>
                <c:pt idx="0">
                  <c:v>Cumulative %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cat>
            <c:strRef>
              <c:f>Sheet1!$B$23:$B$26</c:f>
              <c:strCache>
                <c:ptCount val="4"/>
                <c:pt idx="0">
                  <c:v>Rotten</c:v>
                </c:pt>
                <c:pt idx="1">
                  <c:v>Bruised</c:v>
                </c:pt>
                <c:pt idx="2">
                  <c:v>Undersized</c:v>
                </c:pt>
                <c:pt idx="3">
                  <c:v>Other</c:v>
                </c:pt>
              </c:strCache>
            </c:strRef>
          </c:cat>
          <c:val>
            <c:numRef>
              <c:f>Sheet1!$E$23:$E$26</c:f>
              <c:numCache>
                <c:formatCode>0.00</c:formatCode>
                <c:ptCount val="4"/>
                <c:pt idx="0">
                  <c:v>53.287981859410429</c:v>
                </c:pt>
                <c:pt idx="1">
                  <c:v>75.963718820861686</c:v>
                </c:pt>
                <c:pt idx="2">
                  <c:v>95.691609977324276</c:v>
                </c:pt>
                <c:pt idx="3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723936"/>
        <c:axId val="739723152"/>
      </c:lineChart>
      <c:catAx>
        <c:axId val="739718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724720"/>
        <c:crosses val="autoZero"/>
        <c:auto val="1"/>
        <c:lblAlgn val="ctr"/>
        <c:lblOffset val="100"/>
        <c:noMultiLvlLbl val="0"/>
      </c:catAx>
      <c:valAx>
        <c:axId val="739724720"/>
        <c:scaling>
          <c:orientation val="minMax"/>
          <c:max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718448"/>
        <c:crosses val="autoZero"/>
        <c:crossBetween val="between"/>
      </c:valAx>
      <c:valAx>
        <c:axId val="739723152"/>
        <c:scaling>
          <c:orientation val="minMax"/>
          <c:max val="100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723936"/>
        <c:crosses val="max"/>
        <c:crossBetween val="between"/>
      </c:valAx>
      <c:catAx>
        <c:axId val="7397239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397231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296605541756944"/>
          <c:y val="0.44899050174781957"/>
          <c:w val="0.31563233872081781"/>
          <c:h val="7.2425399614747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0.84234</cdr:x>
      <cdr:y>0.28015</cdr:y>
    </cdr:from>
    <cdr:to>
      <cdr:x>0.89144</cdr:x>
      <cdr:y>0.58957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4483101" y="1092200"/>
          <a:ext cx="876300" cy="278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Percentage</a:t>
          </a:r>
        </a:p>
      </cdr:txBody>
    </cdr:sp>
  </cdr:relSizeAnchor>
  <cdr:relSizeAnchor xmlns:cdr="http://schemas.openxmlformats.org/drawingml/2006/chartDrawing">
    <cdr:from>
      <cdr:x>0.10515</cdr:x>
      <cdr:y>0.35426</cdr:y>
    </cdr:from>
    <cdr:to>
      <cdr:x>0.15324</cdr:x>
      <cdr:y>0.55381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450850" y="1149350"/>
          <a:ext cx="565150" cy="273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Count</a:t>
          </a:r>
        </a:p>
      </cdr:txBody>
    </cdr:sp>
  </cdr:relSizeAnchor>
  <cdr:relSizeAnchor xmlns:cdr="http://schemas.openxmlformats.org/drawingml/2006/chartDrawing">
    <cdr:from>
      <cdr:x>0.40828</cdr:x>
      <cdr:y>0.88789</cdr:y>
    </cdr:from>
    <cdr:to>
      <cdr:x>0.55593</cdr:x>
      <cdr:y>0.98655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317750" y="2514600"/>
          <a:ext cx="838200" cy="279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Categories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47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3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5403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39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7104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0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32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7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PHOE140: Introduction to Adv. Manufacturing and Photonics May-June 2020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26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8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9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04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2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6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1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Pareto Analysis: </a:t>
            </a:r>
            <a:br>
              <a:rPr lang="en-US" dirty="0" smtClean="0"/>
            </a:br>
            <a:r>
              <a:rPr lang="en-US" dirty="0" smtClean="0"/>
              <a:t>Separating vital few from trivial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688" y="2002671"/>
            <a:ext cx="6364489" cy="398334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is process of ranking opportunities to decide which one should be pursued first in order to improve a process</a:t>
            </a:r>
          </a:p>
          <a:p>
            <a:r>
              <a:rPr lang="en-US" dirty="0" smtClean="0"/>
              <a:t>A Pareto chart is a graphic that shows for example the type and number of defects or problems for a product (say Peaches), over a long enough period to represent typical performance in the marketplace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Determine </a:t>
            </a:r>
            <a:r>
              <a:rPr lang="en-US" dirty="0" smtClean="0"/>
              <a:t>total occurrences for each category, calculate total of all occurrences and calculate % of each defect </a:t>
            </a:r>
          </a:p>
          <a:p>
            <a:r>
              <a:rPr lang="en-US" dirty="0" smtClean="0"/>
              <a:t>Rank order counts for categories in a bar plot from left to right in descending order, and cumulative % lost on a line plot on the right axis.</a:t>
            </a:r>
          </a:p>
          <a:p>
            <a:r>
              <a:rPr lang="en-US" dirty="0" smtClean="0"/>
              <a:t>Label horizontal axis with category names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723" y="2080182"/>
            <a:ext cx="3097036" cy="213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6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Pareto Chart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097847"/>
              </p:ext>
            </p:extLst>
          </p:nvPr>
        </p:nvGraphicFramePr>
        <p:xfrm>
          <a:off x="505897" y="3625422"/>
          <a:ext cx="5026171" cy="209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322"/>
                <a:gridCol w="1180751"/>
                <a:gridCol w="765893"/>
                <a:gridCol w="973322"/>
                <a:gridCol w="1132883"/>
              </a:tblGrid>
              <a:tr h="349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Rank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Category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Count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Percentage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Cumulative 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349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Rotten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53.29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53.29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349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Bruised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22.68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75.96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349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Undersized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19.73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95.69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349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Other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4.31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34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Total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166106"/>
              </p:ext>
            </p:extLst>
          </p:nvPr>
        </p:nvGraphicFramePr>
        <p:xfrm>
          <a:off x="881512" y="1402081"/>
          <a:ext cx="3060568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321"/>
                <a:gridCol w="1551247"/>
              </a:tblGrid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Problem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Peaches Lost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Rotten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Bruised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Undersized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Underripe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Wrong Variety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Wormy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414630"/>
              </p:ext>
            </p:extLst>
          </p:nvPr>
        </p:nvGraphicFramePr>
        <p:xfrm>
          <a:off x="5532068" y="1930401"/>
          <a:ext cx="6385612" cy="4084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21947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19D1276-EA8C-40D9-B663-4F835EADF2FD}"/>
</file>

<file path=customXml/itemProps2.xml><?xml version="1.0" encoding="utf-8"?>
<ds:datastoreItem xmlns:ds="http://schemas.openxmlformats.org/officeDocument/2006/customXml" ds:itemID="{9C5D75C1-EBA9-45BF-826D-DCA88DF21AF0}"/>
</file>

<file path=customXml/itemProps3.xml><?xml version="1.0" encoding="utf-8"?>
<ds:datastoreItem xmlns:ds="http://schemas.openxmlformats.org/officeDocument/2006/customXml" ds:itemID="{2A2B26B8-D17F-4D18-B344-5FE22CD341F5}"/>
</file>

<file path=docProps/app.xml><?xml version="1.0" encoding="utf-8"?>
<Properties xmlns="http://schemas.openxmlformats.org/officeDocument/2006/extended-properties" xmlns:vt="http://schemas.openxmlformats.org/officeDocument/2006/docPropsVTypes">
  <TotalTime>32079</TotalTime>
  <Words>169</Words>
  <Application>Microsoft Office PowerPoint</Application>
  <PresentationFormat>Widescreen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Trebuchet MS</vt:lpstr>
      <vt:lpstr>Wingdings 3</vt:lpstr>
      <vt:lpstr>Facet</vt:lpstr>
      <vt:lpstr>Pareto Analysis:  Separating vital few from trivial many</vt:lpstr>
      <vt:lpstr>Pareto Chart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Assignments For Final Week Topics Related to Light</dc:title>
  <dc:creator>Pradnya Nagarkar</dc:creator>
  <cp:lastModifiedBy>Pradnya Nagarkar</cp:lastModifiedBy>
  <cp:revision>17</cp:revision>
  <dcterms:created xsi:type="dcterms:W3CDTF">2020-04-18T16:40:51Z</dcterms:created>
  <dcterms:modified xsi:type="dcterms:W3CDTF">2020-06-25T00:04:40Z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