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309" r:id="rId2"/>
    <p:sldId id="488" r:id="rId3"/>
    <p:sldId id="310" r:id="rId4"/>
    <p:sldId id="311" r:id="rId5"/>
    <p:sldId id="588" r:id="rId6"/>
    <p:sldId id="263" r:id="rId7"/>
    <p:sldId id="593" r:id="rId8"/>
    <p:sldId id="592" r:id="rId9"/>
    <p:sldId id="264" r:id="rId10"/>
    <p:sldId id="590" r:id="rId11"/>
    <p:sldId id="278" r:id="rId12"/>
    <p:sldId id="279" r:id="rId13"/>
    <p:sldId id="594"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447413-A294-F66C-BA6E-DA600884E9D6}" v="2" dt="2021-03-16T23:40:51.0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8" autoAdjust="0"/>
    <p:restoredTop sz="94660"/>
  </p:normalViewPr>
  <p:slideViewPr>
    <p:cSldViewPr snapToGrid="0">
      <p:cViewPr varScale="1">
        <p:scale>
          <a:sx n="83" d="100"/>
          <a:sy n="83" d="100"/>
        </p:scale>
        <p:origin x="45" y="21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85E5C-1987-42D2-8C51-2FE28B0F0F48}" type="datetimeFigureOut">
              <a:rPr lang="fr-FR" smtClean="0"/>
              <a:t>08/05/2022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1F9D26-BB5C-493B-B188-810609A8EEF1}" type="slidenum">
              <a:rPr lang="fr-FR" smtClean="0"/>
              <a:t>‹#›</a:t>
            </a:fld>
            <a:endParaRPr lang="fr-FR"/>
          </a:p>
        </p:txBody>
      </p:sp>
    </p:spTree>
    <p:extLst>
      <p:ext uri="{BB962C8B-B14F-4D97-AF65-F5344CB8AC3E}">
        <p14:creationId xmlns:p14="http://schemas.microsoft.com/office/powerpoint/2010/main" val="1391905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4C8400F-8F5B-475B-86F5-FCA57E59D0E2}"/>
              </a:ext>
            </a:extLst>
          </p:cNvPr>
          <p:cNvSpPr>
            <a:spLocks noGrp="1" noChangeArrowheads="1"/>
          </p:cNvSpPr>
          <p:nvPr>
            <p:ph type="sldNum" sz="quarter" idx="5"/>
          </p:nvPr>
        </p:nvSpPr>
        <p:spPr>
          <a:ln/>
        </p:spPr>
        <p:txBody>
          <a:bodyPr/>
          <a:lstStyle/>
          <a:p>
            <a:fld id="{47B29B10-A0F1-4444-A13B-1318770ECCCE}" type="slidenum">
              <a:rPr lang="en-US" altLang="en-US"/>
              <a:pPr/>
              <a:t>6</a:t>
            </a:fld>
            <a:endParaRPr lang="en-US" altLang="en-US"/>
          </a:p>
        </p:txBody>
      </p:sp>
      <p:sp>
        <p:nvSpPr>
          <p:cNvPr id="29698" name="Rectangle 2">
            <a:extLst>
              <a:ext uri="{FF2B5EF4-FFF2-40B4-BE49-F238E27FC236}">
                <a16:creationId xmlns:a16="http://schemas.microsoft.com/office/drawing/2014/main" id="{C303FE35-C348-4162-8585-4339C4CF49D7}"/>
              </a:ext>
            </a:extLst>
          </p:cNvPr>
          <p:cNvSpPr>
            <a:spLocks noGrp="1" noRot="1" noChangeAspect="1" noChangeArrowheads="1" noTextEdit="1"/>
          </p:cNvSpPr>
          <p:nvPr>
            <p:ph type="sldImg"/>
          </p:nvPr>
        </p:nvSpPr>
        <p:spPr>
          <a:ln/>
        </p:spPr>
      </p:sp>
      <p:sp>
        <p:nvSpPr>
          <p:cNvPr id="29699" name="Rectangle 3">
            <a:extLst>
              <a:ext uri="{FF2B5EF4-FFF2-40B4-BE49-F238E27FC236}">
                <a16:creationId xmlns:a16="http://schemas.microsoft.com/office/drawing/2014/main" id="{1277AC5B-2DEF-4812-AEA6-F33E41F4449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4C8400F-8F5B-475B-86F5-FCA57E59D0E2}"/>
              </a:ext>
            </a:extLst>
          </p:cNvPr>
          <p:cNvSpPr>
            <a:spLocks noGrp="1" noChangeArrowheads="1"/>
          </p:cNvSpPr>
          <p:nvPr>
            <p:ph type="sldNum" sz="quarter" idx="5"/>
          </p:nvPr>
        </p:nvSpPr>
        <p:spPr>
          <a:ln/>
        </p:spPr>
        <p:txBody>
          <a:bodyPr/>
          <a:lstStyle/>
          <a:p>
            <a:fld id="{47B29B10-A0F1-4444-A13B-1318770ECCCE}" type="slidenum">
              <a:rPr lang="en-US" altLang="en-US"/>
              <a:pPr/>
              <a:t>8</a:t>
            </a:fld>
            <a:endParaRPr lang="en-US" altLang="en-US"/>
          </a:p>
        </p:txBody>
      </p:sp>
      <p:sp>
        <p:nvSpPr>
          <p:cNvPr id="29698" name="Rectangle 2">
            <a:extLst>
              <a:ext uri="{FF2B5EF4-FFF2-40B4-BE49-F238E27FC236}">
                <a16:creationId xmlns:a16="http://schemas.microsoft.com/office/drawing/2014/main" id="{C303FE35-C348-4162-8585-4339C4CF49D7}"/>
              </a:ext>
            </a:extLst>
          </p:cNvPr>
          <p:cNvSpPr>
            <a:spLocks noGrp="1" noRot="1" noChangeAspect="1" noChangeArrowheads="1" noTextEdit="1"/>
          </p:cNvSpPr>
          <p:nvPr>
            <p:ph type="sldImg"/>
          </p:nvPr>
        </p:nvSpPr>
        <p:spPr>
          <a:ln/>
        </p:spPr>
      </p:sp>
      <p:sp>
        <p:nvSpPr>
          <p:cNvPr id="29699" name="Rectangle 3">
            <a:extLst>
              <a:ext uri="{FF2B5EF4-FFF2-40B4-BE49-F238E27FC236}">
                <a16:creationId xmlns:a16="http://schemas.microsoft.com/office/drawing/2014/main" id="{1277AC5B-2DEF-4812-AEA6-F33E41F44496}"/>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944782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ED68C98-C85A-483F-ADB2-AD742631FC04}"/>
              </a:ext>
            </a:extLst>
          </p:cNvPr>
          <p:cNvSpPr>
            <a:spLocks noGrp="1" noChangeArrowheads="1"/>
          </p:cNvSpPr>
          <p:nvPr>
            <p:ph type="sldNum" sz="quarter" idx="5"/>
          </p:nvPr>
        </p:nvSpPr>
        <p:spPr>
          <a:ln/>
        </p:spPr>
        <p:txBody>
          <a:bodyPr/>
          <a:lstStyle/>
          <a:p>
            <a:fld id="{D03C32CD-A31E-414E-8B85-72CE5CEB08F8}" type="slidenum">
              <a:rPr lang="en-US" altLang="en-US"/>
              <a:pPr/>
              <a:t>9</a:t>
            </a:fld>
            <a:endParaRPr lang="en-US" altLang="en-US"/>
          </a:p>
        </p:txBody>
      </p:sp>
      <p:sp>
        <p:nvSpPr>
          <p:cNvPr id="33794" name="Rectangle 2">
            <a:extLst>
              <a:ext uri="{FF2B5EF4-FFF2-40B4-BE49-F238E27FC236}">
                <a16:creationId xmlns:a16="http://schemas.microsoft.com/office/drawing/2014/main" id="{3936937C-9A38-40F9-B350-F6F4399179D9}"/>
              </a:ext>
            </a:extLst>
          </p:cNvPr>
          <p:cNvSpPr>
            <a:spLocks noGrp="1" noRot="1" noChangeAspect="1" noChangeArrowheads="1" noTextEdit="1"/>
          </p:cNvSpPr>
          <p:nvPr>
            <p:ph type="sldImg"/>
          </p:nvPr>
        </p:nvSpPr>
        <p:spPr>
          <a:ln/>
        </p:spPr>
      </p:sp>
      <p:sp>
        <p:nvSpPr>
          <p:cNvPr id="33795" name="Rectangle 3">
            <a:extLst>
              <a:ext uri="{FF2B5EF4-FFF2-40B4-BE49-F238E27FC236}">
                <a16:creationId xmlns:a16="http://schemas.microsoft.com/office/drawing/2014/main" id="{F0A74A6C-8CBC-428E-8D04-7EC61F6A561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F1BE66-EBEE-4217-B275-9D082FA06298}"/>
              </a:ext>
            </a:extLst>
          </p:cNvPr>
          <p:cNvSpPr>
            <a:spLocks noGrp="1" noChangeArrowheads="1"/>
          </p:cNvSpPr>
          <p:nvPr>
            <p:ph type="sldNum" sz="quarter" idx="5"/>
          </p:nvPr>
        </p:nvSpPr>
        <p:spPr>
          <a:ln/>
        </p:spPr>
        <p:txBody>
          <a:bodyPr/>
          <a:lstStyle/>
          <a:p>
            <a:fld id="{B7CDC1A9-E1C3-40C4-8639-BE527BE05A2D}" type="slidenum">
              <a:rPr lang="en-US" altLang="en-US"/>
              <a:pPr/>
              <a:t>11</a:t>
            </a:fld>
            <a:endParaRPr lang="en-US" altLang="en-US"/>
          </a:p>
        </p:txBody>
      </p:sp>
      <p:sp>
        <p:nvSpPr>
          <p:cNvPr id="67586" name="Rectangle 2">
            <a:extLst>
              <a:ext uri="{FF2B5EF4-FFF2-40B4-BE49-F238E27FC236}">
                <a16:creationId xmlns:a16="http://schemas.microsoft.com/office/drawing/2014/main" id="{8D52CD4B-E76C-446C-8330-4561693B941A}"/>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634FBBC6-0927-432F-BF1A-F85CBB68D4C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9AFD29F-C60F-473D-A863-826E94DB151D}"/>
              </a:ext>
            </a:extLst>
          </p:cNvPr>
          <p:cNvSpPr>
            <a:spLocks noGrp="1" noChangeArrowheads="1"/>
          </p:cNvSpPr>
          <p:nvPr>
            <p:ph type="sldNum" sz="quarter" idx="5"/>
          </p:nvPr>
        </p:nvSpPr>
        <p:spPr>
          <a:ln/>
        </p:spPr>
        <p:txBody>
          <a:bodyPr/>
          <a:lstStyle/>
          <a:p>
            <a:fld id="{4A6D8B07-0EF0-4932-ACA9-B71EAE75A177}" type="slidenum">
              <a:rPr lang="en-US" altLang="en-US"/>
              <a:pPr/>
              <a:t>12</a:t>
            </a:fld>
            <a:endParaRPr lang="en-US" altLang="en-US"/>
          </a:p>
        </p:txBody>
      </p:sp>
      <p:sp>
        <p:nvSpPr>
          <p:cNvPr id="69634" name="Rectangle 2">
            <a:extLst>
              <a:ext uri="{FF2B5EF4-FFF2-40B4-BE49-F238E27FC236}">
                <a16:creationId xmlns:a16="http://schemas.microsoft.com/office/drawing/2014/main" id="{48E2CFB9-60B9-4646-BD49-08490E0CEAC2}"/>
              </a:ext>
            </a:extLst>
          </p:cNvPr>
          <p:cNvSpPr>
            <a:spLocks noGrp="1" noRot="1" noChangeAspect="1" noChangeArrowheads="1" noTextEdit="1"/>
          </p:cNvSpPr>
          <p:nvPr>
            <p:ph type="sldImg"/>
          </p:nvPr>
        </p:nvSpPr>
        <p:spPr>
          <a:ln/>
        </p:spPr>
      </p:sp>
      <p:sp>
        <p:nvSpPr>
          <p:cNvPr id="69635" name="Rectangle 3">
            <a:extLst>
              <a:ext uri="{FF2B5EF4-FFF2-40B4-BE49-F238E27FC236}">
                <a16:creationId xmlns:a16="http://schemas.microsoft.com/office/drawing/2014/main" id="{D3A4CED6-6F29-4486-9962-ED02BE9FE598}"/>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78D7A-8DE2-4653-8D2B-D19C03A3C5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E6301BF5-F84C-48FD-BACB-0A368840C3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94C53361-D309-44EC-A258-8D4A1CD37594}"/>
              </a:ext>
            </a:extLst>
          </p:cNvPr>
          <p:cNvSpPr>
            <a:spLocks noGrp="1"/>
          </p:cNvSpPr>
          <p:nvPr>
            <p:ph type="dt" sz="half" idx="10"/>
          </p:nvPr>
        </p:nvSpPr>
        <p:spPr/>
        <p:txBody>
          <a:bodyPr/>
          <a:lstStyle>
            <a:lvl1pPr>
              <a:defRPr/>
            </a:lvl1pPr>
          </a:lstStyle>
          <a:p>
            <a:r>
              <a:rPr lang="fr-FR"/>
              <a:t>Prof. Samuel F. SERNA O.</a:t>
            </a:r>
          </a:p>
        </p:txBody>
      </p:sp>
      <p:sp>
        <p:nvSpPr>
          <p:cNvPr id="6" name="Slide Number Placeholder 5">
            <a:extLst>
              <a:ext uri="{FF2B5EF4-FFF2-40B4-BE49-F238E27FC236}">
                <a16:creationId xmlns:a16="http://schemas.microsoft.com/office/drawing/2014/main" id="{BA9EAB52-294A-4B9A-B048-CA7669EFBA97}"/>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2C7B4E38-9EC0-4222-8F78-1C95E70925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966617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0CACA-F516-4F2D-887F-63F93F9B6841}"/>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335BF85-84C0-4F88-B04F-8076CE7696E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3637ADC-EC21-4A55-BA41-6A20558E43C6}"/>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267112F8-1D9B-42B6-9E9F-9292F8AF02AA}"/>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CD89B0B-1E19-4E81-86AE-E3E11C2BE2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0284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87BB0C-6380-489C-A162-369F8286D4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BFB63405-3660-4DE8-9D0E-4A713748773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352CA7-39CE-4EF1-A3B8-D526553E666C}"/>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0B4401D0-A205-498A-8055-1B9206B97D83}"/>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EA9C30B-AD28-4548-96BF-FD6354E20F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9253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4DEBD-9191-4464-87B5-0E91154BF9F3}"/>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A8C561BC-5040-415C-A11F-2B7AB22E0E4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Slide Number Placeholder 5">
            <a:extLst>
              <a:ext uri="{FF2B5EF4-FFF2-40B4-BE49-F238E27FC236}">
                <a16:creationId xmlns:a16="http://schemas.microsoft.com/office/drawing/2014/main" id="{E4103648-EF2A-4B3C-979A-91A39A51603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Date Placeholder 3">
            <a:extLst>
              <a:ext uri="{FF2B5EF4-FFF2-40B4-BE49-F238E27FC236}">
                <a16:creationId xmlns:a16="http://schemas.microsoft.com/office/drawing/2014/main" id="{D64E8043-D132-4EC1-AD00-A365A1BE7DE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C5677125-CA05-4103-8502-28AC5E1DB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70279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21325-032C-4EDD-8763-BDE26A86D8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4B8FC54-7033-4556-8124-50FC7ECAF5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48DD5D13-E737-40FB-8045-23191E9E62B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7" name="Date Placeholder 3">
            <a:extLst>
              <a:ext uri="{FF2B5EF4-FFF2-40B4-BE49-F238E27FC236}">
                <a16:creationId xmlns:a16="http://schemas.microsoft.com/office/drawing/2014/main" id="{D67CA01D-2C3D-4AC2-9A59-5F6D5F00CC42}"/>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8" name="Footer Placeholder 4">
            <a:extLst>
              <a:ext uri="{FF2B5EF4-FFF2-40B4-BE49-F238E27FC236}">
                <a16:creationId xmlns:a16="http://schemas.microsoft.com/office/drawing/2014/main" id="{0F96C08C-71B3-497B-B433-3B904DC47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893925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BB3DB-FA2A-4DAD-9EC8-2C89402F3CA9}"/>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9F477EC6-5EBD-4CF6-ADC0-05488A59197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7C0DE5E3-FFDF-48A5-BD04-B76223DCF6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Slide Number Placeholder 6">
            <a:extLst>
              <a:ext uri="{FF2B5EF4-FFF2-40B4-BE49-F238E27FC236}">
                <a16:creationId xmlns:a16="http://schemas.microsoft.com/office/drawing/2014/main" id="{5A20544D-C9E7-48FE-B340-95B85B7D0A4B}"/>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Date Placeholder 3">
            <a:extLst>
              <a:ext uri="{FF2B5EF4-FFF2-40B4-BE49-F238E27FC236}">
                <a16:creationId xmlns:a16="http://schemas.microsoft.com/office/drawing/2014/main" id="{6B3237D4-0C68-45FD-89BD-1C23D32AE4A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9" name="Footer Placeholder 4">
            <a:extLst>
              <a:ext uri="{FF2B5EF4-FFF2-40B4-BE49-F238E27FC236}">
                <a16:creationId xmlns:a16="http://schemas.microsoft.com/office/drawing/2014/main" id="{7016AC0B-E922-4072-B31F-EBB61A2649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5465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F0E4E-1FEA-41D9-A185-28FC9750BE4C}"/>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F321E3A2-6E9B-425B-B826-24F81C15A6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D49333-AEE7-4403-87A7-6ED1970331D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5D7A6DB5-47AA-4537-B1A8-3EFD090CF0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DD257C3-940E-4F1F-A9C0-AF1EA508D39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9" name="Slide Number Placeholder 8">
            <a:extLst>
              <a:ext uri="{FF2B5EF4-FFF2-40B4-BE49-F238E27FC236}">
                <a16:creationId xmlns:a16="http://schemas.microsoft.com/office/drawing/2014/main" id="{1A143A5F-1EA1-49AE-B4D0-8DADD5592C2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10" name="Date Placeholder 3">
            <a:extLst>
              <a:ext uri="{FF2B5EF4-FFF2-40B4-BE49-F238E27FC236}">
                <a16:creationId xmlns:a16="http://schemas.microsoft.com/office/drawing/2014/main" id="{9722B662-9FC8-436A-B010-D14DA3E6558A}"/>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11" name="Footer Placeholder 4">
            <a:extLst>
              <a:ext uri="{FF2B5EF4-FFF2-40B4-BE49-F238E27FC236}">
                <a16:creationId xmlns:a16="http://schemas.microsoft.com/office/drawing/2014/main" id="{46C78941-C51B-4ACE-A459-BC2D0B491263}"/>
              </a:ext>
            </a:extLst>
          </p:cNvPr>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659429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0FD69-EA95-4554-A338-7893531E055D}"/>
              </a:ext>
            </a:extLst>
          </p:cNvPr>
          <p:cNvSpPr>
            <a:spLocks noGrp="1"/>
          </p:cNvSpPr>
          <p:nvPr>
            <p:ph type="title"/>
          </p:nvPr>
        </p:nvSpPr>
        <p:spPr/>
        <p:txBody>
          <a:bodyPr/>
          <a:lstStyle/>
          <a:p>
            <a:r>
              <a:rPr lang="en-US"/>
              <a:t>Click to edit Master title style</a:t>
            </a:r>
            <a:endParaRPr lang="fr-FR"/>
          </a:p>
        </p:txBody>
      </p:sp>
      <p:sp>
        <p:nvSpPr>
          <p:cNvPr id="5" name="Slide Number Placeholder 4">
            <a:extLst>
              <a:ext uri="{FF2B5EF4-FFF2-40B4-BE49-F238E27FC236}">
                <a16:creationId xmlns:a16="http://schemas.microsoft.com/office/drawing/2014/main" id="{2500D35F-05DB-4AD3-B424-5563065C8AB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6" name="Date Placeholder 3">
            <a:extLst>
              <a:ext uri="{FF2B5EF4-FFF2-40B4-BE49-F238E27FC236}">
                <a16:creationId xmlns:a16="http://schemas.microsoft.com/office/drawing/2014/main" id="{9EFC9DCC-5D59-4EB8-923D-CDA07365D2E8}"/>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B2C18976-B17D-43E3-84B7-6EBA9910BF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51264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346D12-B89B-400B-B1BA-C6CEF0307C54}"/>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5" name="Date Placeholder 3">
            <a:extLst>
              <a:ext uri="{FF2B5EF4-FFF2-40B4-BE49-F238E27FC236}">
                <a16:creationId xmlns:a16="http://schemas.microsoft.com/office/drawing/2014/main" id="{0910FCBC-2A6B-464C-BC94-68B8398CEFF6}"/>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6" name="Footer Placeholder 4">
            <a:extLst>
              <a:ext uri="{FF2B5EF4-FFF2-40B4-BE49-F238E27FC236}">
                <a16:creationId xmlns:a16="http://schemas.microsoft.com/office/drawing/2014/main" id="{A622FC0D-C4E2-478D-BC1B-CF57F9294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3299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D8CE-B05C-4810-9F18-ECF2AB1A2E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B8B2BE68-8E4E-4F5C-88A5-53EF122DF8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E92E26B-8E61-4BEA-ADA1-8FDBCAE12A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422247A-3406-4E89-A5C3-86F7A8CA4D5A}"/>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B27044EF-BAC7-422A-A234-22D7805459B1}"/>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7D0C813A-5BA7-4758-B0FA-989618AF0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1558428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A07F4-E6E7-40D7-8A73-99A41643A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78632830-D9F4-48C6-90C1-EC3D99F2C3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E8A776D5-A820-4FB0-85A4-F02CDA6E6A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AE07446-6CD2-434E-B6A4-17EFFA8F5F34}"/>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D47AD4F1-D371-45B2-BE0A-6D2FF5F3173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7BC17B5B-3855-4C3F-8039-66EF4D00A6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58338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536E13-4871-42E4-9D85-1206E8FF5A2C}"/>
              </a:ext>
            </a:extLst>
          </p:cNvPr>
          <p:cNvSpPr>
            <a:spLocks noGrp="1"/>
          </p:cNvSpPr>
          <p:nvPr>
            <p:ph type="title"/>
          </p:nvPr>
        </p:nvSpPr>
        <p:spPr>
          <a:xfrm>
            <a:off x="1691148" y="365125"/>
            <a:ext cx="9662652"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B8EBDA4B-EF8F-4428-ADD9-E744E3F8A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767A0BC7-BCC2-42E4-B975-3139128758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Prof. Samuel F. SERNA O.</a:t>
            </a:r>
          </a:p>
        </p:txBody>
      </p:sp>
      <p:sp>
        <p:nvSpPr>
          <p:cNvPr id="5" name="Footer Placeholder 4">
            <a:extLst>
              <a:ext uri="{FF2B5EF4-FFF2-40B4-BE49-F238E27FC236}">
                <a16:creationId xmlns:a16="http://schemas.microsoft.com/office/drawing/2014/main" id="{7A317304-B638-44F6-93B2-120E6A95F0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
        <p:nvSpPr>
          <p:cNvPr id="6" name="Slide Number Placeholder 5">
            <a:extLst>
              <a:ext uri="{FF2B5EF4-FFF2-40B4-BE49-F238E27FC236}">
                <a16:creationId xmlns:a16="http://schemas.microsoft.com/office/drawing/2014/main" id="{17D69F6E-B8A9-42AD-B053-358938E5E3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47877B-98BE-4186-BAA2-E943AE9C14B3}" type="slidenum">
              <a:rPr lang="fr-FR" smtClean="0"/>
              <a:t>‹#›</a:t>
            </a:fld>
            <a:endParaRPr lang="fr-FR"/>
          </a:p>
        </p:txBody>
      </p:sp>
      <p:pic>
        <p:nvPicPr>
          <p:cNvPr id="7" name="Picture 6">
            <a:extLst>
              <a:ext uri="{FF2B5EF4-FFF2-40B4-BE49-F238E27FC236}">
                <a16:creationId xmlns:a16="http://schemas.microsoft.com/office/drawing/2014/main" id="{F3675A83-9DDB-4223-8D8D-85977D2C818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23814"/>
            <a:ext cx="1387393" cy="1146225"/>
          </a:xfrm>
          <a:prstGeom prst="rect">
            <a:avLst/>
          </a:prstGeom>
        </p:spPr>
      </p:pic>
    </p:spTree>
    <p:extLst>
      <p:ext uri="{BB962C8B-B14F-4D97-AF65-F5344CB8AC3E}">
        <p14:creationId xmlns:p14="http://schemas.microsoft.com/office/powerpoint/2010/main" val="1117950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sciencedemonstrations.fas.harvard.edu/presentations/polarization-scatter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chem.ucalgary.ca/courses/350/Carey5th/Ch07/ch7-4.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exploratorium.edu/snacks/bone-stress#:~:text=Polarized%20light%20reveals%20stress%20patterns,illustrate%20stresses%20found%20in%20bon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olympus-lifescience.com/en/microscope-resource/primer/java/polarizedlight/3dpolarized/" TargetMode="External"/><Relationship Id="rId2" Type="http://schemas.openxmlformats.org/officeDocument/2006/relationships/hyperlink" Target="https://www.uv.es/indoptic/applets/Malus/index.html" TargetMode="External"/><Relationship Id="rId1" Type="http://schemas.openxmlformats.org/officeDocument/2006/relationships/slideLayout" Target="../slideLayouts/slideLayout2.xml"/><Relationship Id="rId5" Type="http://schemas.openxmlformats.org/officeDocument/2006/relationships/hyperlink" Target="https://www.physicsclassroom.com/class/light/Lesson-1/Polarization" TargetMode="External"/><Relationship Id="rId4" Type="http://schemas.openxmlformats.org/officeDocument/2006/relationships/hyperlink" Target="https://iwant2study.org/lookangejss/04waves_13light/ejss_model_polarizer/polarizer_Simulation.x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thorlabs.com/thorproduct.cfm?partnumber=R2" TargetMode="External"/><Relationship Id="rId3" Type="http://schemas.openxmlformats.org/officeDocument/2006/relationships/hyperlink" Target="https://www.thorlabs.de/thorproduct.cfm?partnumber=RSP1D#ad-image-0" TargetMode="External"/><Relationship Id="rId7" Type="http://schemas.openxmlformats.org/officeDocument/2006/relationships/hyperlink" Target="https://www.thorlabs.com/thorproduct.cfm?partnumber=ID20" TargetMode="External"/><Relationship Id="rId2" Type="http://schemas.openxmlformats.org/officeDocument/2006/relationships/hyperlink" Target="https://www.thorlabs.com/thorproduct.cfm?partnumber=CPS635R" TargetMode="External"/><Relationship Id="rId1" Type="http://schemas.openxmlformats.org/officeDocument/2006/relationships/slideLayout" Target="../slideLayouts/slideLayout2.xml"/><Relationship Id="rId6" Type="http://schemas.openxmlformats.org/officeDocument/2006/relationships/hyperlink" Target="https://www.thorlabs.com/thorproduct.cfm?partnumber=TR2" TargetMode="External"/><Relationship Id="rId5" Type="http://schemas.openxmlformats.org/officeDocument/2006/relationships/hyperlink" Target="https://www.thorlabs.com/thorproduct.cfm?partnumber=PH2#ad-image-0" TargetMode="External"/><Relationship Id="rId4" Type="http://schemas.openxmlformats.org/officeDocument/2006/relationships/hyperlink" Target="https://www.thorlabs.com/thorproduct.cfm?partnumber=LPVISE100-A" TargetMode="External"/><Relationship Id="rId9" Type="http://schemas.openxmlformats.org/officeDocument/2006/relationships/hyperlink" Target="https://www.thorlabs.com/thorproduct.cfm?partnumber=PM16-1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physicsclassroom.com/class/light/Lesson-1/Polariz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hyperphysics.phy-astr.gsu.edu/hbase/phyopt/polcross.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hyperphysics.phy-astr.gsu.edu/hbase/phyopt/polref.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hyperlink" Target="https://www.polaroideyewear.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A004B-893C-4736-B88A-082CEDFC8694}"/>
              </a:ext>
            </a:extLst>
          </p:cNvPr>
          <p:cNvSpPr>
            <a:spLocks noGrp="1"/>
          </p:cNvSpPr>
          <p:nvPr>
            <p:ph type="ctrTitle"/>
          </p:nvPr>
        </p:nvSpPr>
        <p:spPr>
          <a:xfrm>
            <a:off x="640080" y="640080"/>
            <a:ext cx="6894575" cy="3566160"/>
          </a:xfrm>
        </p:spPr>
        <p:txBody>
          <a:bodyPr>
            <a:noAutofit/>
          </a:bodyPr>
          <a:lstStyle/>
          <a:p>
            <a:pPr algn="l"/>
            <a:br>
              <a:rPr lang="fr-FR" sz="5400" dirty="0"/>
            </a:br>
            <a:r>
              <a:rPr lang="fr-FR" sz="5400" dirty="0" err="1"/>
              <a:t>Third</a:t>
            </a:r>
            <a:r>
              <a:rPr lang="fr-FR" sz="5400" dirty="0"/>
              <a:t> </a:t>
            </a:r>
            <a:r>
              <a:rPr lang="fr-FR" sz="5400" dirty="0" err="1"/>
              <a:t>Lab</a:t>
            </a:r>
            <a:r>
              <a:rPr lang="fr-FR" sz="5400" dirty="0"/>
              <a:t> report</a:t>
            </a:r>
            <a:br>
              <a:rPr lang="fr-FR" sz="5400" dirty="0"/>
            </a:br>
            <a:r>
              <a:rPr lang="fr-FR" sz="5400" dirty="0" err="1"/>
              <a:t>Polarization</a:t>
            </a:r>
            <a:br>
              <a:rPr lang="fr-FR" sz="5400" dirty="0"/>
            </a:br>
            <a:r>
              <a:rPr lang="fr-FR" sz="5400" dirty="0" err="1"/>
              <a:t>Optics</a:t>
            </a:r>
            <a:br>
              <a:rPr lang="fr-FR" sz="5400" dirty="0"/>
            </a:br>
            <a:r>
              <a:rPr lang="fr-FR" sz="5400" dirty="0"/>
              <a:t>PHOE-160</a:t>
            </a:r>
          </a:p>
        </p:txBody>
      </p:sp>
      <p:sp>
        <p:nvSpPr>
          <p:cNvPr id="3" name="Subtitle 2">
            <a:extLst>
              <a:ext uri="{FF2B5EF4-FFF2-40B4-BE49-F238E27FC236}">
                <a16:creationId xmlns:a16="http://schemas.microsoft.com/office/drawing/2014/main" id="{D7410BDD-3034-4623-814C-F658EFC97944}"/>
              </a:ext>
            </a:extLst>
          </p:cNvPr>
          <p:cNvSpPr>
            <a:spLocks noGrp="1"/>
          </p:cNvSpPr>
          <p:nvPr>
            <p:ph type="subTitle" idx="1"/>
          </p:nvPr>
        </p:nvSpPr>
        <p:spPr>
          <a:xfrm>
            <a:off x="640080" y="4636008"/>
            <a:ext cx="6894576" cy="1572768"/>
          </a:xfrm>
        </p:spPr>
        <p:txBody>
          <a:bodyPr>
            <a:normAutofit/>
          </a:bodyPr>
          <a:lstStyle/>
          <a:p>
            <a:pPr algn="l"/>
            <a:r>
              <a:rPr lang="fr-FR"/>
              <a:t>Spring 2021</a:t>
            </a:r>
          </a:p>
          <a:p>
            <a:pPr algn="l"/>
            <a:r>
              <a:rPr lang="fr-FR"/>
              <a:t>Prof. Samuel Serna</a:t>
            </a:r>
          </a:p>
        </p:txBody>
      </p:sp>
      <p:sp>
        <p:nvSpPr>
          <p:cNvPr id="4" name="Date Placeholder 3">
            <a:extLst>
              <a:ext uri="{FF2B5EF4-FFF2-40B4-BE49-F238E27FC236}">
                <a16:creationId xmlns:a16="http://schemas.microsoft.com/office/drawing/2014/main" id="{6A80BBDB-E751-4698-938F-51A51A75BD8C}"/>
              </a:ext>
            </a:extLst>
          </p:cNvPr>
          <p:cNvSpPr>
            <a:spLocks noGrp="1"/>
          </p:cNvSpPr>
          <p:nvPr>
            <p:ph type="dt" sz="half" idx="10"/>
          </p:nvPr>
        </p:nvSpPr>
        <p:spPr>
          <a:xfrm>
            <a:off x="838200" y="6356350"/>
            <a:ext cx="2743200"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Prof. Samuel F. SERNA O.</a:t>
            </a:r>
          </a:p>
        </p:txBody>
      </p:sp>
      <p:pic>
        <p:nvPicPr>
          <p:cNvPr id="8" name="Picture 7" descr="Formules mathématiques complexes sur un tableau noir">
            <a:extLst>
              <a:ext uri="{FF2B5EF4-FFF2-40B4-BE49-F238E27FC236}">
                <a16:creationId xmlns:a16="http://schemas.microsoft.com/office/drawing/2014/main" id="{3A565365-6AF3-4AC3-A9C3-315F125BBD9F}"/>
              </a:ext>
            </a:extLst>
          </p:cNvPr>
          <p:cNvPicPr>
            <a:picLocks noChangeAspect="1"/>
          </p:cNvPicPr>
          <p:nvPr/>
        </p:nvPicPr>
        <p:blipFill rotWithShape="1">
          <a:blip r:embed="rId2"/>
          <a:srcRect l="34834" r="22031" b="-1"/>
          <a:stretch/>
        </p:blipFill>
        <p:spPr>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p:spPr>
      </p:pic>
      <p:sp>
        <p:nvSpPr>
          <p:cNvPr id="5" name="Footer Placeholder 4">
            <a:extLst>
              <a:ext uri="{FF2B5EF4-FFF2-40B4-BE49-F238E27FC236}">
                <a16:creationId xmlns:a16="http://schemas.microsoft.com/office/drawing/2014/main" id="{55C97199-4E6C-46EF-B4F7-E348377DF3CF}"/>
              </a:ext>
            </a:extLst>
          </p:cNvPr>
          <p:cNvSpPr>
            <a:spLocks noGrp="1"/>
          </p:cNvSpPr>
          <p:nvPr>
            <p:ph type="ftr" sz="quarter" idx="3"/>
          </p:nvPr>
        </p:nvSpPr>
        <p:spPr>
          <a:xfrm>
            <a:off x="4038600" y="6356350"/>
            <a:ext cx="4114800" cy="365125"/>
          </a:xfrm>
        </p:spPr>
        <p:txBody>
          <a:bodyP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Spring 2021 – </a:t>
            </a:r>
            <a:r>
              <a:rPr kumimoji="0" lang="fr-FR" sz="1200" b="0" i="0" u="none" strike="noStrike" kern="1200" cap="none" spc="0" normalizeH="0" baseline="0" noProof="0" err="1">
                <a:ln>
                  <a:noFill/>
                </a:ln>
                <a:solidFill>
                  <a:prstClr val="black">
                    <a:tint val="75000"/>
                  </a:prstClr>
                </a:solidFill>
                <a:effectLst/>
                <a:uLnTx/>
                <a:uFillTx/>
                <a:latin typeface="Calibri" panose="020F0502020204030204"/>
                <a:ea typeface="+mn-ea"/>
                <a:cs typeface="+mn-cs"/>
              </a:rPr>
              <a:t>Optics</a:t>
            </a: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2681B53-AA97-4500-BEBA-34A20C96AEC8}"/>
              </a:ext>
            </a:extLst>
          </p:cNvPr>
          <p:cNvSpPr>
            <a:spLocks noGrp="1"/>
          </p:cNvSpPr>
          <p:nvPr>
            <p:ph type="sldNum" sz="quarter" idx="12"/>
          </p:nvPr>
        </p:nvSpPr>
        <p:spPr>
          <a:xfrm>
            <a:off x="8610600" y="6356350"/>
            <a:ext cx="2743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1D47877B-98BE-4186-BAA2-E943AE9C14B3}" type="slidenum">
              <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a:t>
            </a:fld>
            <a:endPar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018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1441A-3FB9-D599-ED73-3C421D25AFEA}"/>
              </a:ext>
            </a:extLst>
          </p:cNvPr>
          <p:cNvSpPr>
            <a:spLocks noGrp="1"/>
          </p:cNvSpPr>
          <p:nvPr>
            <p:ph type="title"/>
          </p:nvPr>
        </p:nvSpPr>
        <p:spPr/>
        <p:txBody>
          <a:bodyPr/>
          <a:lstStyle/>
          <a:p>
            <a:r>
              <a:rPr lang="en-US" altLang="en-US" dirty="0"/>
              <a:t>3. Polarization by scattering</a:t>
            </a:r>
            <a:endParaRPr lang="en-US" dirty="0"/>
          </a:p>
        </p:txBody>
      </p:sp>
      <p:sp>
        <p:nvSpPr>
          <p:cNvPr id="3" name="Content Placeholder 2">
            <a:extLst>
              <a:ext uri="{FF2B5EF4-FFF2-40B4-BE49-F238E27FC236}">
                <a16:creationId xmlns:a16="http://schemas.microsoft.com/office/drawing/2014/main" id="{2D3C54D2-83AB-3520-C9FF-D36E88B95691}"/>
              </a:ext>
            </a:extLst>
          </p:cNvPr>
          <p:cNvSpPr>
            <a:spLocks noGrp="1"/>
          </p:cNvSpPr>
          <p:nvPr>
            <p:ph idx="1"/>
          </p:nvPr>
        </p:nvSpPr>
        <p:spPr/>
        <p:txBody>
          <a:bodyPr/>
          <a:lstStyle/>
          <a:p>
            <a:pPr algn="just"/>
            <a:r>
              <a:rPr lang="en-US" altLang="en-US" sz="2800" dirty="0"/>
              <a:t>When light(such as that from the sun) shines on particles, they can absorb and then reradiate part of the light.  The absorption and reradiation of light is called scattering.  Unpolarized light will be partially plane polarized after scattering from small particles of dust </a:t>
            </a:r>
            <a:r>
              <a:rPr lang="en-US" altLang="en-US" sz="2800" dirty="0" err="1"/>
              <a:t>etc</a:t>
            </a:r>
            <a:r>
              <a:rPr lang="en-US" altLang="en-US" sz="2800" dirty="0"/>
              <a:t>…The scattered light will be completely plane polarized if scattered light is 90.0</a:t>
            </a:r>
            <a:r>
              <a:rPr lang="en-US" altLang="en-US" sz="2800" baseline="30000" dirty="0"/>
              <a:t>o</a:t>
            </a:r>
            <a:r>
              <a:rPr lang="en-US" altLang="en-US" sz="2800" dirty="0"/>
              <a:t> from incident light.  Thus if you look straight up into the sky and rotate a polarizer, you will see the transmitted light change in intensity.  (Blue light is scattered more than red light so the sky appears blue!!)</a:t>
            </a:r>
          </a:p>
          <a:p>
            <a:pPr algn="just"/>
            <a:endParaRPr lang="en-US" dirty="0"/>
          </a:p>
        </p:txBody>
      </p:sp>
      <p:sp>
        <p:nvSpPr>
          <p:cNvPr id="4" name="Slide Number Placeholder 3">
            <a:extLst>
              <a:ext uri="{FF2B5EF4-FFF2-40B4-BE49-F238E27FC236}">
                <a16:creationId xmlns:a16="http://schemas.microsoft.com/office/drawing/2014/main" id="{FFCE06A9-BA6E-2ED7-027C-AA9C79D6CF98}"/>
              </a:ext>
            </a:extLst>
          </p:cNvPr>
          <p:cNvSpPr>
            <a:spLocks noGrp="1"/>
          </p:cNvSpPr>
          <p:nvPr>
            <p:ph type="sldNum" sz="quarter" idx="12"/>
          </p:nvPr>
        </p:nvSpPr>
        <p:spPr/>
        <p:txBody>
          <a:bodyPr/>
          <a:lstStyle/>
          <a:p>
            <a:fld id="{1D47877B-98BE-4186-BAA2-E943AE9C14B3}" type="slidenum">
              <a:rPr lang="fr-FR" smtClean="0"/>
              <a:t>10</a:t>
            </a:fld>
            <a:endParaRPr lang="fr-FR"/>
          </a:p>
        </p:txBody>
      </p:sp>
      <p:sp>
        <p:nvSpPr>
          <p:cNvPr id="5" name="Date Placeholder 4">
            <a:extLst>
              <a:ext uri="{FF2B5EF4-FFF2-40B4-BE49-F238E27FC236}">
                <a16:creationId xmlns:a16="http://schemas.microsoft.com/office/drawing/2014/main" id="{666B8F1F-025B-9DCC-59D6-C631D32FA852}"/>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7EE68271-D7F5-CD62-8E98-A7E3CAB3E90E}"/>
              </a:ext>
            </a:extLst>
          </p:cNvPr>
          <p:cNvSpPr>
            <a:spLocks noGrp="1"/>
          </p:cNvSpPr>
          <p:nvPr>
            <p:ph type="ftr" sz="quarter" idx="3"/>
          </p:nvPr>
        </p:nvSpPr>
        <p:spPr/>
        <p:txBody>
          <a:bodyPr/>
          <a:lstStyle/>
          <a:p>
            <a:r>
              <a:rPr lang="fr-FR"/>
              <a:t>Spring 2021 – Optics</a:t>
            </a:r>
          </a:p>
        </p:txBody>
      </p:sp>
      <p:sp>
        <p:nvSpPr>
          <p:cNvPr id="8" name="TextBox 7">
            <a:extLst>
              <a:ext uri="{FF2B5EF4-FFF2-40B4-BE49-F238E27FC236}">
                <a16:creationId xmlns:a16="http://schemas.microsoft.com/office/drawing/2014/main" id="{5AAB2EB8-6F62-F36E-9EE1-EB3A6A48DF9F}"/>
              </a:ext>
            </a:extLst>
          </p:cNvPr>
          <p:cNvSpPr txBox="1"/>
          <p:nvPr/>
        </p:nvSpPr>
        <p:spPr>
          <a:xfrm>
            <a:off x="2283124" y="5530632"/>
            <a:ext cx="8189343" cy="369332"/>
          </a:xfrm>
          <a:prstGeom prst="rect">
            <a:avLst/>
          </a:prstGeom>
          <a:noFill/>
        </p:spPr>
        <p:txBody>
          <a:bodyPr wrap="square">
            <a:spAutoFit/>
          </a:bodyPr>
          <a:lstStyle/>
          <a:p>
            <a:r>
              <a:rPr lang="en-US" dirty="0">
                <a:hlinkClick r:id="rId2"/>
              </a:rPr>
              <a:t>https://sciencedemonstrations.fas.harvard.edu/presentations/polarization-scattering</a:t>
            </a:r>
            <a:r>
              <a:rPr lang="en-US" dirty="0"/>
              <a:t> </a:t>
            </a:r>
          </a:p>
        </p:txBody>
      </p:sp>
    </p:spTree>
    <p:extLst>
      <p:ext uri="{BB962C8B-B14F-4D97-AF65-F5344CB8AC3E}">
        <p14:creationId xmlns:p14="http://schemas.microsoft.com/office/powerpoint/2010/main" val="3940893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56705BA8-B831-4D3C-AF77-41B5760D16F1}"/>
              </a:ext>
            </a:extLst>
          </p:cNvPr>
          <p:cNvSpPr>
            <a:spLocks noGrp="1" noChangeArrowheads="1"/>
          </p:cNvSpPr>
          <p:nvPr>
            <p:ph type="title"/>
          </p:nvPr>
        </p:nvSpPr>
        <p:spPr>
          <a:xfrm>
            <a:off x="1981200" y="277814"/>
            <a:ext cx="8229600" cy="788987"/>
          </a:xfrm>
        </p:spPr>
        <p:txBody>
          <a:bodyPr/>
          <a:lstStyle/>
          <a:p>
            <a:r>
              <a:rPr lang="en-US" altLang="en-US" b="1" dirty="0"/>
              <a:t>Optical Activity</a:t>
            </a:r>
          </a:p>
        </p:txBody>
      </p:sp>
      <p:sp>
        <p:nvSpPr>
          <p:cNvPr id="66563" name="Rectangle 3">
            <a:extLst>
              <a:ext uri="{FF2B5EF4-FFF2-40B4-BE49-F238E27FC236}">
                <a16:creationId xmlns:a16="http://schemas.microsoft.com/office/drawing/2014/main" id="{72702F06-8D61-4852-A7F9-A9496B5D282A}"/>
              </a:ext>
            </a:extLst>
          </p:cNvPr>
          <p:cNvSpPr>
            <a:spLocks noGrp="1" noChangeArrowheads="1"/>
          </p:cNvSpPr>
          <p:nvPr>
            <p:ph type="body" idx="1"/>
          </p:nvPr>
        </p:nvSpPr>
        <p:spPr>
          <a:xfrm>
            <a:off x="1981200" y="1219201"/>
            <a:ext cx="8229600" cy="4530725"/>
          </a:xfrm>
        </p:spPr>
        <p:txBody>
          <a:bodyPr/>
          <a:lstStyle/>
          <a:p>
            <a:pPr algn="just"/>
            <a:r>
              <a:rPr lang="en-US" altLang="en-US" dirty="0"/>
              <a:t>A substance is said to be optically active if it can rotate the plane of polarization of transmitted light.  The angle through which the light is rotated depends on the length of the sample and the concentration if the substance is in solution.  A standard method for measuring the concentration of a sugar solution is to measure the rotation produced by a fixed length.</a:t>
            </a:r>
          </a:p>
        </p:txBody>
      </p:sp>
      <p:sp>
        <p:nvSpPr>
          <p:cNvPr id="4" name="Slide Number Placeholder 3">
            <a:extLst>
              <a:ext uri="{FF2B5EF4-FFF2-40B4-BE49-F238E27FC236}">
                <a16:creationId xmlns:a16="http://schemas.microsoft.com/office/drawing/2014/main" id="{EF5055BA-D8F5-6749-AD7C-BECADCC25B74}"/>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11</a:t>
            </a:fld>
            <a:endParaRPr lang="fr-FR"/>
          </a:p>
        </p:txBody>
      </p:sp>
      <p:sp>
        <p:nvSpPr>
          <p:cNvPr id="5" name="Date Placeholder 4">
            <a:extLst>
              <a:ext uri="{FF2B5EF4-FFF2-40B4-BE49-F238E27FC236}">
                <a16:creationId xmlns:a16="http://schemas.microsoft.com/office/drawing/2014/main" id="{E25EE93B-E837-0540-2CB0-C7C30C47B554}"/>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6" name="Footer Placeholder 5">
            <a:extLst>
              <a:ext uri="{FF2B5EF4-FFF2-40B4-BE49-F238E27FC236}">
                <a16:creationId xmlns:a16="http://schemas.microsoft.com/office/drawing/2014/main" id="{F3C587E2-10CE-129C-54CA-0976FB678CF6}"/>
              </a:ext>
            </a:extLst>
          </p:cNvPr>
          <p:cNvSpPr>
            <a:spLocks noGrp="1"/>
          </p:cNvSpPr>
          <p:nvPr>
            <p:ph type="ftr" sz="quarter" idx="3"/>
          </p:nvPr>
        </p:nvSpPr>
        <p:spPr>
          <a:xfrm>
            <a:off x="4038600" y="6356350"/>
            <a:ext cx="4114800" cy="365125"/>
          </a:xfrm>
        </p:spPr>
        <p:txBody>
          <a:bodyPr/>
          <a:lstStyle/>
          <a:p>
            <a:r>
              <a:rPr lang="fr-FR"/>
              <a:t>Spring 2021 – Optics</a:t>
            </a:r>
          </a:p>
        </p:txBody>
      </p:sp>
      <p:sp>
        <p:nvSpPr>
          <p:cNvPr id="8" name="TextBox 7">
            <a:extLst>
              <a:ext uri="{FF2B5EF4-FFF2-40B4-BE49-F238E27FC236}">
                <a16:creationId xmlns:a16="http://schemas.microsoft.com/office/drawing/2014/main" id="{4BFD4A08-C30E-428C-0E05-E03C5934E46C}"/>
              </a:ext>
            </a:extLst>
          </p:cNvPr>
          <p:cNvSpPr txBox="1"/>
          <p:nvPr/>
        </p:nvSpPr>
        <p:spPr>
          <a:xfrm>
            <a:off x="2961735" y="4533506"/>
            <a:ext cx="6832121" cy="369332"/>
          </a:xfrm>
          <a:prstGeom prst="rect">
            <a:avLst/>
          </a:prstGeom>
          <a:noFill/>
        </p:spPr>
        <p:txBody>
          <a:bodyPr wrap="square">
            <a:spAutoFit/>
          </a:bodyPr>
          <a:lstStyle/>
          <a:p>
            <a:r>
              <a:rPr lang="en-US" dirty="0">
                <a:hlinkClick r:id="rId3"/>
              </a:rPr>
              <a:t>https://www.chem.ucalgary.ca/courses/350/Carey5th/Ch07/ch7-4.html</a:t>
            </a:r>
            <a:r>
              <a:rPr lang="en-US" dirty="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27674A99-7352-4E73-BDCD-2444E65DD032}"/>
              </a:ext>
            </a:extLst>
          </p:cNvPr>
          <p:cNvSpPr>
            <a:spLocks noGrp="1" noChangeArrowheads="1"/>
          </p:cNvSpPr>
          <p:nvPr>
            <p:ph type="title"/>
          </p:nvPr>
        </p:nvSpPr>
        <p:spPr>
          <a:xfrm>
            <a:off x="1691148" y="136525"/>
            <a:ext cx="9662652" cy="1325563"/>
          </a:xfrm>
        </p:spPr>
        <p:txBody>
          <a:bodyPr/>
          <a:lstStyle/>
          <a:p>
            <a:r>
              <a:rPr lang="en-US" altLang="en-US" dirty="0"/>
              <a:t>Stress and polarization</a:t>
            </a:r>
          </a:p>
        </p:txBody>
      </p:sp>
      <p:sp>
        <p:nvSpPr>
          <p:cNvPr id="68611" name="Rectangle 3">
            <a:extLst>
              <a:ext uri="{FF2B5EF4-FFF2-40B4-BE49-F238E27FC236}">
                <a16:creationId xmlns:a16="http://schemas.microsoft.com/office/drawing/2014/main" id="{6731E29F-52B1-4CE2-AF90-1EA14C4E9CAC}"/>
              </a:ext>
            </a:extLst>
          </p:cNvPr>
          <p:cNvSpPr>
            <a:spLocks noGrp="1" noChangeArrowheads="1"/>
          </p:cNvSpPr>
          <p:nvPr>
            <p:ph type="body" idx="1"/>
          </p:nvPr>
        </p:nvSpPr>
        <p:spPr>
          <a:xfrm>
            <a:off x="1981200" y="1219201"/>
            <a:ext cx="8229600" cy="4530725"/>
          </a:xfrm>
        </p:spPr>
        <p:txBody>
          <a:bodyPr vert="horz" lIns="91440" tIns="45720" rIns="91440" bIns="45720" rtlCol="0" anchor="t">
            <a:normAutofit/>
          </a:bodyPr>
          <a:lstStyle/>
          <a:p>
            <a:pPr algn="just">
              <a:lnSpc>
                <a:spcPct val="80000"/>
              </a:lnSpc>
            </a:pPr>
            <a:r>
              <a:rPr lang="en-US" altLang="en-US" dirty="0"/>
              <a:t>Some materials are optically active because of the shape of the molecules.  Other materials such as glass or plastic become optically active when placed under stress.  Engineers build plastic models of various structures such as machine parts.  The model is analyzed under different load conditions.  Polarized light is passed through the plastic and then through an analyzer whose axis is perpendicular to the polarized light.  Regions of greatest stress produce the greatest angles of rotation so these show up as bright bands.</a:t>
            </a:r>
          </a:p>
        </p:txBody>
      </p:sp>
      <p:sp>
        <p:nvSpPr>
          <p:cNvPr id="4" name="Slide Number Placeholder 3">
            <a:extLst>
              <a:ext uri="{FF2B5EF4-FFF2-40B4-BE49-F238E27FC236}">
                <a16:creationId xmlns:a16="http://schemas.microsoft.com/office/drawing/2014/main" id="{AD7BEF76-9383-3621-6224-C2E4DB450DE2}"/>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12</a:t>
            </a:fld>
            <a:endParaRPr lang="fr-FR"/>
          </a:p>
        </p:txBody>
      </p:sp>
      <p:sp>
        <p:nvSpPr>
          <p:cNvPr id="5" name="Date Placeholder 4">
            <a:extLst>
              <a:ext uri="{FF2B5EF4-FFF2-40B4-BE49-F238E27FC236}">
                <a16:creationId xmlns:a16="http://schemas.microsoft.com/office/drawing/2014/main" id="{222CCC98-C22F-9F2A-BEB9-DB9250D5E566}"/>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6" name="Footer Placeholder 5">
            <a:extLst>
              <a:ext uri="{FF2B5EF4-FFF2-40B4-BE49-F238E27FC236}">
                <a16:creationId xmlns:a16="http://schemas.microsoft.com/office/drawing/2014/main" id="{35592947-ABDE-05D8-172E-B2F6ED19F229}"/>
              </a:ext>
            </a:extLst>
          </p:cNvPr>
          <p:cNvSpPr>
            <a:spLocks noGrp="1"/>
          </p:cNvSpPr>
          <p:nvPr>
            <p:ph type="ftr" sz="quarter" idx="3"/>
          </p:nvPr>
        </p:nvSpPr>
        <p:spPr>
          <a:xfrm>
            <a:off x="4038600" y="6356350"/>
            <a:ext cx="4114800" cy="365125"/>
          </a:xfrm>
        </p:spPr>
        <p:txBody>
          <a:bodyPr/>
          <a:lstStyle/>
          <a:p>
            <a:r>
              <a:rPr lang="fr-FR"/>
              <a:t>Spring 2021 – Optics</a:t>
            </a:r>
          </a:p>
        </p:txBody>
      </p:sp>
      <p:sp>
        <p:nvSpPr>
          <p:cNvPr id="8" name="TextBox 7">
            <a:extLst>
              <a:ext uri="{FF2B5EF4-FFF2-40B4-BE49-F238E27FC236}">
                <a16:creationId xmlns:a16="http://schemas.microsoft.com/office/drawing/2014/main" id="{75CA01C9-6F8F-9A31-18B2-064FCC31ADC8}"/>
              </a:ext>
            </a:extLst>
          </p:cNvPr>
          <p:cNvSpPr txBox="1"/>
          <p:nvPr/>
        </p:nvSpPr>
        <p:spPr>
          <a:xfrm>
            <a:off x="488830" y="5315633"/>
            <a:ext cx="11036060" cy="646331"/>
          </a:xfrm>
          <a:prstGeom prst="rect">
            <a:avLst/>
          </a:prstGeom>
          <a:noFill/>
        </p:spPr>
        <p:txBody>
          <a:bodyPr wrap="square">
            <a:spAutoFit/>
          </a:bodyPr>
          <a:lstStyle/>
          <a:p>
            <a:r>
              <a:rPr lang="en-US" dirty="0">
                <a:hlinkClick r:id="rId3"/>
              </a:rPr>
              <a:t>https://www.exploratorium.edu/snacks/bone-stress#:~:text=Polarized%20light%20reveals%20stress%20patterns,illustrate%20stresses%20found%20in%20bones</a:t>
            </a:r>
            <a:r>
              <a:rPr lang="en-US"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E67F4-6835-4154-AA2A-A684E81AA851}"/>
              </a:ext>
            </a:extLst>
          </p:cNvPr>
          <p:cNvSpPr>
            <a:spLocks noGrp="1"/>
          </p:cNvSpPr>
          <p:nvPr>
            <p:ph type="title"/>
          </p:nvPr>
        </p:nvSpPr>
        <p:spPr/>
        <p:txBody>
          <a:bodyPr/>
          <a:lstStyle/>
          <a:p>
            <a:r>
              <a:rPr lang="en-US"/>
              <a:t>Additional </a:t>
            </a:r>
            <a:r>
              <a:rPr lang="en-US" err="1"/>
              <a:t>Ressources</a:t>
            </a:r>
            <a:endParaRPr lang="en-US"/>
          </a:p>
        </p:txBody>
      </p:sp>
      <p:sp>
        <p:nvSpPr>
          <p:cNvPr id="3" name="Content Placeholder 2">
            <a:extLst>
              <a:ext uri="{FF2B5EF4-FFF2-40B4-BE49-F238E27FC236}">
                <a16:creationId xmlns:a16="http://schemas.microsoft.com/office/drawing/2014/main" id="{67B8359B-FE04-4F80-AE2C-90A5CC9784EA}"/>
              </a:ext>
            </a:extLst>
          </p:cNvPr>
          <p:cNvSpPr>
            <a:spLocks noGrp="1"/>
          </p:cNvSpPr>
          <p:nvPr>
            <p:ph idx="1"/>
          </p:nvPr>
        </p:nvSpPr>
        <p:spPr/>
        <p:txBody>
          <a:bodyPr/>
          <a:lstStyle/>
          <a:p>
            <a:r>
              <a:rPr lang="en-US">
                <a:hlinkClick r:id="rId2"/>
              </a:rPr>
              <a:t>https://www.uv.es/indoptic/applets/Malus/index.html</a:t>
            </a:r>
            <a:endParaRPr lang="en-US"/>
          </a:p>
          <a:p>
            <a:r>
              <a:rPr lang="en-US">
                <a:hlinkClick r:id="rId3"/>
              </a:rPr>
              <a:t>https://www.olympus-lifescience.com/en/microscope-resource/primer/java/polarizedlight/3dpolarized/</a:t>
            </a:r>
            <a:endParaRPr lang="en-US"/>
          </a:p>
          <a:p>
            <a:r>
              <a:rPr lang="en-US">
                <a:hlinkClick r:id="rId4"/>
              </a:rPr>
              <a:t>https://iwant2study.org/lookangejss/04waves_13light/ejss_model_polarizer/polarizer_Simulation.xhtml</a:t>
            </a:r>
            <a:endParaRPr lang="en-US"/>
          </a:p>
          <a:p>
            <a:r>
              <a:rPr lang="en-US">
                <a:hlinkClick r:id="rId5"/>
              </a:rPr>
              <a:t>https://www.physicsclassroom.com/class/light/Lesson-1/Polarization</a:t>
            </a:r>
            <a:endParaRPr lang="en-US"/>
          </a:p>
          <a:p>
            <a:endParaRPr lang="en-US"/>
          </a:p>
        </p:txBody>
      </p:sp>
      <p:sp>
        <p:nvSpPr>
          <p:cNvPr id="4" name="Slide Number Placeholder 3">
            <a:extLst>
              <a:ext uri="{FF2B5EF4-FFF2-40B4-BE49-F238E27FC236}">
                <a16:creationId xmlns:a16="http://schemas.microsoft.com/office/drawing/2014/main" id="{F46F01F3-D12D-43C5-85A8-F36812AE4D92}"/>
              </a:ext>
            </a:extLst>
          </p:cNvPr>
          <p:cNvSpPr>
            <a:spLocks noGrp="1"/>
          </p:cNvSpPr>
          <p:nvPr>
            <p:ph type="sldNum" sz="quarter" idx="12"/>
          </p:nvPr>
        </p:nvSpPr>
        <p:spPr/>
        <p:txBody>
          <a:bodyPr/>
          <a:lstStyle/>
          <a:p>
            <a:fld id="{1D47877B-98BE-4186-BAA2-E943AE9C14B3}" type="slidenum">
              <a:rPr lang="fr-FR" smtClean="0"/>
              <a:t>13</a:t>
            </a:fld>
            <a:endParaRPr lang="fr-FR"/>
          </a:p>
        </p:txBody>
      </p:sp>
      <p:sp>
        <p:nvSpPr>
          <p:cNvPr id="5" name="Date Placeholder 4">
            <a:extLst>
              <a:ext uri="{FF2B5EF4-FFF2-40B4-BE49-F238E27FC236}">
                <a16:creationId xmlns:a16="http://schemas.microsoft.com/office/drawing/2014/main" id="{52933F29-F0D9-43F9-93FF-254F85203DB8}"/>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2F658699-1F39-4847-8D95-CDFD275BFC82}"/>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2106220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96517-6813-4837-96BD-AB170E8CF9E8}"/>
              </a:ext>
            </a:extLst>
          </p:cNvPr>
          <p:cNvSpPr>
            <a:spLocks noGrp="1"/>
          </p:cNvSpPr>
          <p:nvPr>
            <p:ph type="title"/>
          </p:nvPr>
        </p:nvSpPr>
        <p:spPr/>
        <p:txBody>
          <a:bodyPr>
            <a:normAutofit/>
          </a:bodyPr>
          <a:lstStyle/>
          <a:p>
            <a:r>
              <a:rPr lang="en-US" sz="8000"/>
              <a:t>Groups</a:t>
            </a:r>
          </a:p>
        </p:txBody>
      </p:sp>
      <p:sp>
        <p:nvSpPr>
          <p:cNvPr id="3" name="Content Placeholder 2">
            <a:extLst>
              <a:ext uri="{FF2B5EF4-FFF2-40B4-BE49-F238E27FC236}">
                <a16:creationId xmlns:a16="http://schemas.microsoft.com/office/drawing/2014/main" id="{606E2C79-D619-4663-9BE4-4A1B32448717}"/>
              </a:ext>
            </a:extLst>
          </p:cNvPr>
          <p:cNvSpPr>
            <a:spLocks noGrp="1"/>
          </p:cNvSpPr>
          <p:nvPr>
            <p:ph idx="1"/>
          </p:nvPr>
        </p:nvSpPr>
        <p:spPr>
          <a:xfrm>
            <a:off x="838200" y="2753139"/>
            <a:ext cx="10515600" cy="3423824"/>
          </a:xfrm>
        </p:spPr>
        <p:txBody>
          <a:bodyPr>
            <a:normAutofit/>
          </a:bodyPr>
          <a:lstStyle/>
          <a:p>
            <a:pPr lvl="1" algn="just"/>
            <a:r>
              <a:rPr lang="en-US" sz="4200" dirty="0"/>
              <a:t>Group A1:</a:t>
            </a:r>
          </a:p>
          <a:p>
            <a:pPr lvl="1" algn="just"/>
            <a:r>
              <a:rPr lang="en-US" sz="4200" dirty="0"/>
              <a:t>Group A2:</a:t>
            </a:r>
          </a:p>
          <a:p>
            <a:pPr lvl="1" algn="just"/>
            <a:r>
              <a:rPr lang="en-US" sz="4200" dirty="0"/>
              <a:t>Group B1:</a:t>
            </a:r>
          </a:p>
          <a:p>
            <a:pPr lvl="1" algn="just"/>
            <a:r>
              <a:rPr lang="en-US" sz="4200" dirty="0"/>
              <a:t>Group B2:</a:t>
            </a:r>
          </a:p>
          <a:p>
            <a:pPr lvl="1" algn="just"/>
            <a:endParaRPr lang="en-US" sz="4200" dirty="0"/>
          </a:p>
          <a:p>
            <a:endParaRPr lang="en-US" sz="4200" dirty="0"/>
          </a:p>
        </p:txBody>
      </p:sp>
      <p:sp>
        <p:nvSpPr>
          <p:cNvPr id="4" name="Slide Number Placeholder 3">
            <a:extLst>
              <a:ext uri="{FF2B5EF4-FFF2-40B4-BE49-F238E27FC236}">
                <a16:creationId xmlns:a16="http://schemas.microsoft.com/office/drawing/2014/main" id="{671F1168-0926-4975-B873-1A9FD3C368BD}"/>
              </a:ext>
            </a:extLst>
          </p:cNvPr>
          <p:cNvSpPr>
            <a:spLocks noGrp="1"/>
          </p:cNvSpPr>
          <p:nvPr>
            <p:ph type="sldNum" sz="quarter" idx="12"/>
          </p:nvPr>
        </p:nvSpPr>
        <p:spPr/>
        <p:txBody>
          <a:bodyPr/>
          <a:lstStyle/>
          <a:p>
            <a:fld id="{1D47877B-98BE-4186-BAA2-E943AE9C14B3}" type="slidenum">
              <a:rPr lang="fr-FR" smtClean="0"/>
              <a:t>2</a:t>
            </a:fld>
            <a:endParaRPr lang="fr-FR"/>
          </a:p>
        </p:txBody>
      </p:sp>
      <p:sp>
        <p:nvSpPr>
          <p:cNvPr id="5" name="Date Placeholder 4">
            <a:extLst>
              <a:ext uri="{FF2B5EF4-FFF2-40B4-BE49-F238E27FC236}">
                <a16:creationId xmlns:a16="http://schemas.microsoft.com/office/drawing/2014/main" id="{8771162F-6C1C-4C52-B0F2-996195A854DA}"/>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714B0AC3-6B80-489D-88FB-548EE24575F5}"/>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277377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16BA2F-E4D0-4B3D-AAE2-1A3B9B51ABE2}"/>
              </a:ext>
            </a:extLst>
          </p:cNvPr>
          <p:cNvSpPr>
            <a:spLocks noGrp="1"/>
          </p:cNvSpPr>
          <p:nvPr>
            <p:ph type="title"/>
          </p:nvPr>
        </p:nvSpPr>
        <p:spPr/>
        <p:txBody>
          <a:bodyPr/>
          <a:lstStyle/>
          <a:p>
            <a:r>
              <a:rPr lang="fr-FR" dirty="0"/>
              <a:t>Instructions</a:t>
            </a:r>
          </a:p>
        </p:txBody>
      </p:sp>
      <p:sp>
        <p:nvSpPr>
          <p:cNvPr id="3" name="Espace réservé du contenu 2">
            <a:extLst>
              <a:ext uri="{FF2B5EF4-FFF2-40B4-BE49-F238E27FC236}">
                <a16:creationId xmlns:a16="http://schemas.microsoft.com/office/drawing/2014/main" id="{B3C7C107-7672-4287-824B-A943776E38FE}"/>
              </a:ext>
            </a:extLst>
          </p:cNvPr>
          <p:cNvSpPr>
            <a:spLocks noGrp="1"/>
          </p:cNvSpPr>
          <p:nvPr>
            <p:ph idx="1"/>
          </p:nvPr>
        </p:nvSpPr>
        <p:spPr/>
        <p:txBody>
          <a:bodyPr vert="horz" lIns="91440" tIns="45720" rIns="91440" bIns="45720" rtlCol="0" anchor="t">
            <a:normAutofit fontScale="77500" lnSpcReduction="20000"/>
          </a:bodyPr>
          <a:lstStyle/>
          <a:p>
            <a:pPr marL="0" indent="0">
              <a:buNone/>
            </a:pPr>
            <a:r>
              <a:rPr lang="fr-FR" dirty="0" err="1"/>
              <a:t>What</a:t>
            </a:r>
            <a:r>
              <a:rPr lang="fr-FR" dirty="0"/>
              <a:t> </a:t>
            </a:r>
            <a:r>
              <a:rPr lang="fr-FR" dirty="0" err="1"/>
              <a:t>is</a:t>
            </a:r>
            <a:r>
              <a:rPr lang="fr-FR" dirty="0"/>
              <a:t> the </a:t>
            </a:r>
            <a:r>
              <a:rPr lang="fr-FR" dirty="0" err="1"/>
              <a:t>material</a:t>
            </a:r>
            <a:r>
              <a:rPr lang="fr-FR" dirty="0"/>
              <a:t> and </a:t>
            </a:r>
            <a:r>
              <a:rPr lang="fr-FR" dirty="0" err="1"/>
              <a:t>what</a:t>
            </a:r>
            <a:r>
              <a:rPr lang="fr-FR" dirty="0"/>
              <a:t> </a:t>
            </a:r>
            <a:r>
              <a:rPr lang="fr-FR" dirty="0" err="1"/>
              <a:t>is</a:t>
            </a:r>
            <a:r>
              <a:rPr lang="fr-FR" dirty="0"/>
              <a:t> the objective?</a:t>
            </a:r>
          </a:p>
          <a:p>
            <a:r>
              <a:rPr lang="fr-FR" dirty="0" err="1"/>
              <a:t>Safety</a:t>
            </a:r>
            <a:r>
              <a:rPr lang="fr-FR" dirty="0"/>
              <a:t> first!</a:t>
            </a:r>
          </a:p>
          <a:p>
            <a:pPr lvl="1"/>
            <a:r>
              <a:rPr lang="fr-FR" dirty="0"/>
              <a:t>Use plots</a:t>
            </a:r>
          </a:p>
          <a:p>
            <a:r>
              <a:rPr lang="fr-FR" dirty="0"/>
              <a:t>Finish the </a:t>
            </a:r>
            <a:r>
              <a:rPr lang="fr-FR" dirty="0" err="1"/>
              <a:t>Lab</a:t>
            </a:r>
            <a:r>
              <a:rPr lang="fr-FR" dirty="0"/>
              <a:t> report 1, 2 and 3</a:t>
            </a:r>
          </a:p>
          <a:p>
            <a:r>
              <a:rPr lang="fr-FR" dirty="0"/>
              <a:t>Polish the </a:t>
            </a:r>
            <a:r>
              <a:rPr lang="fr-FR" dirty="0" err="1"/>
              <a:t>Lab</a:t>
            </a:r>
            <a:r>
              <a:rPr lang="fr-FR" dirty="0"/>
              <a:t> Notebook, </a:t>
            </a:r>
            <a:r>
              <a:rPr lang="fr-FR" dirty="0" err="1"/>
              <a:t>add</a:t>
            </a:r>
            <a:r>
              <a:rPr lang="fr-FR" dirty="0"/>
              <a:t> </a:t>
            </a:r>
            <a:r>
              <a:rPr lang="fr-FR" dirty="0" err="1"/>
              <a:t>pictures</a:t>
            </a:r>
            <a:r>
              <a:rPr lang="fr-FR" dirty="0"/>
              <a:t>, </a:t>
            </a:r>
            <a:r>
              <a:rPr lang="fr-FR" dirty="0" err="1"/>
              <a:t>explanations</a:t>
            </a:r>
            <a:r>
              <a:rPr lang="fr-FR" dirty="0"/>
              <a:t>, </a:t>
            </a:r>
            <a:r>
              <a:rPr lang="fr-FR" dirty="0" err="1"/>
              <a:t>etc</a:t>
            </a:r>
            <a:endParaRPr lang="fr-FR" dirty="0"/>
          </a:p>
          <a:p>
            <a:r>
              <a:rPr lang="fr-FR" dirty="0" err="1"/>
              <a:t>Keep</a:t>
            </a:r>
            <a:r>
              <a:rPr lang="fr-FR" dirty="0"/>
              <a:t> </a:t>
            </a:r>
            <a:r>
              <a:rPr lang="fr-FR" dirty="0" err="1"/>
              <a:t>working</a:t>
            </a:r>
            <a:r>
              <a:rPr lang="fr-FR" dirty="0"/>
              <a:t> on </a:t>
            </a:r>
            <a:r>
              <a:rPr lang="fr-FR" dirty="0" err="1"/>
              <a:t>your</a:t>
            </a:r>
            <a:r>
              <a:rPr lang="fr-FR" dirty="0"/>
              <a:t> </a:t>
            </a:r>
            <a:r>
              <a:rPr lang="fr-FR" dirty="0" err="1"/>
              <a:t>Company</a:t>
            </a:r>
            <a:r>
              <a:rPr lang="fr-FR" dirty="0"/>
              <a:t> </a:t>
            </a:r>
            <a:r>
              <a:rPr lang="fr-FR" dirty="0" err="1"/>
              <a:t>presentations</a:t>
            </a:r>
            <a:endParaRPr lang="fr-FR" dirty="0"/>
          </a:p>
          <a:p>
            <a:r>
              <a:rPr lang="fr-FR" dirty="0" err="1"/>
              <a:t>Some</a:t>
            </a:r>
            <a:r>
              <a:rPr lang="fr-FR" dirty="0"/>
              <a:t> </a:t>
            </a:r>
            <a:r>
              <a:rPr lang="fr-FR" dirty="0" err="1"/>
              <a:t>Elements</a:t>
            </a:r>
            <a:r>
              <a:rPr lang="fr-FR" dirty="0"/>
              <a:t>: </a:t>
            </a:r>
          </a:p>
          <a:p>
            <a:pPr lvl="1" fontAlgn="base"/>
            <a:r>
              <a:rPr lang="en-US" dirty="0"/>
              <a:t>(Mounted) Source -  </a:t>
            </a:r>
            <a:r>
              <a:rPr lang="en-US" dirty="0">
                <a:hlinkClick r:id="rId2"/>
              </a:rPr>
              <a:t>CPS635R</a:t>
            </a:r>
            <a:endParaRPr lang="en-US" dirty="0"/>
          </a:p>
          <a:p>
            <a:pPr lvl="1" fontAlgn="base"/>
            <a:r>
              <a:rPr lang="en-US" dirty="0"/>
              <a:t>Mechanical mounts for the polarizers – </a:t>
            </a:r>
            <a:r>
              <a:rPr lang="en-US" dirty="0">
                <a:hlinkClick r:id="rId3"/>
              </a:rPr>
              <a:t>RSP1D</a:t>
            </a:r>
            <a:endParaRPr lang="en-US" dirty="0"/>
          </a:p>
          <a:p>
            <a:pPr lvl="1" fontAlgn="base"/>
            <a:r>
              <a:rPr lang="en-US" dirty="0"/>
              <a:t>Polarizers – </a:t>
            </a:r>
            <a:r>
              <a:rPr lang="en-US" dirty="0">
                <a:hlinkClick r:id="rId4"/>
              </a:rPr>
              <a:t>LPVISE100-A</a:t>
            </a:r>
            <a:endParaRPr lang="en-US" dirty="0"/>
          </a:p>
          <a:p>
            <a:pPr lvl="1" fontAlgn="base"/>
            <a:r>
              <a:rPr lang="en-US" dirty="0"/>
              <a:t>Post holders – </a:t>
            </a:r>
            <a:r>
              <a:rPr lang="en-US" dirty="0">
                <a:hlinkClick r:id="rId5"/>
              </a:rPr>
              <a:t>PH2</a:t>
            </a:r>
            <a:r>
              <a:rPr lang="en-US" dirty="0"/>
              <a:t> and </a:t>
            </a:r>
            <a:r>
              <a:rPr lang="en-US" dirty="0">
                <a:hlinkClick r:id="rId6"/>
              </a:rPr>
              <a:t>TR2</a:t>
            </a:r>
            <a:r>
              <a:rPr lang="en-US" dirty="0"/>
              <a:t> </a:t>
            </a:r>
          </a:p>
          <a:p>
            <a:pPr lvl="1" fontAlgn="base"/>
            <a:r>
              <a:rPr lang="en-US" dirty="0"/>
              <a:t>Irises (if it is the case) or find a way to reference your height – </a:t>
            </a:r>
            <a:r>
              <a:rPr lang="en-US" dirty="0">
                <a:hlinkClick r:id="rId7"/>
              </a:rPr>
              <a:t>ID20</a:t>
            </a:r>
            <a:endParaRPr lang="en-US" dirty="0"/>
          </a:p>
          <a:p>
            <a:pPr lvl="1" fontAlgn="base"/>
            <a:r>
              <a:rPr lang="en-US" dirty="0"/>
              <a:t>Height blockers – </a:t>
            </a:r>
            <a:r>
              <a:rPr lang="en-US" dirty="0">
                <a:hlinkClick r:id="rId8"/>
              </a:rPr>
              <a:t>R2</a:t>
            </a:r>
            <a:endParaRPr lang="en-US" dirty="0"/>
          </a:p>
          <a:p>
            <a:pPr lvl="1" fontAlgn="base"/>
            <a:r>
              <a:rPr lang="en-US" dirty="0" err="1"/>
              <a:t>Powermeter</a:t>
            </a:r>
            <a:r>
              <a:rPr lang="en-US" dirty="0"/>
              <a:t> – </a:t>
            </a:r>
            <a:r>
              <a:rPr lang="en-US" dirty="0">
                <a:hlinkClick r:id="rId9"/>
              </a:rPr>
              <a:t>PM16-130</a:t>
            </a:r>
            <a:r>
              <a:rPr lang="en-US" dirty="0"/>
              <a:t>  </a:t>
            </a:r>
          </a:p>
        </p:txBody>
      </p:sp>
      <p:sp>
        <p:nvSpPr>
          <p:cNvPr id="4" name="Espace réservé du numéro de diapositive 3">
            <a:extLst>
              <a:ext uri="{FF2B5EF4-FFF2-40B4-BE49-F238E27FC236}">
                <a16:creationId xmlns:a16="http://schemas.microsoft.com/office/drawing/2014/main" id="{62AFAB95-29C7-473C-85EF-261D39B9ED6A}"/>
              </a:ext>
            </a:extLst>
          </p:cNvPr>
          <p:cNvSpPr>
            <a:spLocks noGrp="1"/>
          </p:cNvSpPr>
          <p:nvPr>
            <p:ph type="sldNum" sz="quarter" idx="12"/>
          </p:nvPr>
        </p:nvSpPr>
        <p:spPr/>
        <p:txBody>
          <a:bodyPr/>
          <a:lstStyle/>
          <a:p>
            <a:fld id="{1D47877B-98BE-4186-BAA2-E943AE9C14B3}" type="slidenum">
              <a:rPr lang="fr-FR" smtClean="0"/>
              <a:t>3</a:t>
            </a:fld>
            <a:endParaRPr lang="fr-FR"/>
          </a:p>
        </p:txBody>
      </p:sp>
      <p:sp>
        <p:nvSpPr>
          <p:cNvPr id="5" name="Espace réservé de la date 4">
            <a:extLst>
              <a:ext uri="{FF2B5EF4-FFF2-40B4-BE49-F238E27FC236}">
                <a16:creationId xmlns:a16="http://schemas.microsoft.com/office/drawing/2014/main" id="{620AACC2-ABF2-49D6-B302-F0398496577D}"/>
              </a:ext>
            </a:extLst>
          </p:cNvPr>
          <p:cNvSpPr>
            <a:spLocks noGrp="1"/>
          </p:cNvSpPr>
          <p:nvPr>
            <p:ph type="dt" sz="half" idx="10"/>
          </p:nvPr>
        </p:nvSpPr>
        <p:spPr/>
        <p:txBody>
          <a:bodyPr/>
          <a:lstStyle/>
          <a:p>
            <a:r>
              <a:rPr lang="fr-FR"/>
              <a:t>Prof. Samuel F. SERNA O.</a:t>
            </a:r>
          </a:p>
        </p:txBody>
      </p:sp>
      <p:sp>
        <p:nvSpPr>
          <p:cNvPr id="6" name="Espace réservé du pied de page 5">
            <a:extLst>
              <a:ext uri="{FF2B5EF4-FFF2-40B4-BE49-F238E27FC236}">
                <a16:creationId xmlns:a16="http://schemas.microsoft.com/office/drawing/2014/main" id="{D0ADEE0A-5735-400C-A808-87CB1BFA0CD2}"/>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3848153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133B53-7821-4943-B02A-39BFD2BE266A}"/>
              </a:ext>
            </a:extLst>
          </p:cNvPr>
          <p:cNvSpPr>
            <a:spLocks noGrp="1"/>
          </p:cNvSpPr>
          <p:nvPr>
            <p:ph type="title"/>
          </p:nvPr>
        </p:nvSpPr>
        <p:spPr/>
        <p:txBody>
          <a:bodyPr/>
          <a:lstStyle/>
          <a:p>
            <a:r>
              <a:rPr lang="fr-FR" dirty="0"/>
              <a:t>Instructions</a:t>
            </a:r>
          </a:p>
        </p:txBody>
      </p:sp>
      <p:sp>
        <p:nvSpPr>
          <p:cNvPr id="3" name="Espace réservé du contenu 2">
            <a:extLst>
              <a:ext uri="{FF2B5EF4-FFF2-40B4-BE49-F238E27FC236}">
                <a16:creationId xmlns:a16="http://schemas.microsoft.com/office/drawing/2014/main" id="{B5F56607-092C-4CA0-925B-4B8940234F61}"/>
              </a:ext>
            </a:extLst>
          </p:cNvPr>
          <p:cNvSpPr>
            <a:spLocks noGrp="1"/>
          </p:cNvSpPr>
          <p:nvPr>
            <p:ph idx="1"/>
          </p:nvPr>
        </p:nvSpPr>
        <p:spPr/>
        <p:txBody>
          <a:bodyPr>
            <a:normAutofit fontScale="47500" lnSpcReduction="20000"/>
          </a:bodyPr>
          <a:lstStyle/>
          <a:p>
            <a:pPr marL="0" indent="0" fontAlgn="base">
              <a:buNone/>
            </a:pPr>
            <a:r>
              <a:rPr lang="en-US" dirty="0"/>
              <a:t>Some instructions:</a:t>
            </a:r>
          </a:p>
          <a:p>
            <a:pPr marL="0" indent="0" fontAlgn="base">
              <a:buNone/>
            </a:pPr>
            <a:r>
              <a:rPr lang="en-US" dirty="0"/>
              <a:t>Safety first! Goggles, signs, etc.</a:t>
            </a:r>
          </a:p>
          <a:p>
            <a:pPr fontAlgn="base"/>
            <a:r>
              <a:rPr lang="en-US" dirty="0"/>
              <a:t>Use the mounted laser from last week CPS11K + CPS635R. </a:t>
            </a:r>
          </a:p>
          <a:p>
            <a:pPr fontAlgn="base"/>
            <a:r>
              <a:rPr lang="en-US" dirty="0"/>
              <a:t>Use the mechanics : Post holders – PH2 and TR2 to mount a LPVISE100-A</a:t>
            </a:r>
          </a:p>
          <a:p>
            <a:pPr fontAlgn="base"/>
            <a:r>
              <a:rPr lang="en-US" dirty="0"/>
              <a:t>Mount the linear polarizer RSP1D</a:t>
            </a:r>
          </a:p>
          <a:p>
            <a:pPr fontAlgn="base"/>
            <a:r>
              <a:rPr lang="en-US" dirty="0"/>
              <a:t>Use the height blocker R2</a:t>
            </a:r>
          </a:p>
          <a:p>
            <a:pPr fontAlgn="base"/>
            <a:r>
              <a:rPr lang="en-US" dirty="0"/>
              <a:t>Use the screen EDU-VS1 to constantly block the light.</a:t>
            </a:r>
          </a:p>
          <a:p>
            <a:pPr fontAlgn="base"/>
            <a:r>
              <a:rPr lang="en-US" dirty="0"/>
              <a:t>Use the </a:t>
            </a:r>
            <a:r>
              <a:rPr lang="en-US" dirty="0" err="1"/>
              <a:t>powermeter</a:t>
            </a:r>
            <a:r>
              <a:rPr lang="en-US" dirty="0"/>
              <a:t> software in your PC and use the device: PM16-130</a:t>
            </a:r>
          </a:p>
          <a:p>
            <a:pPr fontAlgn="base"/>
            <a:r>
              <a:rPr lang="en-US" dirty="0"/>
              <a:t>Measure the power before and after the polarizer, take different measurements by rotating the polarizer.</a:t>
            </a:r>
          </a:p>
          <a:p>
            <a:pPr fontAlgn="base"/>
            <a:r>
              <a:rPr lang="en-US" dirty="0"/>
              <a:t>Repeat the procedures to mount a second identical polarizer.</a:t>
            </a:r>
          </a:p>
          <a:p>
            <a:pPr fontAlgn="base"/>
            <a:r>
              <a:rPr lang="en-US" dirty="0"/>
              <a:t>Adjust the proper post height for the irises ID20</a:t>
            </a:r>
          </a:p>
          <a:p>
            <a:pPr fontAlgn="base"/>
            <a:r>
              <a:rPr lang="en-US" dirty="0"/>
              <a:t>Fix the angle for the maximum transmission  of both polarizer.do not touch any more the angle of the polarizer closest to the laser.</a:t>
            </a:r>
          </a:p>
          <a:p>
            <a:pPr fontAlgn="base"/>
            <a:r>
              <a:rPr lang="en-US" dirty="0"/>
              <a:t>Take measurements every 10 degrees. Until reaching 360 degrees, so 36 measurements in total. </a:t>
            </a:r>
          </a:p>
          <a:p>
            <a:pPr fontAlgn="base"/>
            <a:r>
              <a:rPr lang="en-US" dirty="0"/>
              <a:t>Demonstrate Malus Law. </a:t>
            </a:r>
          </a:p>
          <a:p>
            <a:pPr fontAlgn="base"/>
            <a:r>
              <a:rPr lang="en-US" dirty="0"/>
              <a:t>Follow the professor indications and ask if you have any doubt.</a:t>
            </a:r>
          </a:p>
          <a:p>
            <a:pPr fontAlgn="base"/>
            <a:r>
              <a:rPr lang="en-US" dirty="0"/>
              <a:t>Describe ALL your procedures in your OneDrive Lab Notebook.  </a:t>
            </a:r>
          </a:p>
        </p:txBody>
      </p:sp>
      <p:sp>
        <p:nvSpPr>
          <p:cNvPr id="4" name="Espace réservé du numéro de diapositive 3">
            <a:extLst>
              <a:ext uri="{FF2B5EF4-FFF2-40B4-BE49-F238E27FC236}">
                <a16:creationId xmlns:a16="http://schemas.microsoft.com/office/drawing/2014/main" id="{CEF495F2-2FA1-4B41-8715-F871426D1BEF}"/>
              </a:ext>
            </a:extLst>
          </p:cNvPr>
          <p:cNvSpPr>
            <a:spLocks noGrp="1"/>
          </p:cNvSpPr>
          <p:nvPr>
            <p:ph type="sldNum" sz="quarter" idx="12"/>
          </p:nvPr>
        </p:nvSpPr>
        <p:spPr/>
        <p:txBody>
          <a:bodyPr/>
          <a:lstStyle/>
          <a:p>
            <a:fld id="{1D47877B-98BE-4186-BAA2-E943AE9C14B3}" type="slidenum">
              <a:rPr lang="fr-FR" smtClean="0"/>
              <a:t>4</a:t>
            </a:fld>
            <a:endParaRPr lang="fr-FR"/>
          </a:p>
        </p:txBody>
      </p:sp>
      <p:sp>
        <p:nvSpPr>
          <p:cNvPr id="5" name="Espace réservé de la date 4">
            <a:extLst>
              <a:ext uri="{FF2B5EF4-FFF2-40B4-BE49-F238E27FC236}">
                <a16:creationId xmlns:a16="http://schemas.microsoft.com/office/drawing/2014/main" id="{49298405-22F2-4B48-A698-7476C94F529F}"/>
              </a:ext>
            </a:extLst>
          </p:cNvPr>
          <p:cNvSpPr>
            <a:spLocks noGrp="1"/>
          </p:cNvSpPr>
          <p:nvPr>
            <p:ph type="dt" sz="half" idx="10"/>
          </p:nvPr>
        </p:nvSpPr>
        <p:spPr/>
        <p:txBody>
          <a:bodyPr/>
          <a:lstStyle/>
          <a:p>
            <a:r>
              <a:rPr lang="fr-FR"/>
              <a:t>Prof. Samuel F. SERNA O.</a:t>
            </a:r>
          </a:p>
        </p:txBody>
      </p:sp>
      <p:sp>
        <p:nvSpPr>
          <p:cNvPr id="6" name="Espace réservé du pied de page 5">
            <a:extLst>
              <a:ext uri="{FF2B5EF4-FFF2-40B4-BE49-F238E27FC236}">
                <a16:creationId xmlns:a16="http://schemas.microsoft.com/office/drawing/2014/main" id="{916EB939-4B73-4A23-A752-76567963DE78}"/>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121185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15B5E-76A2-4530-CC21-F1AE53C3F423}"/>
              </a:ext>
            </a:extLst>
          </p:cNvPr>
          <p:cNvSpPr>
            <a:spLocks noGrp="1"/>
          </p:cNvSpPr>
          <p:nvPr>
            <p:ph type="title"/>
          </p:nvPr>
        </p:nvSpPr>
        <p:spPr/>
        <p:txBody>
          <a:bodyPr/>
          <a:lstStyle/>
          <a:p>
            <a:r>
              <a:rPr lang="en-US" dirty="0"/>
              <a:t>Polarization</a:t>
            </a:r>
          </a:p>
        </p:txBody>
      </p:sp>
      <p:sp>
        <p:nvSpPr>
          <p:cNvPr id="3" name="Content Placeholder 2">
            <a:extLst>
              <a:ext uri="{FF2B5EF4-FFF2-40B4-BE49-F238E27FC236}">
                <a16:creationId xmlns:a16="http://schemas.microsoft.com/office/drawing/2014/main" id="{6D7F6CA5-62F3-C01F-058F-033719F98FC3}"/>
              </a:ext>
            </a:extLst>
          </p:cNvPr>
          <p:cNvSpPr>
            <a:spLocks noGrp="1"/>
          </p:cNvSpPr>
          <p:nvPr>
            <p:ph idx="1"/>
          </p:nvPr>
        </p:nvSpPr>
        <p:spPr/>
        <p:txBody>
          <a:bodyPr/>
          <a:lstStyle/>
          <a:p>
            <a:r>
              <a:rPr lang="en-US" dirty="0"/>
              <a:t>Polarization refers to the direction of oscillation of the electric field in an electromagnetic wave.</a:t>
            </a:r>
          </a:p>
          <a:p>
            <a:r>
              <a:rPr lang="en-US" dirty="0"/>
              <a:t>It could be linear, circular, elliptical and more generally, random.</a:t>
            </a:r>
          </a:p>
          <a:p>
            <a:endParaRPr lang="en-US" dirty="0"/>
          </a:p>
          <a:p>
            <a:endParaRPr lang="en-US" dirty="0"/>
          </a:p>
        </p:txBody>
      </p:sp>
      <p:sp>
        <p:nvSpPr>
          <p:cNvPr id="4" name="Slide Number Placeholder 3">
            <a:extLst>
              <a:ext uri="{FF2B5EF4-FFF2-40B4-BE49-F238E27FC236}">
                <a16:creationId xmlns:a16="http://schemas.microsoft.com/office/drawing/2014/main" id="{001A5EC5-9F05-054C-B5DE-03C81F22EBCD}"/>
              </a:ext>
            </a:extLst>
          </p:cNvPr>
          <p:cNvSpPr>
            <a:spLocks noGrp="1"/>
          </p:cNvSpPr>
          <p:nvPr>
            <p:ph type="sldNum" sz="quarter" idx="12"/>
          </p:nvPr>
        </p:nvSpPr>
        <p:spPr/>
        <p:txBody>
          <a:bodyPr/>
          <a:lstStyle/>
          <a:p>
            <a:fld id="{1D47877B-98BE-4186-BAA2-E943AE9C14B3}" type="slidenum">
              <a:rPr lang="fr-FR" smtClean="0"/>
              <a:t>5</a:t>
            </a:fld>
            <a:endParaRPr lang="fr-FR"/>
          </a:p>
        </p:txBody>
      </p:sp>
      <p:sp>
        <p:nvSpPr>
          <p:cNvPr id="5" name="Date Placeholder 4">
            <a:extLst>
              <a:ext uri="{FF2B5EF4-FFF2-40B4-BE49-F238E27FC236}">
                <a16:creationId xmlns:a16="http://schemas.microsoft.com/office/drawing/2014/main" id="{2F6F27E3-1C19-1E5E-1A45-F4BD05DBE264}"/>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24C06098-DCD2-E536-B1D9-6E5AAFFA5886}"/>
              </a:ext>
            </a:extLst>
          </p:cNvPr>
          <p:cNvSpPr>
            <a:spLocks noGrp="1"/>
          </p:cNvSpPr>
          <p:nvPr>
            <p:ph type="ftr" sz="quarter" idx="3"/>
          </p:nvPr>
        </p:nvSpPr>
        <p:spPr/>
        <p:txBody>
          <a:bodyPr/>
          <a:lstStyle/>
          <a:p>
            <a:r>
              <a:rPr lang="fr-FR"/>
              <a:t>Spring 2021 – Optics</a:t>
            </a:r>
          </a:p>
        </p:txBody>
      </p:sp>
      <p:sp>
        <p:nvSpPr>
          <p:cNvPr id="8" name="TextBox 7">
            <a:extLst>
              <a:ext uri="{FF2B5EF4-FFF2-40B4-BE49-F238E27FC236}">
                <a16:creationId xmlns:a16="http://schemas.microsoft.com/office/drawing/2014/main" id="{D0918C70-26AC-28D3-CC89-F0C3941295BD}"/>
              </a:ext>
            </a:extLst>
          </p:cNvPr>
          <p:cNvSpPr txBox="1"/>
          <p:nvPr/>
        </p:nvSpPr>
        <p:spPr>
          <a:xfrm>
            <a:off x="2287438" y="4545008"/>
            <a:ext cx="8305800" cy="369332"/>
          </a:xfrm>
          <a:prstGeom prst="rect">
            <a:avLst/>
          </a:prstGeom>
          <a:noFill/>
        </p:spPr>
        <p:txBody>
          <a:bodyPr wrap="square">
            <a:spAutoFit/>
          </a:bodyPr>
          <a:lstStyle/>
          <a:p>
            <a:r>
              <a:rPr lang="en-US" dirty="0">
                <a:hlinkClick r:id="rId2"/>
              </a:rPr>
              <a:t>https://www.physicsclassroom.com/class/light/Lesson-1/Polarization</a:t>
            </a:r>
            <a:r>
              <a:rPr lang="en-US" dirty="0"/>
              <a:t> </a:t>
            </a:r>
          </a:p>
        </p:txBody>
      </p:sp>
    </p:spTree>
    <p:extLst>
      <p:ext uri="{BB962C8B-B14F-4D97-AF65-F5344CB8AC3E}">
        <p14:creationId xmlns:p14="http://schemas.microsoft.com/office/powerpoint/2010/main" val="3745295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A04EADB9-667A-49B7-ACC7-DFB8DE1D5464}"/>
              </a:ext>
            </a:extLst>
          </p:cNvPr>
          <p:cNvSpPr>
            <a:spLocks noGrp="1" noChangeArrowheads="1"/>
          </p:cNvSpPr>
          <p:nvPr>
            <p:ph type="title"/>
          </p:nvPr>
        </p:nvSpPr>
        <p:spPr>
          <a:xfrm>
            <a:off x="1691148" y="365126"/>
            <a:ext cx="9662652" cy="883104"/>
          </a:xfrm>
        </p:spPr>
        <p:txBody>
          <a:bodyPr/>
          <a:lstStyle/>
          <a:p>
            <a:r>
              <a:rPr lang="en-US" altLang="en-US" dirty="0"/>
              <a:t>1. Two Polaroid Sheets</a:t>
            </a:r>
          </a:p>
        </p:txBody>
      </p:sp>
      <p:sp>
        <p:nvSpPr>
          <p:cNvPr id="28675" name="Rectangle 3">
            <a:extLst>
              <a:ext uri="{FF2B5EF4-FFF2-40B4-BE49-F238E27FC236}">
                <a16:creationId xmlns:a16="http://schemas.microsoft.com/office/drawing/2014/main" id="{6F82BCBD-0E2E-492B-B3C6-B67E12485943}"/>
              </a:ext>
            </a:extLst>
          </p:cNvPr>
          <p:cNvSpPr>
            <a:spLocks noGrp="1" noChangeArrowheads="1"/>
          </p:cNvSpPr>
          <p:nvPr>
            <p:ph type="body" idx="1"/>
          </p:nvPr>
        </p:nvSpPr>
        <p:spPr>
          <a:xfrm>
            <a:off x="2034396" y="1838865"/>
            <a:ext cx="8229600" cy="4530725"/>
          </a:xfrm>
        </p:spPr>
        <p:txBody>
          <a:bodyPr/>
          <a:lstStyle/>
          <a:p>
            <a:r>
              <a:rPr lang="en-US" altLang="en-US" dirty="0"/>
              <a:t>If you pass light through two Polaroid sheets so that their polarization axes are aligned, light will be transmitted through both of them.  </a:t>
            </a:r>
          </a:p>
          <a:p>
            <a:r>
              <a:rPr lang="en-US" altLang="en-US" dirty="0"/>
              <a:t>If their axes are at right angles to each other, almost no light will get through.  When Polaroids are used in pairs like this, the first is called the </a:t>
            </a:r>
            <a:r>
              <a:rPr lang="en-US" altLang="en-US" u="sng" dirty="0"/>
              <a:t>polarizer</a:t>
            </a:r>
            <a:r>
              <a:rPr lang="en-US" altLang="en-US" dirty="0"/>
              <a:t> and the second is called the </a:t>
            </a:r>
            <a:r>
              <a:rPr lang="en-US" altLang="en-US" u="sng" dirty="0"/>
              <a:t>analyzer</a:t>
            </a:r>
            <a:r>
              <a:rPr lang="en-US" altLang="en-US" dirty="0"/>
              <a:t>.</a:t>
            </a:r>
          </a:p>
        </p:txBody>
      </p:sp>
      <p:sp>
        <p:nvSpPr>
          <p:cNvPr id="4" name="Slide Number Placeholder 3">
            <a:extLst>
              <a:ext uri="{FF2B5EF4-FFF2-40B4-BE49-F238E27FC236}">
                <a16:creationId xmlns:a16="http://schemas.microsoft.com/office/drawing/2014/main" id="{793AF132-9165-861A-280E-B921A37ED5E6}"/>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6</a:t>
            </a:fld>
            <a:endParaRPr lang="fr-FR"/>
          </a:p>
        </p:txBody>
      </p:sp>
      <p:sp>
        <p:nvSpPr>
          <p:cNvPr id="5" name="Date Placeholder 4">
            <a:extLst>
              <a:ext uri="{FF2B5EF4-FFF2-40B4-BE49-F238E27FC236}">
                <a16:creationId xmlns:a16="http://schemas.microsoft.com/office/drawing/2014/main" id="{5232DBD0-F5D1-5902-44F4-200655260C81}"/>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6" name="Footer Placeholder 5">
            <a:extLst>
              <a:ext uri="{FF2B5EF4-FFF2-40B4-BE49-F238E27FC236}">
                <a16:creationId xmlns:a16="http://schemas.microsoft.com/office/drawing/2014/main" id="{7C298855-03A1-0AAC-8630-26AF6916F08C}"/>
              </a:ext>
            </a:extLst>
          </p:cNvPr>
          <p:cNvSpPr>
            <a:spLocks noGrp="1"/>
          </p:cNvSpPr>
          <p:nvPr>
            <p:ph type="ftr" sz="quarter" idx="3"/>
          </p:nvPr>
        </p:nvSpPr>
        <p:spPr>
          <a:xfrm>
            <a:off x="4038600" y="6356350"/>
            <a:ext cx="4114800" cy="365125"/>
          </a:xfrm>
        </p:spPr>
        <p:txBody>
          <a:bodyPr/>
          <a:lstStyle/>
          <a:p>
            <a:r>
              <a:rPr lang="fr-FR"/>
              <a:t>Spring 2021 – Optics</a:t>
            </a:r>
          </a:p>
        </p:txBody>
      </p:sp>
      <p:sp>
        <p:nvSpPr>
          <p:cNvPr id="8" name="TextBox 7">
            <a:extLst>
              <a:ext uri="{FF2B5EF4-FFF2-40B4-BE49-F238E27FC236}">
                <a16:creationId xmlns:a16="http://schemas.microsoft.com/office/drawing/2014/main" id="{F38C94E7-7C1C-E4A0-851B-5211EC5F2606}"/>
              </a:ext>
            </a:extLst>
          </p:cNvPr>
          <p:cNvSpPr txBox="1"/>
          <p:nvPr/>
        </p:nvSpPr>
        <p:spPr>
          <a:xfrm>
            <a:off x="2034396" y="5425357"/>
            <a:ext cx="7689011" cy="369332"/>
          </a:xfrm>
          <a:prstGeom prst="rect">
            <a:avLst/>
          </a:prstGeom>
          <a:noFill/>
        </p:spPr>
        <p:txBody>
          <a:bodyPr wrap="square">
            <a:spAutoFit/>
          </a:bodyPr>
          <a:lstStyle/>
          <a:p>
            <a:r>
              <a:rPr lang="en-US" dirty="0">
                <a:hlinkClick r:id="rId3"/>
              </a:rPr>
              <a:t>http://hyperphysics.phy-astr.gsu.edu/hbase/phyopt/polcross.html</a:t>
            </a:r>
            <a:r>
              <a:rPr lang="en-US"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6FC5E-9883-AE43-E507-E31C28BC418F}"/>
              </a:ext>
            </a:extLst>
          </p:cNvPr>
          <p:cNvSpPr>
            <a:spLocks noGrp="1"/>
          </p:cNvSpPr>
          <p:nvPr>
            <p:ph type="title"/>
          </p:nvPr>
        </p:nvSpPr>
        <p:spPr/>
        <p:txBody>
          <a:bodyPr/>
          <a:lstStyle/>
          <a:p>
            <a:r>
              <a:rPr lang="en-US" altLang="en-US" dirty="0"/>
              <a:t>2. Polarization by reflection</a:t>
            </a:r>
            <a:endParaRPr lang="en-US" dirty="0"/>
          </a:p>
        </p:txBody>
      </p:sp>
      <p:sp>
        <p:nvSpPr>
          <p:cNvPr id="3" name="Content Placeholder 2">
            <a:extLst>
              <a:ext uri="{FF2B5EF4-FFF2-40B4-BE49-F238E27FC236}">
                <a16:creationId xmlns:a16="http://schemas.microsoft.com/office/drawing/2014/main" id="{26A8E0C4-6DD9-33D8-7A10-EB6EA4C651EA}"/>
              </a:ext>
            </a:extLst>
          </p:cNvPr>
          <p:cNvSpPr>
            <a:spLocks noGrp="1"/>
          </p:cNvSpPr>
          <p:nvPr>
            <p:ph idx="1"/>
          </p:nvPr>
        </p:nvSpPr>
        <p:spPr/>
        <p:txBody>
          <a:bodyPr/>
          <a:lstStyle/>
          <a:p>
            <a:pPr algn="just"/>
            <a:r>
              <a:rPr lang="en-US" altLang="en-US" dirty="0"/>
              <a:t>When an unpolarized light wave reflects off a non-metallic surface, it can be completely polarized, partially polarized or unpolarized depending on the angle of incidence.  A completely polarized wave occurs for an angle called Brewster’s angle (named after Sir David Brewster)</a:t>
            </a:r>
          </a:p>
          <a:p>
            <a:endParaRPr lang="en-US" dirty="0"/>
          </a:p>
        </p:txBody>
      </p:sp>
      <p:sp>
        <p:nvSpPr>
          <p:cNvPr id="4" name="Slide Number Placeholder 3">
            <a:extLst>
              <a:ext uri="{FF2B5EF4-FFF2-40B4-BE49-F238E27FC236}">
                <a16:creationId xmlns:a16="http://schemas.microsoft.com/office/drawing/2014/main" id="{A382755A-B932-7534-925F-87BBA82C7550}"/>
              </a:ext>
            </a:extLst>
          </p:cNvPr>
          <p:cNvSpPr>
            <a:spLocks noGrp="1"/>
          </p:cNvSpPr>
          <p:nvPr>
            <p:ph type="sldNum" sz="quarter" idx="12"/>
          </p:nvPr>
        </p:nvSpPr>
        <p:spPr/>
        <p:txBody>
          <a:bodyPr/>
          <a:lstStyle/>
          <a:p>
            <a:fld id="{1D47877B-98BE-4186-BAA2-E943AE9C14B3}" type="slidenum">
              <a:rPr lang="fr-FR" smtClean="0"/>
              <a:t>7</a:t>
            </a:fld>
            <a:endParaRPr lang="fr-FR"/>
          </a:p>
        </p:txBody>
      </p:sp>
      <p:sp>
        <p:nvSpPr>
          <p:cNvPr id="5" name="Date Placeholder 4">
            <a:extLst>
              <a:ext uri="{FF2B5EF4-FFF2-40B4-BE49-F238E27FC236}">
                <a16:creationId xmlns:a16="http://schemas.microsoft.com/office/drawing/2014/main" id="{0D57E29B-D467-B290-91F0-D3CB91596E27}"/>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504410C3-BDD3-B806-E6F8-5D2F058033B3}"/>
              </a:ext>
            </a:extLst>
          </p:cNvPr>
          <p:cNvSpPr>
            <a:spLocks noGrp="1"/>
          </p:cNvSpPr>
          <p:nvPr>
            <p:ph type="ftr" sz="quarter" idx="3"/>
          </p:nvPr>
        </p:nvSpPr>
        <p:spPr/>
        <p:txBody>
          <a:bodyPr/>
          <a:lstStyle/>
          <a:p>
            <a:r>
              <a:rPr lang="fr-FR"/>
              <a:t>Spring 2021 – Optics</a:t>
            </a:r>
          </a:p>
        </p:txBody>
      </p:sp>
      <p:sp>
        <p:nvSpPr>
          <p:cNvPr id="8" name="TextBox 7">
            <a:extLst>
              <a:ext uri="{FF2B5EF4-FFF2-40B4-BE49-F238E27FC236}">
                <a16:creationId xmlns:a16="http://schemas.microsoft.com/office/drawing/2014/main" id="{B64DE714-AF8A-0FE0-A424-ABA364882E70}"/>
              </a:ext>
            </a:extLst>
          </p:cNvPr>
          <p:cNvSpPr txBox="1"/>
          <p:nvPr/>
        </p:nvSpPr>
        <p:spPr>
          <a:xfrm>
            <a:off x="3163019" y="4660504"/>
            <a:ext cx="6096000" cy="369332"/>
          </a:xfrm>
          <a:prstGeom prst="rect">
            <a:avLst/>
          </a:prstGeom>
          <a:noFill/>
        </p:spPr>
        <p:txBody>
          <a:bodyPr wrap="square">
            <a:spAutoFit/>
          </a:bodyPr>
          <a:lstStyle/>
          <a:p>
            <a:r>
              <a:rPr lang="en-US" dirty="0">
                <a:hlinkClick r:id="rId2"/>
              </a:rPr>
              <a:t>http://hyperphysics.phy-astr.gsu.edu/hbase/phyopt/polref.html</a:t>
            </a:r>
            <a:r>
              <a:rPr lang="en-US" dirty="0"/>
              <a:t> </a:t>
            </a:r>
          </a:p>
        </p:txBody>
      </p:sp>
    </p:spTree>
    <p:extLst>
      <p:ext uri="{BB962C8B-B14F-4D97-AF65-F5344CB8AC3E}">
        <p14:creationId xmlns:p14="http://schemas.microsoft.com/office/powerpoint/2010/main" val="3538833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A04EADB9-667A-49B7-ACC7-DFB8DE1D5464}"/>
              </a:ext>
            </a:extLst>
          </p:cNvPr>
          <p:cNvSpPr>
            <a:spLocks noGrp="1" noChangeArrowheads="1"/>
          </p:cNvSpPr>
          <p:nvPr>
            <p:ph type="title"/>
          </p:nvPr>
        </p:nvSpPr>
        <p:spPr>
          <a:xfrm>
            <a:off x="1691148" y="365126"/>
            <a:ext cx="9662652" cy="883104"/>
          </a:xfrm>
        </p:spPr>
        <p:txBody>
          <a:bodyPr/>
          <a:lstStyle/>
          <a:p>
            <a:r>
              <a:rPr lang="en-US" altLang="en-US" dirty="0"/>
              <a:t>2. Polarization by reflection</a:t>
            </a:r>
          </a:p>
        </p:txBody>
      </p:sp>
      <p:sp>
        <p:nvSpPr>
          <p:cNvPr id="28675" name="Rectangle 3">
            <a:extLst>
              <a:ext uri="{FF2B5EF4-FFF2-40B4-BE49-F238E27FC236}">
                <a16:creationId xmlns:a16="http://schemas.microsoft.com/office/drawing/2014/main" id="{6F82BCBD-0E2E-492B-B3C6-B67E12485943}"/>
              </a:ext>
            </a:extLst>
          </p:cNvPr>
          <p:cNvSpPr>
            <a:spLocks noGrp="1" noChangeArrowheads="1"/>
          </p:cNvSpPr>
          <p:nvPr>
            <p:ph type="body" idx="1"/>
          </p:nvPr>
        </p:nvSpPr>
        <p:spPr>
          <a:xfrm>
            <a:off x="1626079" y="1536927"/>
            <a:ext cx="8229600" cy="4530725"/>
          </a:xfrm>
        </p:spPr>
        <p:txBody>
          <a:bodyPr/>
          <a:lstStyle/>
          <a:p>
            <a:r>
              <a:rPr lang="en-US" altLang="en-US" dirty="0"/>
              <a:t>Different polarization of light get reflected and refracted with different amplitudes (“birefringence”).</a:t>
            </a:r>
          </a:p>
          <a:p>
            <a:endParaRPr lang="en-US" altLang="en-US" dirty="0"/>
          </a:p>
          <a:p>
            <a:r>
              <a:rPr lang="en-US" altLang="en-US" dirty="0"/>
              <a:t>At one particular angle, the parallel polarization is NOT reflected at all! </a:t>
            </a:r>
          </a:p>
          <a:p>
            <a:r>
              <a:rPr lang="en-US" altLang="en-US" dirty="0"/>
              <a:t>This is the “Brewster angle” </a:t>
            </a:r>
            <a:r>
              <a:rPr lang="en-US" altLang="en-US" dirty="0" err="1">
                <a:latin typeface="Symbol" panose="05050102010706020507" pitchFamily="18" charset="2"/>
              </a:rPr>
              <a:t>q</a:t>
            </a:r>
            <a:r>
              <a:rPr lang="en-US" altLang="en-US" baseline="-25000" dirty="0" err="1"/>
              <a:t>B</a:t>
            </a:r>
            <a:r>
              <a:rPr lang="en-US" altLang="en-US" dirty="0"/>
              <a:t>, and </a:t>
            </a:r>
            <a:r>
              <a:rPr lang="en-US" altLang="en-US" dirty="0" err="1">
                <a:latin typeface="Symbol" panose="05050102010706020507" pitchFamily="18" charset="2"/>
              </a:rPr>
              <a:t>q</a:t>
            </a:r>
            <a:r>
              <a:rPr lang="en-US" altLang="en-US" baseline="-25000" dirty="0" err="1"/>
              <a:t>B</a:t>
            </a:r>
            <a:r>
              <a:rPr lang="en-US" altLang="en-US" dirty="0"/>
              <a:t>+ </a:t>
            </a:r>
            <a:r>
              <a:rPr lang="en-US" altLang="en-US" dirty="0" err="1">
                <a:latin typeface="Symbol" panose="05050102010706020507" pitchFamily="18" charset="2"/>
              </a:rPr>
              <a:t>q</a:t>
            </a:r>
            <a:r>
              <a:rPr lang="en-US" altLang="en-US" baseline="-25000" dirty="0" err="1"/>
              <a:t>r</a:t>
            </a:r>
            <a:r>
              <a:rPr lang="en-US" altLang="en-US" dirty="0"/>
              <a:t>=90</a:t>
            </a:r>
            <a:r>
              <a:rPr lang="en-US" altLang="en-US" baseline="30000" dirty="0"/>
              <a:t>o</a:t>
            </a:r>
            <a:r>
              <a:rPr lang="en-US" altLang="en-US" dirty="0"/>
              <a:t>. </a:t>
            </a:r>
            <a:endParaRPr lang="en-US" altLang="en-US" baseline="30000" dirty="0"/>
          </a:p>
        </p:txBody>
      </p:sp>
      <p:sp>
        <p:nvSpPr>
          <p:cNvPr id="4" name="Slide Number Placeholder 3">
            <a:extLst>
              <a:ext uri="{FF2B5EF4-FFF2-40B4-BE49-F238E27FC236}">
                <a16:creationId xmlns:a16="http://schemas.microsoft.com/office/drawing/2014/main" id="{793AF132-9165-861A-280E-B921A37ED5E6}"/>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8</a:t>
            </a:fld>
            <a:endParaRPr lang="fr-FR"/>
          </a:p>
        </p:txBody>
      </p:sp>
      <p:sp>
        <p:nvSpPr>
          <p:cNvPr id="5" name="Date Placeholder 4">
            <a:extLst>
              <a:ext uri="{FF2B5EF4-FFF2-40B4-BE49-F238E27FC236}">
                <a16:creationId xmlns:a16="http://schemas.microsoft.com/office/drawing/2014/main" id="{5232DBD0-F5D1-5902-44F4-200655260C81}"/>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6" name="Footer Placeholder 5">
            <a:extLst>
              <a:ext uri="{FF2B5EF4-FFF2-40B4-BE49-F238E27FC236}">
                <a16:creationId xmlns:a16="http://schemas.microsoft.com/office/drawing/2014/main" id="{7C298855-03A1-0AAC-8630-26AF6916F08C}"/>
              </a:ext>
            </a:extLst>
          </p:cNvPr>
          <p:cNvSpPr>
            <a:spLocks noGrp="1"/>
          </p:cNvSpPr>
          <p:nvPr>
            <p:ph type="ftr" sz="quarter" idx="3"/>
          </p:nvPr>
        </p:nvSpPr>
        <p:spPr>
          <a:xfrm>
            <a:off x="4038600" y="6356350"/>
            <a:ext cx="4114800" cy="365125"/>
          </a:xfrm>
        </p:spPr>
        <p:txBody>
          <a:bodyPr/>
          <a:lstStyle/>
          <a:p>
            <a:r>
              <a:rPr lang="fr-FR"/>
              <a:t>Spring 2021 – Optics</a:t>
            </a:r>
          </a:p>
        </p:txBody>
      </p:sp>
      <p:graphicFrame>
        <p:nvGraphicFramePr>
          <p:cNvPr id="7" name="Object 5">
            <a:extLst>
              <a:ext uri="{FF2B5EF4-FFF2-40B4-BE49-F238E27FC236}">
                <a16:creationId xmlns:a16="http://schemas.microsoft.com/office/drawing/2014/main" id="{BB1B203C-7A69-92FA-699E-FFB7EB4AFB50}"/>
              </a:ext>
            </a:extLst>
          </p:cNvPr>
          <p:cNvGraphicFramePr>
            <a:graphicFrameLocks noChangeAspect="1"/>
          </p:cNvGraphicFramePr>
          <p:nvPr>
            <p:extLst>
              <p:ext uri="{D42A27DB-BD31-4B8C-83A1-F6EECF244321}">
                <p14:modId xmlns:p14="http://schemas.microsoft.com/office/powerpoint/2010/main" val="346183090"/>
              </p:ext>
            </p:extLst>
          </p:nvPr>
        </p:nvGraphicFramePr>
        <p:xfrm>
          <a:off x="1832754" y="5271040"/>
          <a:ext cx="4673600" cy="442913"/>
        </p:xfrm>
        <a:graphic>
          <a:graphicData uri="http://schemas.openxmlformats.org/presentationml/2006/ole">
            <mc:AlternateContent xmlns:mc="http://schemas.openxmlformats.org/markup-compatibility/2006">
              <mc:Choice xmlns:v="urn:schemas-microsoft-com:vml" Requires="v">
                <p:oleObj spid="_x0000_s2052" name="Equation" r:id="rId4" imgW="4673520" imgH="444240" progId="Equation.3">
                  <p:embed/>
                </p:oleObj>
              </mc:Choice>
              <mc:Fallback>
                <p:oleObj name="Equation" r:id="rId4" imgW="4673520" imgH="444240" progId="Equation.3">
                  <p:embed/>
                  <p:pic>
                    <p:nvPicPr>
                      <p:cNvPr id="18437" name="Object 5">
                        <a:extLst>
                          <a:ext uri="{FF2B5EF4-FFF2-40B4-BE49-F238E27FC236}">
                            <a16:creationId xmlns:a16="http://schemas.microsoft.com/office/drawing/2014/main" id="{E49C3CFB-BE0C-413D-83B5-0859A4D0C7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2754" y="5271040"/>
                        <a:ext cx="46736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a:extLst>
              <a:ext uri="{FF2B5EF4-FFF2-40B4-BE49-F238E27FC236}">
                <a16:creationId xmlns:a16="http://schemas.microsoft.com/office/drawing/2014/main" id="{73935924-3681-980F-B20A-DE3E7F55F89E}"/>
              </a:ext>
            </a:extLst>
          </p:cNvPr>
          <p:cNvGraphicFramePr>
            <a:graphicFrameLocks noChangeAspect="1"/>
          </p:cNvGraphicFramePr>
          <p:nvPr>
            <p:extLst>
              <p:ext uri="{D42A27DB-BD31-4B8C-83A1-F6EECF244321}">
                <p14:modId xmlns:p14="http://schemas.microsoft.com/office/powerpoint/2010/main" val="1402787468"/>
              </p:ext>
            </p:extLst>
          </p:nvPr>
        </p:nvGraphicFramePr>
        <p:xfrm>
          <a:off x="7617604" y="5158327"/>
          <a:ext cx="1422400" cy="800100"/>
        </p:xfrm>
        <a:graphic>
          <a:graphicData uri="http://schemas.openxmlformats.org/presentationml/2006/ole">
            <mc:AlternateContent xmlns:mc="http://schemas.openxmlformats.org/markup-compatibility/2006">
              <mc:Choice xmlns:v="urn:schemas-microsoft-com:vml" Requires="v">
                <p:oleObj spid="_x0000_s2053" name="Equation" r:id="rId6" imgW="1422360" imgH="799920" progId="Equation.3">
                  <p:embed/>
                </p:oleObj>
              </mc:Choice>
              <mc:Fallback>
                <p:oleObj name="Equation" r:id="rId6" imgW="1422360" imgH="799920" progId="Equation.3">
                  <p:embed/>
                  <p:pic>
                    <p:nvPicPr>
                      <p:cNvPr id="18438" name="Object 6">
                        <a:extLst>
                          <a:ext uri="{FF2B5EF4-FFF2-40B4-BE49-F238E27FC236}">
                            <a16:creationId xmlns:a16="http://schemas.microsoft.com/office/drawing/2014/main" id="{B0573103-AD2C-4A5E-B418-C4AE7CB3FFA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7604" y="5158327"/>
                        <a:ext cx="1422400" cy="8001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257532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7D0A3473-F2C3-4832-B8AA-9F26F0F14E72}"/>
              </a:ext>
            </a:extLst>
          </p:cNvPr>
          <p:cNvSpPr>
            <a:spLocks noGrp="1" noChangeArrowheads="1"/>
          </p:cNvSpPr>
          <p:nvPr>
            <p:ph type="title"/>
          </p:nvPr>
        </p:nvSpPr>
        <p:spPr/>
        <p:txBody>
          <a:bodyPr/>
          <a:lstStyle/>
          <a:p>
            <a:r>
              <a:rPr lang="en-US" altLang="en-US" sz="4800" b="1">
                <a:latin typeface="JI-Pagods" pitchFamily="2" charset="0"/>
              </a:rPr>
              <a:t>Applications</a:t>
            </a:r>
          </a:p>
        </p:txBody>
      </p:sp>
      <p:sp>
        <p:nvSpPr>
          <p:cNvPr id="32771" name="Rectangle 3">
            <a:extLst>
              <a:ext uri="{FF2B5EF4-FFF2-40B4-BE49-F238E27FC236}">
                <a16:creationId xmlns:a16="http://schemas.microsoft.com/office/drawing/2014/main" id="{CA2D3919-3BDE-4020-B983-984172721D86}"/>
              </a:ext>
            </a:extLst>
          </p:cNvPr>
          <p:cNvSpPr>
            <a:spLocks noGrp="1" noChangeArrowheads="1"/>
          </p:cNvSpPr>
          <p:nvPr>
            <p:ph type="body" idx="1"/>
          </p:nvPr>
        </p:nvSpPr>
        <p:spPr/>
        <p:txBody>
          <a:bodyPr/>
          <a:lstStyle/>
          <a:p>
            <a:r>
              <a:rPr lang="en-US" altLang="en-US"/>
              <a:t>Knowing that reflected light or glare from surfaces is at least partially plane polarized, one can use Polaroid sunglasses.  The polarization axes of the lenses are vertical as the glare usually comes from reflection off horizontal surfaces.</a:t>
            </a:r>
          </a:p>
        </p:txBody>
      </p:sp>
      <p:sp>
        <p:nvSpPr>
          <p:cNvPr id="4" name="Slide Number Placeholder 3">
            <a:extLst>
              <a:ext uri="{FF2B5EF4-FFF2-40B4-BE49-F238E27FC236}">
                <a16:creationId xmlns:a16="http://schemas.microsoft.com/office/drawing/2014/main" id="{65E3F1C6-C6CE-C0F6-1BC4-22ECCE85FEFA}"/>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9</a:t>
            </a:fld>
            <a:endParaRPr lang="fr-FR"/>
          </a:p>
        </p:txBody>
      </p:sp>
      <p:sp>
        <p:nvSpPr>
          <p:cNvPr id="5" name="Date Placeholder 4">
            <a:extLst>
              <a:ext uri="{FF2B5EF4-FFF2-40B4-BE49-F238E27FC236}">
                <a16:creationId xmlns:a16="http://schemas.microsoft.com/office/drawing/2014/main" id="{F3DB1155-D258-0F2A-652A-C8F77FBD05FD}"/>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6" name="Footer Placeholder 5">
            <a:extLst>
              <a:ext uri="{FF2B5EF4-FFF2-40B4-BE49-F238E27FC236}">
                <a16:creationId xmlns:a16="http://schemas.microsoft.com/office/drawing/2014/main" id="{1FE8F5B3-BA29-F5F6-69CF-9893AA4EB73B}"/>
              </a:ext>
            </a:extLst>
          </p:cNvPr>
          <p:cNvSpPr>
            <a:spLocks noGrp="1"/>
          </p:cNvSpPr>
          <p:nvPr>
            <p:ph type="ftr" sz="quarter" idx="3"/>
          </p:nvPr>
        </p:nvSpPr>
        <p:spPr>
          <a:xfrm>
            <a:off x="4038600" y="6356350"/>
            <a:ext cx="4114800" cy="365125"/>
          </a:xfrm>
        </p:spPr>
        <p:txBody>
          <a:bodyPr/>
          <a:lstStyle/>
          <a:p>
            <a:r>
              <a:rPr lang="fr-FR"/>
              <a:t>Spring 2021 – Optics</a:t>
            </a:r>
          </a:p>
        </p:txBody>
      </p:sp>
      <p:sp>
        <p:nvSpPr>
          <p:cNvPr id="8" name="TextBox 7">
            <a:extLst>
              <a:ext uri="{FF2B5EF4-FFF2-40B4-BE49-F238E27FC236}">
                <a16:creationId xmlns:a16="http://schemas.microsoft.com/office/drawing/2014/main" id="{90DE3A94-6EDE-6516-58A6-487AEB141668}"/>
              </a:ext>
            </a:extLst>
          </p:cNvPr>
          <p:cNvSpPr txBox="1"/>
          <p:nvPr/>
        </p:nvSpPr>
        <p:spPr>
          <a:xfrm>
            <a:off x="3640348" y="4884790"/>
            <a:ext cx="6096000" cy="369332"/>
          </a:xfrm>
          <a:prstGeom prst="rect">
            <a:avLst/>
          </a:prstGeom>
          <a:noFill/>
        </p:spPr>
        <p:txBody>
          <a:bodyPr wrap="square">
            <a:spAutoFit/>
          </a:bodyPr>
          <a:lstStyle/>
          <a:p>
            <a:r>
              <a:rPr lang="en-US" dirty="0">
                <a:hlinkClick r:id="rId3"/>
              </a:rPr>
              <a:t>https://www.polaroideyewear.com/</a:t>
            </a:r>
            <a:r>
              <a:rPr lang="en-US" dirty="0"/>
              <a:t> </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11464</TotalTime>
  <Words>1187</Words>
  <Application>Microsoft Office PowerPoint</Application>
  <PresentationFormat>Widescreen</PresentationFormat>
  <Paragraphs>117</Paragraphs>
  <Slides>13</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0" baseType="lpstr">
      <vt:lpstr>Arial</vt:lpstr>
      <vt:lpstr>Calibri</vt:lpstr>
      <vt:lpstr>Calibri Light</vt:lpstr>
      <vt:lpstr>JI-Pagods</vt:lpstr>
      <vt:lpstr>Symbol</vt:lpstr>
      <vt:lpstr>1_Office Theme</vt:lpstr>
      <vt:lpstr>Equation</vt:lpstr>
      <vt:lpstr> Third Lab report Polarization Optics PHOE-160</vt:lpstr>
      <vt:lpstr>Groups</vt:lpstr>
      <vt:lpstr>Instructions</vt:lpstr>
      <vt:lpstr>Instructions</vt:lpstr>
      <vt:lpstr>Polarization</vt:lpstr>
      <vt:lpstr>1. Two Polaroid Sheets</vt:lpstr>
      <vt:lpstr>2. Polarization by reflection</vt:lpstr>
      <vt:lpstr>2. Polarization by reflection</vt:lpstr>
      <vt:lpstr>Applications</vt:lpstr>
      <vt:lpstr>3. Polarization by scattering</vt:lpstr>
      <vt:lpstr>Optical Activity</vt:lpstr>
      <vt:lpstr>Stress and polarization</vt:lpstr>
      <vt:lpstr>Additional Ressources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Lab report – day2 Optics PHOE-160</dc:title>
  <dc:creator>Samuel</dc:creator>
  <cp:lastModifiedBy>Serna Otalvaro, Samuel</cp:lastModifiedBy>
  <cp:revision>24</cp:revision>
  <dcterms:created xsi:type="dcterms:W3CDTF">2021-02-25T21:30:40Z</dcterms:created>
  <dcterms:modified xsi:type="dcterms:W3CDTF">2022-05-09T01:02:46Z</dcterms:modified>
</cp:coreProperties>
</file>