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309" r:id="rId2"/>
    <p:sldId id="488" r:id="rId3"/>
    <p:sldId id="258" r:id="rId4"/>
    <p:sldId id="259" r:id="rId5"/>
    <p:sldId id="260" r:id="rId6"/>
    <p:sldId id="261" r:id="rId7"/>
    <p:sldId id="262" r:id="rId8"/>
    <p:sldId id="491" r:id="rId9"/>
    <p:sldId id="264" r:id="rId10"/>
    <p:sldId id="266"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105"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392EB5-8F4C-466F-B671-EA8F618E9F09}"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en-US"/>
        </a:p>
      </dgm:t>
    </dgm:pt>
    <dgm:pt modelId="{F5F3D2A6-28C3-4E30-A154-0E83CD76990C}">
      <dgm:prSet phldrT="[Text]" custT="1"/>
      <dgm:spPr/>
      <dgm:t>
        <a:bodyPr/>
        <a:lstStyle/>
        <a:p>
          <a:r>
            <a:rPr lang="en-US" sz="1600" dirty="0"/>
            <a:t>Quantum Optics</a:t>
          </a:r>
        </a:p>
      </dgm:t>
    </dgm:pt>
    <dgm:pt modelId="{24DCFAE9-3D69-499B-B722-CE740192ECC6}" type="parTrans" cxnId="{E3438576-5440-4A1C-BC42-C57DB27EC8AB}">
      <dgm:prSet/>
      <dgm:spPr/>
      <dgm:t>
        <a:bodyPr/>
        <a:lstStyle/>
        <a:p>
          <a:endParaRPr lang="en-US" sz="1600"/>
        </a:p>
      </dgm:t>
    </dgm:pt>
    <dgm:pt modelId="{0B03AA7B-D1A4-46E8-9372-071693AF84C6}" type="sibTrans" cxnId="{E3438576-5440-4A1C-BC42-C57DB27EC8AB}">
      <dgm:prSet/>
      <dgm:spPr/>
      <dgm:t>
        <a:bodyPr/>
        <a:lstStyle/>
        <a:p>
          <a:endParaRPr lang="en-US" sz="1600"/>
        </a:p>
      </dgm:t>
    </dgm:pt>
    <dgm:pt modelId="{0191B40D-A472-4268-9B07-FB85937396D4}">
      <dgm:prSet phldrT="[Text]" custT="1"/>
      <dgm:spPr/>
      <dgm:t>
        <a:bodyPr/>
        <a:lstStyle/>
        <a:p>
          <a:r>
            <a:rPr lang="en-US" sz="1600" b="1" dirty="0">
              <a:solidFill>
                <a:srgbClr val="FF0000"/>
              </a:solidFill>
            </a:rPr>
            <a:t>Electro-magnetic Optics</a:t>
          </a:r>
        </a:p>
      </dgm:t>
    </dgm:pt>
    <dgm:pt modelId="{791FE386-9B0C-43DE-800B-80C24D22CA33}" type="parTrans" cxnId="{A649728B-AA02-43D9-981A-483D8F1D5A18}">
      <dgm:prSet/>
      <dgm:spPr/>
      <dgm:t>
        <a:bodyPr/>
        <a:lstStyle/>
        <a:p>
          <a:endParaRPr lang="en-US" sz="1600"/>
        </a:p>
      </dgm:t>
    </dgm:pt>
    <dgm:pt modelId="{00CE9D05-C61B-4DA0-BAEC-BCA3F30F0753}" type="sibTrans" cxnId="{A649728B-AA02-43D9-981A-483D8F1D5A18}">
      <dgm:prSet/>
      <dgm:spPr/>
      <dgm:t>
        <a:bodyPr/>
        <a:lstStyle/>
        <a:p>
          <a:endParaRPr lang="en-US" sz="1600"/>
        </a:p>
      </dgm:t>
    </dgm:pt>
    <dgm:pt modelId="{FC371681-16D3-4A26-8574-DBA5591B4513}">
      <dgm:prSet phldrT="[Text]" custT="1"/>
      <dgm:spPr/>
      <dgm:t>
        <a:bodyPr/>
        <a:lstStyle/>
        <a:p>
          <a:r>
            <a:rPr lang="en-US" sz="1600" b="1" dirty="0">
              <a:solidFill>
                <a:srgbClr val="FF0000"/>
              </a:solidFill>
            </a:rPr>
            <a:t>Wave Optics</a:t>
          </a:r>
        </a:p>
      </dgm:t>
    </dgm:pt>
    <dgm:pt modelId="{E98110C5-22AD-4850-AAFA-C3A0E71313C4}" type="parTrans" cxnId="{301A1EC5-49F4-4146-A3D7-18E7FADC6F6A}">
      <dgm:prSet/>
      <dgm:spPr/>
      <dgm:t>
        <a:bodyPr/>
        <a:lstStyle/>
        <a:p>
          <a:endParaRPr lang="en-US" sz="1600"/>
        </a:p>
      </dgm:t>
    </dgm:pt>
    <dgm:pt modelId="{F375B17C-A588-4C9B-AD7D-8CD90EDF982E}" type="sibTrans" cxnId="{301A1EC5-49F4-4146-A3D7-18E7FADC6F6A}">
      <dgm:prSet/>
      <dgm:spPr/>
      <dgm:t>
        <a:bodyPr/>
        <a:lstStyle/>
        <a:p>
          <a:endParaRPr lang="en-US" sz="1600"/>
        </a:p>
      </dgm:t>
    </dgm:pt>
    <dgm:pt modelId="{FA28AFDB-B51E-4A47-B27B-6341D6F118E9}">
      <dgm:prSet phldrT="[Text]" custT="1"/>
      <dgm:spPr/>
      <dgm:t>
        <a:bodyPr/>
        <a:lstStyle/>
        <a:p>
          <a:r>
            <a:rPr lang="en-US" sz="1600" b="1" dirty="0">
              <a:solidFill>
                <a:srgbClr val="FF0000"/>
              </a:solidFill>
            </a:rPr>
            <a:t>Geometrical Optics</a:t>
          </a:r>
        </a:p>
      </dgm:t>
    </dgm:pt>
    <dgm:pt modelId="{788ED5EC-3197-42C3-9E94-8344411D0550}" type="parTrans" cxnId="{1CCD638F-39F4-4E71-ACC8-34FBB6D8BF4D}">
      <dgm:prSet/>
      <dgm:spPr/>
      <dgm:t>
        <a:bodyPr/>
        <a:lstStyle/>
        <a:p>
          <a:endParaRPr lang="en-US" sz="1600"/>
        </a:p>
      </dgm:t>
    </dgm:pt>
    <dgm:pt modelId="{FEDFDB96-17C3-4850-81A0-BF0B7E070578}" type="sibTrans" cxnId="{1CCD638F-39F4-4E71-ACC8-34FBB6D8BF4D}">
      <dgm:prSet/>
      <dgm:spPr/>
      <dgm:t>
        <a:bodyPr/>
        <a:lstStyle/>
        <a:p>
          <a:endParaRPr lang="en-US" sz="1600"/>
        </a:p>
      </dgm:t>
    </dgm:pt>
    <dgm:pt modelId="{A8F058B5-C982-4D65-9BA1-D78A28692093}" type="pres">
      <dgm:prSet presAssocID="{DD392EB5-8F4C-466F-B671-EA8F618E9F09}" presName="Name0" presStyleCnt="0">
        <dgm:presLayoutVars>
          <dgm:chMax val="7"/>
          <dgm:resizeHandles val="exact"/>
        </dgm:presLayoutVars>
      </dgm:prSet>
      <dgm:spPr/>
    </dgm:pt>
    <dgm:pt modelId="{BF5FA1F3-7D47-4B1D-835B-C569E9605FA1}" type="pres">
      <dgm:prSet presAssocID="{DD392EB5-8F4C-466F-B671-EA8F618E9F09}" presName="comp1" presStyleCnt="0"/>
      <dgm:spPr/>
    </dgm:pt>
    <dgm:pt modelId="{11D79BB7-4EFD-43CC-AC9C-1BB59D6CE54D}" type="pres">
      <dgm:prSet presAssocID="{DD392EB5-8F4C-466F-B671-EA8F618E9F09}" presName="circle1" presStyleLbl="node1" presStyleIdx="0" presStyleCnt="4"/>
      <dgm:spPr/>
    </dgm:pt>
    <dgm:pt modelId="{9D53A1F8-A0B0-416F-9A41-AD1C54C91E44}" type="pres">
      <dgm:prSet presAssocID="{DD392EB5-8F4C-466F-B671-EA8F618E9F09}" presName="c1text" presStyleLbl="node1" presStyleIdx="0" presStyleCnt="4">
        <dgm:presLayoutVars>
          <dgm:bulletEnabled val="1"/>
        </dgm:presLayoutVars>
      </dgm:prSet>
      <dgm:spPr/>
    </dgm:pt>
    <dgm:pt modelId="{505ECBC7-2905-4C64-9618-C4531FC0B574}" type="pres">
      <dgm:prSet presAssocID="{DD392EB5-8F4C-466F-B671-EA8F618E9F09}" presName="comp2" presStyleCnt="0"/>
      <dgm:spPr/>
    </dgm:pt>
    <dgm:pt modelId="{63CD056A-615F-4097-8D1C-2EBD74866D1A}" type="pres">
      <dgm:prSet presAssocID="{DD392EB5-8F4C-466F-B671-EA8F618E9F09}" presName="circle2" presStyleLbl="node1" presStyleIdx="1" presStyleCnt="4"/>
      <dgm:spPr/>
    </dgm:pt>
    <dgm:pt modelId="{9A2B538D-2A9B-4159-977C-EB22B095F940}" type="pres">
      <dgm:prSet presAssocID="{DD392EB5-8F4C-466F-B671-EA8F618E9F09}" presName="c2text" presStyleLbl="node1" presStyleIdx="1" presStyleCnt="4">
        <dgm:presLayoutVars>
          <dgm:bulletEnabled val="1"/>
        </dgm:presLayoutVars>
      </dgm:prSet>
      <dgm:spPr/>
    </dgm:pt>
    <dgm:pt modelId="{24C4F845-C5DE-4BFC-BC73-B54E243FC65D}" type="pres">
      <dgm:prSet presAssocID="{DD392EB5-8F4C-466F-B671-EA8F618E9F09}" presName="comp3" presStyleCnt="0"/>
      <dgm:spPr/>
    </dgm:pt>
    <dgm:pt modelId="{067C95DD-6051-4B44-B101-18BFE2F5825A}" type="pres">
      <dgm:prSet presAssocID="{DD392EB5-8F4C-466F-B671-EA8F618E9F09}" presName="circle3" presStyleLbl="node1" presStyleIdx="2" presStyleCnt="4"/>
      <dgm:spPr/>
    </dgm:pt>
    <dgm:pt modelId="{BCCCA3C7-31E0-4008-A793-798AE06DCFB8}" type="pres">
      <dgm:prSet presAssocID="{DD392EB5-8F4C-466F-B671-EA8F618E9F09}" presName="c3text" presStyleLbl="node1" presStyleIdx="2" presStyleCnt="4">
        <dgm:presLayoutVars>
          <dgm:bulletEnabled val="1"/>
        </dgm:presLayoutVars>
      </dgm:prSet>
      <dgm:spPr/>
    </dgm:pt>
    <dgm:pt modelId="{4960DED0-4E67-4971-9160-158A1F53B88F}" type="pres">
      <dgm:prSet presAssocID="{DD392EB5-8F4C-466F-B671-EA8F618E9F09}" presName="comp4" presStyleCnt="0"/>
      <dgm:spPr/>
    </dgm:pt>
    <dgm:pt modelId="{3D398805-C28C-4A7C-9A62-B638E9DD9175}" type="pres">
      <dgm:prSet presAssocID="{DD392EB5-8F4C-466F-B671-EA8F618E9F09}" presName="circle4" presStyleLbl="node1" presStyleIdx="3" presStyleCnt="4"/>
      <dgm:spPr/>
    </dgm:pt>
    <dgm:pt modelId="{BE278369-1170-40D8-A2D2-750404A33A34}" type="pres">
      <dgm:prSet presAssocID="{DD392EB5-8F4C-466F-B671-EA8F618E9F09}" presName="c4text" presStyleLbl="node1" presStyleIdx="3" presStyleCnt="4">
        <dgm:presLayoutVars>
          <dgm:bulletEnabled val="1"/>
        </dgm:presLayoutVars>
      </dgm:prSet>
      <dgm:spPr/>
    </dgm:pt>
  </dgm:ptLst>
  <dgm:cxnLst>
    <dgm:cxn modelId="{63185319-6ACE-4021-A594-3A096E1FA95A}" type="presOf" srcId="{F5F3D2A6-28C3-4E30-A154-0E83CD76990C}" destId="{9D53A1F8-A0B0-416F-9A41-AD1C54C91E44}" srcOrd="1" destOrd="0" presId="urn:microsoft.com/office/officeart/2005/8/layout/venn2"/>
    <dgm:cxn modelId="{32EC6F1A-997B-4E8A-AB82-17C4E81151DC}" type="presOf" srcId="{0191B40D-A472-4268-9B07-FB85937396D4}" destId="{9A2B538D-2A9B-4159-977C-EB22B095F940}" srcOrd="1" destOrd="0" presId="urn:microsoft.com/office/officeart/2005/8/layout/venn2"/>
    <dgm:cxn modelId="{7B027F1A-6474-4BDE-93BE-512A39C71D38}" type="presOf" srcId="{DD392EB5-8F4C-466F-B671-EA8F618E9F09}" destId="{A8F058B5-C982-4D65-9BA1-D78A28692093}" srcOrd="0" destOrd="0" presId="urn:microsoft.com/office/officeart/2005/8/layout/venn2"/>
    <dgm:cxn modelId="{04148739-6033-4B3F-B7C9-BA4EBC2EB2AC}" type="presOf" srcId="{FA28AFDB-B51E-4A47-B27B-6341D6F118E9}" destId="{BE278369-1170-40D8-A2D2-750404A33A34}" srcOrd="1" destOrd="0" presId="urn:microsoft.com/office/officeart/2005/8/layout/venn2"/>
    <dgm:cxn modelId="{E3438576-5440-4A1C-BC42-C57DB27EC8AB}" srcId="{DD392EB5-8F4C-466F-B671-EA8F618E9F09}" destId="{F5F3D2A6-28C3-4E30-A154-0E83CD76990C}" srcOrd="0" destOrd="0" parTransId="{24DCFAE9-3D69-499B-B722-CE740192ECC6}" sibTransId="{0B03AA7B-D1A4-46E8-9372-071693AF84C6}"/>
    <dgm:cxn modelId="{E8B4C984-D206-4E98-827A-AAAE8D8ED547}" type="presOf" srcId="{0191B40D-A472-4268-9B07-FB85937396D4}" destId="{63CD056A-615F-4097-8D1C-2EBD74866D1A}" srcOrd="0" destOrd="0" presId="urn:microsoft.com/office/officeart/2005/8/layout/venn2"/>
    <dgm:cxn modelId="{A649728B-AA02-43D9-981A-483D8F1D5A18}" srcId="{DD392EB5-8F4C-466F-B671-EA8F618E9F09}" destId="{0191B40D-A472-4268-9B07-FB85937396D4}" srcOrd="1" destOrd="0" parTransId="{791FE386-9B0C-43DE-800B-80C24D22CA33}" sibTransId="{00CE9D05-C61B-4DA0-BAEC-BCA3F30F0753}"/>
    <dgm:cxn modelId="{1CCD638F-39F4-4E71-ACC8-34FBB6D8BF4D}" srcId="{DD392EB5-8F4C-466F-B671-EA8F618E9F09}" destId="{FA28AFDB-B51E-4A47-B27B-6341D6F118E9}" srcOrd="3" destOrd="0" parTransId="{788ED5EC-3197-42C3-9E94-8344411D0550}" sibTransId="{FEDFDB96-17C3-4850-81A0-BF0B7E070578}"/>
    <dgm:cxn modelId="{CEA0E3AC-9BBC-47BA-AD1B-858F2F8A8713}" type="presOf" srcId="{FA28AFDB-B51E-4A47-B27B-6341D6F118E9}" destId="{3D398805-C28C-4A7C-9A62-B638E9DD9175}" srcOrd="0" destOrd="0" presId="urn:microsoft.com/office/officeart/2005/8/layout/venn2"/>
    <dgm:cxn modelId="{301A1EC5-49F4-4146-A3D7-18E7FADC6F6A}" srcId="{DD392EB5-8F4C-466F-B671-EA8F618E9F09}" destId="{FC371681-16D3-4A26-8574-DBA5591B4513}" srcOrd="2" destOrd="0" parTransId="{E98110C5-22AD-4850-AAFA-C3A0E71313C4}" sibTransId="{F375B17C-A588-4C9B-AD7D-8CD90EDF982E}"/>
    <dgm:cxn modelId="{2CAA4ECC-E6A7-45D1-BDAC-5B68EACAFFFF}" type="presOf" srcId="{FC371681-16D3-4A26-8574-DBA5591B4513}" destId="{BCCCA3C7-31E0-4008-A793-798AE06DCFB8}" srcOrd="1" destOrd="0" presId="urn:microsoft.com/office/officeart/2005/8/layout/venn2"/>
    <dgm:cxn modelId="{509BBFDB-78A0-4677-9577-03D963794A4C}" type="presOf" srcId="{FC371681-16D3-4A26-8574-DBA5591B4513}" destId="{067C95DD-6051-4B44-B101-18BFE2F5825A}" srcOrd="0" destOrd="0" presId="urn:microsoft.com/office/officeart/2005/8/layout/venn2"/>
    <dgm:cxn modelId="{8BA0ABFB-39F2-4FF7-AA33-E469BCB67DC5}" type="presOf" srcId="{F5F3D2A6-28C3-4E30-A154-0E83CD76990C}" destId="{11D79BB7-4EFD-43CC-AC9C-1BB59D6CE54D}" srcOrd="0" destOrd="0" presId="urn:microsoft.com/office/officeart/2005/8/layout/venn2"/>
    <dgm:cxn modelId="{FAE47F5A-56B8-40AC-88BD-75E3CB3DF490}" type="presParOf" srcId="{A8F058B5-C982-4D65-9BA1-D78A28692093}" destId="{BF5FA1F3-7D47-4B1D-835B-C569E9605FA1}" srcOrd="0" destOrd="0" presId="urn:microsoft.com/office/officeart/2005/8/layout/venn2"/>
    <dgm:cxn modelId="{7DDA8FCB-EBF2-4161-A2B0-A4F6D0DB6480}" type="presParOf" srcId="{BF5FA1F3-7D47-4B1D-835B-C569E9605FA1}" destId="{11D79BB7-4EFD-43CC-AC9C-1BB59D6CE54D}" srcOrd="0" destOrd="0" presId="urn:microsoft.com/office/officeart/2005/8/layout/venn2"/>
    <dgm:cxn modelId="{7976D9B6-29AE-4BBB-BCED-FB90A4F19F6A}" type="presParOf" srcId="{BF5FA1F3-7D47-4B1D-835B-C569E9605FA1}" destId="{9D53A1F8-A0B0-416F-9A41-AD1C54C91E44}" srcOrd="1" destOrd="0" presId="urn:microsoft.com/office/officeart/2005/8/layout/venn2"/>
    <dgm:cxn modelId="{8D01D5BD-F528-4ED0-974B-BE2FE790F121}" type="presParOf" srcId="{A8F058B5-C982-4D65-9BA1-D78A28692093}" destId="{505ECBC7-2905-4C64-9618-C4531FC0B574}" srcOrd="1" destOrd="0" presId="urn:microsoft.com/office/officeart/2005/8/layout/venn2"/>
    <dgm:cxn modelId="{F0EB59A2-5C7E-40C0-9CD1-794FA59346DD}" type="presParOf" srcId="{505ECBC7-2905-4C64-9618-C4531FC0B574}" destId="{63CD056A-615F-4097-8D1C-2EBD74866D1A}" srcOrd="0" destOrd="0" presId="urn:microsoft.com/office/officeart/2005/8/layout/venn2"/>
    <dgm:cxn modelId="{8226ECA7-42F3-45BC-ACFD-437466E6F215}" type="presParOf" srcId="{505ECBC7-2905-4C64-9618-C4531FC0B574}" destId="{9A2B538D-2A9B-4159-977C-EB22B095F940}" srcOrd="1" destOrd="0" presId="urn:microsoft.com/office/officeart/2005/8/layout/venn2"/>
    <dgm:cxn modelId="{AF0C7D5A-E4FF-4FC0-BC28-81A05470822D}" type="presParOf" srcId="{A8F058B5-C982-4D65-9BA1-D78A28692093}" destId="{24C4F845-C5DE-4BFC-BC73-B54E243FC65D}" srcOrd="2" destOrd="0" presId="urn:microsoft.com/office/officeart/2005/8/layout/venn2"/>
    <dgm:cxn modelId="{85358700-3664-4843-942E-E56F4CDCA545}" type="presParOf" srcId="{24C4F845-C5DE-4BFC-BC73-B54E243FC65D}" destId="{067C95DD-6051-4B44-B101-18BFE2F5825A}" srcOrd="0" destOrd="0" presId="urn:microsoft.com/office/officeart/2005/8/layout/venn2"/>
    <dgm:cxn modelId="{A7D2DF43-E465-4E28-A7CB-C8F59E5EA8E4}" type="presParOf" srcId="{24C4F845-C5DE-4BFC-BC73-B54E243FC65D}" destId="{BCCCA3C7-31E0-4008-A793-798AE06DCFB8}" srcOrd="1" destOrd="0" presId="urn:microsoft.com/office/officeart/2005/8/layout/venn2"/>
    <dgm:cxn modelId="{79349539-3CC6-4844-A0D6-787F766AB256}" type="presParOf" srcId="{A8F058B5-C982-4D65-9BA1-D78A28692093}" destId="{4960DED0-4E67-4971-9160-158A1F53B88F}" srcOrd="3" destOrd="0" presId="urn:microsoft.com/office/officeart/2005/8/layout/venn2"/>
    <dgm:cxn modelId="{0EA8D31D-4EAE-4898-BF76-EB4D77890BA1}" type="presParOf" srcId="{4960DED0-4E67-4971-9160-158A1F53B88F}" destId="{3D398805-C28C-4A7C-9A62-B638E9DD9175}" srcOrd="0" destOrd="0" presId="urn:microsoft.com/office/officeart/2005/8/layout/venn2"/>
    <dgm:cxn modelId="{916EDCC1-03F1-4928-A508-1BA4FBAFC235}" type="presParOf" srcId="{4960DED0-4E67-4971-9160-158A1F53B88F}" destId="{BE278369-1170-40D8-A2D2-750404A33A3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79BB7-4EFD-43CC-AC9C-1BB59D6CE54D}">
      <dsp:nvSpPr>
        <dsp:cNvPr id="0" name=""/>
        <dsp:cNvSpPr/>
      </dsp:nvSpPr>
      <dsp:spPr>
        <a:xfrm>
          <a:off x="1662622" y="0"/>
          <a:ext cx="4802754" cy="480275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t>Quantum Optics</a:t>
          </a:r>
        </a:p>
      </dsp:txBody>
      <dsp:txXfrm>
        <a:off x="3392574" y="240137"/>
        <a:ext cx="1342850" cy="720413"/>
      </dsp:txXfrm>
    </dsp:sp>
    <dsp:sp modelId="{63CD056A-615F-4097-8D1C-2EBD74866D1A}">
      <dsp:nvSpPr>
        <dsp:cNvPr id="0" name=""/>
        <dsp:cNvSpPr/>
      </dsp:nvSpPr>
      <dsp:spPr>
        <a:xfrm>
          <a:off x="2142898" y="960550"/>
          <a:ext cx="3842204" cy="3842204"/>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Electro-magnetic Optics</a:t>
          </a:r>
        </a:p>
      </dsp:txBody>
      <dsp:txXfrm>
        <a:off x="3392574" y="1191083"/>
        <a:ext cx="1342850" cy="691596"/>
      </dsp:txXfrm>
    </dsp:sp>
    <dsp:sp modelId="{067C95DD-6051-4B44-B101-18BFE2F5825A}">
      <dsp:nvSpPr>
        <dsp:cNvPr id="0" name=""/>
        <dsp:cNvSpPr/>
      </dsp:nvSpPr>
      <dsp:spPr>
        <a:xfrm>
          <a:off x="2623173" y="1921101"/>
          <a:ext cx="2881653" cy="288165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Wave Optics</a:t>
          </a:r>
        </a:p>
      </dsp:txBody>
      <dsp:txXfrm>
        <a:off x="3392574" y="2137225"/>
        <a:ext cx="1342850" cy="648371"/>
      </dsp:txXfrm>
    </dsp:sp>
    <dsp:sp modelId="{3D398805-C28C-4A7C-9A62-B638E9DD9175}">
      <dsp:nvSpPr>
        <dsp:cNvPr id="0" name=""/>
        <dsp:cNvSpPr/>
      </dsp:nvSpPr>
      <dsp:spPr>
        <a:xfrm>
          <a:off x="3103449" y="2881652"/>
          <a:ext cx="1921102" cy="192110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Geometrical Optics</a:t>
          </a:r>
        </a:p>
      </dsp:txBody>
      <dsp:txXfrm>
        <a:off x="3384787" y="3361928"/>
        <a:ext cx="1358424" cy="960551"/>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85E5C-1987-42D2-8C51-2FE28B0F0F48}" type="datetimeFigureOut">
              <a:rPr lang="fr-FR" smtClean="0"/>
              <a:t>08/05/2022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1F9D26-BB5C-493B-B188-810609A8EEF1}" type="slidenum">
              <a:rPr lang="fr-FR" smtClean="0"/>
              <a:t>‹#›</a:t>
            </a:fld>
            <a:endParaRPr lang="fr-FR"/>
          </a:p>
        </p:txBody>
      </p:sp>
    </p:spTree>
    <p:extLst>
      <p:ext uri="{BB962C8B-B14F-4D97-AF65-F5344CB8AC3E}">
        <p14:creationId xmlns:p14="http://schemas.microsoft.com/office/powerpoint/2010/main" val="1391905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LASER: light amplification by stimulated emission of radiation</a:t>
            </a:r>
            <a:endParaRPr lang="fr-FR"/>
          </a:p>
        </p:txBody>
      </p:sp>
      <p:sp>
        <p:nvSpPr>
          <p:cNvPr id="4" name="Slide Number Placeholder 3"/>
          <p:cNvSpPr>
            <a:spLocks noGrp="1"/>
          </p:cNvSpPr>
          <p:nvPr>
            <p:ph type="sldNum" sz="quarter" idx="5"/>
          </p:nvPr>
        </p:nvSpPr>
        <p:spPr/>
        <p:txBody>
          <a:bodyPr/>
          <a:lstStyle/>
          <a:p>
            <a:fld id="{F6D756E5-FC32-44D0-B620-205DA46ED0F0}" type="slidenum">
              <a:rPr lang="fr-FR" smtClean="0"/>
              <a:t>4</a:t>
            </a:fld>
            <a:endParaRPr lang="fr-FR"/>
          </a:p>
        </p:txBody>
      </p:sp>
    </p:spTree>
    <p:extLst>
      <p:ext uri="{BB962C8B-B14F-4D97-AF65-F5344CB8AC3E}">
        <p14:creationId xmlns:p14="http://schemas.microsoft.com/office/powerpoint/2010/main" val="3686551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78D7A-8DE2-4653-8D2B-D19C03A3C5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E6301BF5-F84C-48FD-BACB-0A368840C3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94C53361-D309-44EC-A258-8D4A1CD37594}"/>
              </a:ext>
            </a:extLst>
          </p:cNvPr>
          <p:cNvSpPr>
            <a:spLocks noGrp="1"/>
          </p:cNvSpPr>
          <p:nvPr>
            <p:ph type="dt" sz="half" idx="10"/>
          </p:nvPr>
        </p:nvSpPr>
        <p:spPr/>
        <p:txBody>
          <a:bodyPr/>
          <a:lstStyle>
            <a:lvl1pPr>
              <a:defRPr/>
            </a:lvl1pPr>
          </a:lstStyle>
          <a:p>
            <a:r>
              <a:rPr lang="fr-FR"/>
              <a:t>Prof. Samuel F. SERNA O.</a:t>
            </a:r>
          </a:p>
        </p:txBody>
      </p:sp>
      <p:sp>
        <p:nvSpPr>
          <p:cNvPr id="6" name="Slide Number Placeholder 5">
            <a:extLst>
              <a:ext uri="{FF2B5EF4-FFF2-40B4-BE49-F238E27FC236}">
                <a16:creationId xmlns:a16="http://schemas.microsoft.com/office/drawing/2014/main" id="{BA9EAB52-294A-4B9A-B048-CA7669EFBA97}"/>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2C7B4E38-9EC0-4222-8F78-1C95E70925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966617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0CACA-F516-4F2D-887F-63F93F9B6841}"/>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335BF85-84C0-4F88-B04F-8076CE7696E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3637ADC-EC21-4A55-BA41-6A20558E43C6}"/>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267112F8-1D9B-42B6-9E9F-9292F8AF02AA}"/>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CD89B0B-1E19-4E81-86AE-E3E11C2BE2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0284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87BB0C-6380-489C-A162-369F8286D4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BFB63405-3660-4DE8-9D0E-4A713748773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352CA7-39CE-4EF1-A3B8-D526553E666C}"/>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0B4401D0-A205-498A-8055-1B9206B97D83}"/>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EA9C30B-AD28-4548-96BF-FD6354E20F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9253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4DEBD-9191-4464-87B5-0E91154BF9F3}"/>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A8C561BC-5040-415C-A11F-2B7AB22E0E4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Slide Number Placeholder 5">
            <a:extLst>
              <a:ext uri="{FF2B5EF4-FFF2-40B4-BE49-F238E27FC236}">
                <a16:creationId xmlns:a16="http://schemas.microsoft.com/office/drawing/2014/main" id="{E4103648-EF2A-4B3C-979A-91A39A51603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Date Placeholder 3">
            <a:extLst>
              <a:ext uri="{FF2B5EF4-FFF2-40B4-BE49-F238E27FC236}">
                <a16:creationId xmlns:a16="http://schemas.microsoft.com/office/drawing/2014/main" id="{D64E8043-D132-4EC1-AD00-A365A1BE7DE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C5677125-CA05-4103-8502-28AC5E1DB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70279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21325-032C-4EDD-8763-BDE26A86D8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4B8FC54-7033-4556-8124-50FC7ECAF5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48DD5D13-E737-40FB-8045-23191E9E62B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7" name="Date Placeholder 3">
            <a:extLst>
              <a:ext uri="{FF2B5EF4-FFF2-40B4-BE49-F238E27FC236}">
                <a16:creationId xmlns:a16="http://schemas.microsoft.com/office/drawing/2014/main" id="{D67CA01D-2C3D-4AC2-9A59-5F6D5F00CC42}"/>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8" name="Footer Placeholder 4">
            <a:extLst>
              <a:ext uri="{FF2B5EF4-FFF2-40B4-BE49-F238E27FC236}">
                <a16:creationId xmlns:a16="http://schemas.microsoft.com/office/drawing/2014/main" id="{0F96C08C-71B3-497B-B433-3B904DC47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893925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BB3DB-FA2A-4DAD-9EC8-2C89402F3CA9}"/>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9F477EC6-5EBD-4CF6-ADC0-05488A59197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7C0DE5E3-FFDF-48A5-BD04-B76223DCF6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Slide Number Placeholder 6">
            <a:extLst>
              <a:ext uri="{FF2B5EF4-FFF2-40B4-BE49-F238E27FC236}">
                <a16:creationId xmlns:a16="http://schemas.microsoft.com/office/drawing/2014/main" id="{5A20544D-C9E7-48FE-B340-95B85B7D0A4B}"/>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Date Placeholder 3">
            <a:extLst>
              <a:ext uri="{FF2B5EF4-FFF2-40B4-BE49-F238E27FC236}">
                <a16:creationId xmlns:a16="http://schemas.microsoft.com/office/drawing/2014/main" id="{6B3237D4-0C68-45FD-89BD-1C23D32AE4A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9" name="Footer Placeholder 4">
            <a:extLst>
              <a:ext uri="{FF2B5EF4-FFF2-40B4-BE49-F238E27FC236}">
                <a16:creationId xmlns:a16="http://schemas.microsoft.com/office/drawing/2014/main" id="{7016AC0B-E922-4072-B31F-EBB61A2649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5465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F0E4E-1FEA-41D9-A185-28FC9750BE4C}"/>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F321E3A2-6E9B-425B-B826-24F81C15A6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D49333-AEE7-4403-87A7-6ED1970331D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5D7A6DB5-47AA-4537-B1A8-3EFD090CF0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DD257C3-940E-4F1F-A9C0-AF1EA508D39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9" name="Slide Number Placeholder 8">
            <a:extLst>
              <a:ext uri="{FF2B5EF4-FFF2-40B4-BE49-F238E27FC236}">
                <a16:creationId xmlns:a16="http://schemas.microsoft.com/office/drawing/2014/main" id="{1A143A5F-1EA1-49AE-B4D0-8DADD5592C2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10" name="Date Placeholder 3">
            <a:extLst>
              <a:ext uri="{FF2B5EF4-FFF2-40B4-BE49-F238E27FC236}">
                <a16:creationId xmlns:a16="http://schemas.microsoft.com/office/drawing/2014/main" id="{9722B662-9FC8-436A-B010-D14DA3E6558A}"/>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11" name="Footer Placeholder 4">
            <a:extLst>
              <a:ext uri="{FF2B5EF4-FFF2-40B4-BE49-F238E27FC236}">
                <a16:creationId xmlns:a16="http://schemas.microsoft.com/office/drawing/2014/main" id="{46C78941-C51B-4ACE-A459-BC2D0B491263}"/>
              </a:ext>
            </a:extLst>
          </p:cNvPr>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659429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0FD69-EA95-4554-A338-7893531E055D}"/>
              </a:ext>
            </a:extLst>
          </p:cNvPr>
          <p:cNvSpPr>
            <a:spLocks noGrp="1"/>
          </p:cNvSpPr>
          <p:nvPr>
            <p:ph type="title"/>
          </p:nvPr>
        </p:nvSpPr>
        <p:spPr/>
        <p:txBody>
          <a:bodyPr/>
          <a:lstStyle/>
          <a:p>
            <a:r>
              <a:rPr lang="en-US"/>
              <a:t>Click to edit Master title style</a:t>
            </a:r>
            <a:endParaRPr lang="fr-FR"/>
          </a:p>
        </p:txBody>
      </p:sp>
      <p:sp>
        <p:nvSpPr>
          <p:cNvPr id="5" name="Slide Number Placeholder 4">
            <a:extLst>
              <a:ext uri="{FF2B5EF4-FFF2-40B4-BE49-F238E27FC236}">
                <a16:creationId xmlns:a16="http://schemas.microsoft.com/office/drawing/2014/main" id="{2500D35F-05DB-4AD3-B424-5563065C8AB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6" name="Date Placeholder 3">
            <a:extLst>
              <a:ext uri="{FF2B5EF4-FFF2-40B4-BE49-F238E27FC236}">
                <a16:creationId xmlns:a16="http://schemas.microsoft.com/office/drawing/2014/main" id="{9EFC9DCC-5D59-4EB8-923D-CDA07365D2E8}"/>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B2C18976-B17D-43E3-84B7-6EBA9910BF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51264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346D12-B89B-400B-B1BA-C6CEF0307C54}"/>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5" name="Date Placeholder 3">
            <a:extLst>
              <a:ext uri="{FF2B5EF4-FFF2-40B4-BE49-F238E27FC236}">
                <a16:creationId xmlns:a16="http://schemas.microsoft.com/office/drawing/2014/main" id="{0910FCBC-2A6B-464C-BC94-68B8398CEFF6}"/>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6" name="Footer Placeholder 4">
            <a:extLst>
              <a:ext uri="{FF2B5EF4-FFF2-40B4-BE49-F238E27FC236}">
                <a16:creationId xmlns:a16="http://schemas.microsoft.com/office/drawing/2014/main" id="{A622FC0D-C4E2-478D-BC1B-CF57F9294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3299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D8CE-B05C-4810-9F18-ECF2AB1A2E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B8B2BE68-8E4E-4F5C-88A5-53EF122DF8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E92E26B-8E61-4BEA-ADA1-8FDBCAE12A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422247A-3406-4E89-A5C3-86F7A8CA4D5A}"/>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B27044EF-BAC7-422A-A234-22D7805459B1}"/>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7D0C813A-5BA7-4758-B0FA-989618AF0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1558428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A07F4-E6E7-40D7-8A73-99A41643A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78632830-D9F4-48C6-90C1-EC3D99F2C3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E8A776D5-A820-4FB0-85A4-F02CDA6E6A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AE07446-6CD2-434E-B6A4-17EFFA8F5F34}"/>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D47AD4F1-D371-45B2-BE0A-6D2FF5F3173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7BC17B5B-3855-4C3F-8039-66EF4D00A6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58338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536E13-4871-42E4-9D85-1206E8FF5A2C}"/>
              </a:ext>
            </a:extLst>
          </p:cNvPr>
          <p:cNvSpPr>
            <a:spLocks noGrp="1"/>
          </p:cNvSpPr>
          <p:nvPr>
            <p:ph type="title"/>
          </p:nvPr>
        </p:nvSpPr>
        <p:spPr>
          <a:xfrm>
            <a:off x="1691148" y="365125"/>
            <a:ext cx="9662652"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B8EBDA4B-EF8F-4428-ADD9-E744E3F8A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767A0BC7-BCC2-42E4-B975-3139128758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Prof. Samuel F. SERNA O.</a:t>
            </a:r>
          </a:p>
        </p:txBody>
      </p:sp>
      <p:sp>
        <p:nvSpPr>
          <p:cNvPr id="5" name="Footer Placeholder 4">
            <a:extLst>
              <a:ext uri="{FF2B5EF4-FFF2-40B4-BE49-F238E27FC236}">
                <a16:creationId xmlns:a16="http://schemas.microsoft.com/office/drawing/2014/main" id="{7A317304-B638-44F6-93B2-120E6A95F0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
        <p:nvSpPr>
          <p:cNvPr id="6" name="Slide Number Placeholder 5">
            <a:extLst>
              <a:ext uri="{FF2B5EF4-FFF2-40B4-BE49-F238E27FC236}">
                <a16:creationId xmlns:a16="http://schemas.microsoft.com/office/drawing/2014/main" id="{17D69F6E-B8A9-42AD-B053-358938E5E3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47877B-98BE-4186-BAA2-E943AE9C14B3}" type="slidenum">
              <a:rPr lang="fr-FR" smtClean="0"/>
              <a:t>‹#›</a:t>
            </a:fld>
            <a:endParaRPr lang="fr-FR"/>
          </a:p>
        </p:txBody>
      </p:sp>
      <p:pic>
        <p:nvPicPr>
          <p:cNvPr id="7" name="Picture 6">
            <a:extLst>
              <a:ext uri="{FF2B5EF4-FFF2-40B4-BE49-F238E27FC236}">
                <a16:creationId xmlns:a16="http://schemas.microsoft.com/office/drawing/2014/main" id="{F3675A83-9DDB-4223-8D8D-85977D2C818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23814"/>
            <a:ext cx="1387393" cy="1146225"/>
          </a:xfrm>
          <a:prstGeom prst="rect">
            <a:avLst/>
          </a:prstGeom>
        </p:spPr>
      </p:pic>
    </p:spTree>
    <p:extLst>
      <p:ext uri="{BB962C8B-B14F-4D97-AF65-F5344CB8AC3E}">
        <p14:creationId xmlns:p14="http://schemas.microsoft.com/office/powerpoint/2010/main" val="1117950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s://www.frontiersin.org/articles/10.3389/fphot.2021.719131/full" TargetMode="External"/><Relationship Id="rId2" Type="http://schemas.openxmlformats.org/officeDocument/2006/relationships/hyperlink" Target="https://www.rp-photonics.com/optical_fiber_communications.html" TargetMode="External"/><Relationship Id="rId1" Type="http://schemas.openxmlformats.org/officeDocument/2006/relationships/slideLayout" Target="../slideLayouts/slideLayout2.xml"/><Relationship Id="rId6" Type="http://schemas.openxmlformats.org/officeDocument/2006/relationships/hyperlink" Target="https://www.sciencedirect.com/science/article/abs/pii/S0080878419300304" TargetMode="External"/><Relationship Id="rId5" Type="http://schemas.openxmlformats.org/officeDocument/2006/relationships/hyperlink" Target="https://www.rp-photonics.com/ultrafast_optics.html" TargetMode="External"/><Relationship Id="rId4" Type="http://schemas.openxmlformats.org/officeDocument/2006/relationships/hyperlink" Target="http://www.jeos.org/index.php/jeos_rp/article/view/15029i/1380"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ater.lsbu.ac.uk/water/water_vibrational_spectrum.html" TargetMode="External"/><Relationship Id="rId2" Type="http://schemas.openxmlformats.org/officeDocument/2006/relationships/hyperlink" Target="https://imagine.gsfc.nasa.gov/science/toolbox/emspectrum1.html#:~:text=The%20electromagnetic%20(EM)%20spectrum%20is,two%20types%20of%20electromagnetic%20radiatio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hyperlink" Target="https://3doptix.com/"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A004B-893C-4736-B88A-082CEDFC8694}"/>
              </a:ext>
            </a:extLst>
          </p:cNvPr>
          <p:cNvSpPr>
            <a:spLocks noGrp="1"/>
          </p:cNvSpPr>
          <p:nvPr>
            <p:ph type="ctrTitle"/>
          </p:nvPr>
        </p:nvSpPr>
        <p:spPr>
          <a:xfrm>
            <a:off x="640080" y="640080"/>
            <a:ext cx="6894575" cy="3566160"/>
          </a:xfrm>
        </p:spPr>
        <p:txBody>
          <a:bodyPr>
            <a:noAutofit/>
          </a:bodyPr>
          <a:lstStyle/>
          <a:p>
            <a:pPr algn="l"/>
            <a:br>
              <a:rPr lang="fr-FR" sz="5400" dirty="0"/>
            </a:br>
            <a:r>
              <a:rPr lang="fr-FR" sz="5400" dirty="0"/>
              <a:t>Introduction</a:t>
            </a:r>
            <a:br>
              <a:rPr lang="fr-FR" sz="5400" dirty="0"/>
            </a:br>
            <a:r>
              <a:rPr lang="fr-FR" sz="5400" dirty="0" err="1"/>
              <a:t>Applied</a:t>
            </a:r>
            <a:r>
              <a:rPr lang="fr-FR" sz="5400"/>
              <a:t> Optics</a:t>
            </a:r>
            <a:br>
              <a:rPr lang="fr-FR" sz="5400" dirty="0"/>
            </a:br>
            <a:r>
              <a:rPr lang="fr-FR" sz="5400" dirty="0"/>
              <a:t>PHOE-160</a:t>
            </a:r>
          </a:p>
        </p:txBody>
      </p:sp>
      <p:sp>
        <p:nvSpPr>
          <p:cNvPr id="3" name="Subtitle 2">
            <a:extLst>
              <a:ext uri="{FF2B5EF4-FFF2-40B4-BE49-F238E27FC236}">
                <a16:creationId xmlns:a16="http://schemas.microsoft.com/office/drawing/2014/main" id="{D7410BDD-3034-4623-814C-F658EFC97944}"/>
              </a:ext>
            </a:extLst>
          </p:cNvPr>
          <p:cNvSpPr>
            <a:spLocks noGrp="1"/>
          </p:cNvSpPr>
          <p:nvPr>
            <p:ph type="subTitle" idx="1"/>
          </p:nvPr>
        </p:nvSpPr>
        <p:spPr>
          <a:xfrm>
            <a:off x="640080" y="4636008"/>
            <a:ext cx="6894576" cy="1572768"/>
          </a:xfrm>
        </p:spPr>
        <p:txBody>
          <a:bodyPr>
            <a:normAutofit/>
          </a:bodyPr>
          <a:lstStyle/>
          <a:p>
            <a:pPr algn="l"/>
            <a:r>
              <a:rPr lang="fr-FR"/>
              <a:t>Spring 2021</a:t>
            </a:r>
          </a:p>
          <a:p>
            <a:pPr algn="l"/>
            <a:r>
              <a:rPr lang="fr-FR"/>
              <a:t>Prof. Samuel Serna</a:t>
            </a:r>
          </a:p>
        </p:txBody>
      </p:sp>
      <p:sp>
        <p:nvSpPr>
          <p:cNvPr id="4" name="Date Placeholder 3">
            <a:extLst>
              <a:ext uri="{FF2B5EF4-FFF2-40B4-BE49-F238E27FC236}">
                <a16:creationId xmlns:a16="http://schemas.microsoft.com/office/drawing/2014/main" id="{6A80BBDB-E751-4698-938F-51A51A75BD8C}"/>
              </a:ext>
            </a:extLst>
          </p:cNvPr>
          <p:cNvSpPr>
            <a:spLocks noGrp="1"/>
          </p:cNvSpPr>
          <p:nvPr>
            <p:ph type="dt" sz="half" idx="10"/>
          </p:nvPr>
        </p:nvSpPr>
        <p:spPr>
          <a:xfrm>
            <a:off x="838200" y="6356350"/>
            <a:ext cx="2743200"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Prof. Samuel F. SERNA O.</a:t>
            </a:r>
          </a:p>
        </p:txBody>
      </p:sp>
      <p:pic>
        <p:nvPicPr>
          <p:cNvPr id="8" name="Picture 7" descr="Formules mathématiques complexes sur un tableau noir">
            <a:extLst>
              <a:ext uri="{FF2B5EF4-FFF2-40B4-BE49-F238E27FC236}">
                <a16:creationId xmlns:a16="http://schemas.microsoft.com/office/drawing/2014/main" id="{3A565365-6AF3-4AC3-A9C3-315F125BBD9F}"/>
              </a:ext>
            </a:extLst>
          </p:cNvPr>
          <p:cNvPicPr>
            <a:picLocks noChangeAspect="1"/>
          </p:cNvPicPr>
          <p:nvPr/>
        </p:nvPicPr>
        <p:blipFill rotWithShape="1">
          <a:blip r:embed="rId2"/>
          <a:srcRect l="34834" r="22031" b="-1"/>
          <a:stretch/>
        </p:blipFill>
        <p:spPr>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p:spPr>
      </p:pic>
      <p:sp>
        <p:nvSpPr>
          <p:cNvPr id="5" name="Footer Placeholder 4">
            <a:extLst>
              <a:ext uri="{FF2B5EF4-FFF2-40B4-BE49-F238E27FC236}">
                <a16:creationId xmlns:a16="http://schemas.microsoft.com/office/drawing/2014/main" id="{55C97199-4E6C-46EF-B4F7-E348377DF3CF}"/>
              </a:ext>
            </a:extLst>
          </p:cNvPr>
          <p:cNvSpPr>
            <a:spLocks noGrp="1"/>
          </p:cNvSpPr>
          <p:nvPr>
            <p:ph type="ftr" sz="quarter" idx="3"/>
          </p:nvPr>
        </p:nvSpPr>
        <p:spPr>
          <a:xfrm>
            <a:off x="4038600" y="6356350"/>
            <a:ext cx="4114800" cy="365125"/>
          </a:xfrm>
        </p:spPr>
        <p:txBody>
          <a:bodyP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Spring 2021 – </a:t>
            </a:r>
            <a:r>
              <a:rPr kumimoji="0" lang="fr-FR" sz="1200" b="0" i="0" u="none" strike="noStrike" kern="1200" cap="none" spc="0" normalizeH="0" baseline="0" noProof="0" err="1">
                <a:ln>
                  <a:noFill/>
                </a:ln>
                <a:solidFill>
                  <a:prstClr val="black">
                    <a:tint val="75000"/>
                  </a:prstClr>
                </a:solidFill>
                <a:effectLst/>
                <a:uLnTx/>
                <a:uFillTx/>
                <a:latin typeface="Calibri" panose="020F0502020204030204"/>
                <a:ea typeface="+mn-ea"/>
                <a:cs typeface="+mn-cs"/>
              </a:rPr>
              <a:t>Optics</a:t>
            </a: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2681B53-AA97-4500-BEBA-34A20C96AEC8}"/>
              </a:ext>
            </a:extLst>
          </p:cNvPr>
          <p:cNvSpPr>
            <a:spLocks noGrp="1"/>
          </p:cNvSpPr>
          <p:nvPr>
            <p:ph type="sldNum" sz="quarter" idx="12"/>
          </p:nvPr>
        </p:nvSpPr>
        <p:spPr>
          <a:xfrm>
            <a:off x="8610600" y="6356350"/>
            <a:ext cx="2743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1D47877B-98BE-4186-BAA2-E943AE9C14B3}" type="slidenum">
              <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a:t>
            </a:fld>
            <a:endPar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018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D1682-DF3E-48DA-ADB4-32EDDB869517}"/>
              </a:ext>
            </a:extLst>
          </p:cNvPr>
          <p:cNvSpPr>
            <a:spLocks noGrp="1"/>
          </p:cNvSpPr>
          <p:nvPr>
            <p:ph type="title"/>
          </p:nvPr>
        </p:nvSpPr>
        <p:spPr/>
        <p:txBody>
          <a:bodyPr/>
          <a:lstStyle/>
          <a:p>
            <a:r>
              <a:rPr lang="fr-FR"/>
              <a:t>More </a:t>
            </a:r>
            <a:r>
              <a:rPr lang="fr-FR" err="1"/>
              <a:t>postulates</a:t>
            </a:r>
            <a:endParaRPr lang="fr-FR"/>
          </a:p>
        </p:txBody>
      </p:sp>
      <p:sp>
        <p:nvSpPr>
          <p:cNvPr id="3" name="Content Placeholder 2">
            <a:extLst>
              <a:ext uri="{FF2B5EF4-FFF2-40B4-BE49-F238E27FC236}">
                <a16:creationId xmlns:a16="http://schemas.microsoft.com/office/drawing/2014/main" id="{4BF34C8D-2EE8-44CD-BF9F-3B569FFDC030}"/>
              </a:ext>
            </a:extLst>
          </p:cNvPr>
          <p:cNvSpPr>
            <a:spLocks noGrp="1"/>
          </p:cNvSpPr>
          <p:nvPr>
            <p:ph idx="1"/>
          </p:nvPr>
        </p:nvSpPr>
        <p:spPr/>
        <p:txBody>
          <a:bodyPr/>
          <a:lstStyle/>
          <a:p>
            <a:pPr marL="0" indent="0">
              <a:buNone/>
            </a:pPr>
            <a:r>
              <a:rPr lang="fr-FR"/>
              <a:t>4) </a:t>
            </a:r>
            <a:r>
              <a:rPr lang="fr-FR" err="1"/>
              <a:t>Fermat’s</a:t>
            </a:r>
            <a:r>
              <a:rPr lang="fr-FR"/>
              <a:t> </a:t>
            </a:r>
            <a:r>
              <a:rPr lang="fr-FR" err="1"/>
              <a:t>principle</a:t>
            </a:r>
            <a:endParaRPr lang="fr-FR"/>
          </a:p>
          <a:p>
            <a:endParaRPr lang="fr-FR"/>
          </a:p>
          <a:p>
            <a:endParaRPr lang="fr-FR"/>
          </a:p>
          <a:p>
            <a:pPr marL="0" indent="0">
              <a:buNone/>
            </a:pPr>
            <a:r>
              <a:rPr lang="fr-FR"/>
              <a:t>Light rays </a:t>
            </a:r>
            <a:r>
              <a:rPr lang="fr-FR" err="1"/>
              <a:t>always</a:t>
            </a:r>
            <a:r>
              <a:rPr lang="fr-FR"/>
              <a:t> follow the </a:t>
            </a:r>
            <a:r>
              <a:rPr lang="fr-FR" err="1"/>
              <a:t>optical</a:t>
            </a:r>
            <a:r>
              <a:rPr lang="fr-FR"/>
              <a:t> </a:t>
            </a:r>
            <a:r>
              <a:rPr lang="fr-FR" err="1"/>
              <a:t>path</a:t>
            </a:r>
            <a:r>
              <a:rPr lang="fr-FR"/>
              <a:t> </a:t>
            </a:r>
            <a:r>
              <a:rPr lang="fr-FR" err="1"/>
              <a:t>with</a:t>
            </a:r>
            <a:r>
              <a:rPr lang="fr-FR"/>
              <a:t> the </a:t>
            </a:r>
            <a:r>
              <a:rPr lang="fr-FR" err="1"/>
              <a:t>shortest</a:t>
            </a:r>
            <a:r>
              <a:rPr lang="fr-FR"/>
              <a:t> </a:t>
            </a:r>
            <a:r>
              <a:rPr lang="fr-FR" err="1"/>
              <a:t>delay</a:t>
            </a:r>
            <a:r>
              <a:rPr lang="fr-FR"/>
              <a:t>. </a:t>
            </a:r>
          </a:p>
        </p:txBody>
      </p:sp>
      <p:pic>
        <p:nvPicPr>
          <p:cNvPr id="4" name="Picture 3">
            <a:extLst>
              <a:ext uri="{FF2B5EF4-FFF2-40B4-BE49-F238E27FC236}">
                <a16:creationId xmlns:a16="http://schemas.microsoft.com/office/drawing/2014/main" id="{66A87845-6979-43F8-991D-B8A2FAB38F48}"/>
              </a:ext>
            </a:extLst>
          </p:cNvPr>
          <p:cNvPicPr>
            <a:picLocks noChangeAspect="1"/>
          </p:cNvPicPr>
          <p:nvPr/>
        </p:nvPicPr>
        <p:blipFill>
          <a:blip r:embed="rId2"/>
          <a:stretch>
            <a:fillRect/>
          </a:stretch>
        </p:blipFill>
        <p:spPr>
          <a:xfrm>
            <a:off x="4443634" y="2108459"/>
            <a:ext cx="1409273" cy="879290"/>
          </a:xfrm>
          <a:prstGeom prst="rect">
            <a:avLst/>
          </a:prstGeom>
        </p:spPr>
      </p:pic>
      <p:sp>
        <p:nvSpPr>
          <p:cNvPr id="5" name="Espace réservé du numéro de diapositive 3">
            <a:extLst>
              <a:ext uri="{FF2B5EF4-FFF2-40B4-BE49-F238E27FC236}">
                <a16:creationId xmlns:a16="http://schemas.microsoft.com/office/drawing/2014/main" id="{52439C2C-F612-47B8-BF34-EE6E297682C7}"/>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10</a:t>
            </a:fld>
            <a:endParaRPr lang="fr-FR"/>
          </a:p>
        </p:txBody>
      </p:sp>
      <p:sp>
        <p:nvSpPr>
          <p:cNvPr id="6" name="Espace réservé de la date 4">
            <a:extLst>
              <a:ext uri="{FF2B5EF4-FFF2-40B4-BE49-F238E27FC236}">
                <a16:creationId xmlns:a16="http://schemas.microsoft.com/office/drawing/2014/main" id="{BD5FF750-1E8B-4CE3-85D9-495362E02E83}"/>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7" name="Espace réservé du pied de page 5">
            <a:extLst>
              <a:ext uri="{FF2B5EF4-FFF2-40B4-BE49-F238E27FC236}">
                <a16:creationId xmlns:a16="http://schemas.microsoft.com/office/drawing/2014/main" id="{602D2A42-D94A-455E-82D6-A164D6779486}"/>
              </a:ext>
            </a:extLst>
          </p:cNvPr>
          <p:cNvSpPr>
            <a:spLocks noGrp="1"/>
          </p:cNvSpPr>
          <p:nvPr>
            <p:ph type="ftr" sz="quarter" idx="3"/>
          </p:nvPr>
        </p:nvSpPr>
        <p:spPr>
          <a:xfrm>
            <a:off x="4038600" y="6356350"/>
            <a:ext cx="4114800" cy="365125"/>
          </a:xfrm>
        </p:spPr>
        <p:txBody>
          <a:bodyPr/>
          <a:lstStyle/>
          <a:p>
            <a:r>
              <a:rPr lang="fr-FR"/>
              <a:t>Spring 2021 – Optics</a:t>
            </a:r>
          </a:p>
        </p:txBody>
      </p:sp>
    </p:spTree>
    <p:extLst>
      <p:ext uri="{BB962C8B-B14F-4D97-AF65-F5344CB8AC3E}">
        <p14:creationId xmlns:p14="http://schemas.microsoft.com/office/powerpoint/2010/main" val="321231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96517-6813-4837-96BD-AB170E8CF9E8}"/>
              </a:ext>
            </a:extLst>
          </p:cNvPr>
          <p:cNvSpPr>
            <a:spLocks noGrp="1"/>
          </p:cNvSpPr>
          <p:nvPr>
            <p:ph type="title"/>
          </p:nvPr>
        </p:nvSpPr>
        <p:spPr/>
        <p:txBody>
          <a:bodyPr>
            <a:normAutofit/>
          </a:bodyPr>
          <a:lstStyle/>
          <a:p>
            <a:r>
              <a:rPr lang="en-US" sz="8000"/>
              <a:t>Groups</a:t>
            </a:r>
          </a:p>
        </p:txBody>
      </p:sp>
      <p:sp>
        <p:nvSpPr>
          <p:cNvPr id="3" name="Content Placeholder 2">
            <a:extLst>
              <a:ext uri="{FF2B5EF4-FFF2-40B4-BE49-F238E27FC236}">
                <a16:creationId xmlns:a16="http://schemas.microsoft.com/office/drawing/2014/main" id="{606E2C79-D619-4663-9BE4-4A1B32448717}"/>
              </a:ext>
            </a:extLst>
          </p:cNvPr>
          <p:cNvSpPr>
            <a:spLocks noGrp="1"/>
          </p:cNvSpPr>
          <p:nvPr>
            <p:ph idx="1"/>
          </p:nvPr>
        </p:nvSpPr>
        <p:spPr>
          <a:xfrm>
            <a:off x="838200" y="2753139"/>
            <a:ext cx="10515600" cy="3423824"/>
          </a:xfrm>
        </p:spPr>
        <p:txBody>
          <a:bodyPr vert="horz" lIns="91440" tIns="45720" rIns="91440" bIns="45720" rtlCol="0" anchor="t">
            <a:normAutofit/>
          </a:bodyPr>
          <a:lstStyle/>
          <a:p>
            <a:pPr lvl="1" algn="just"/>
            <a:r>
              <a:rPr lang="en-US" sz="4200" dirty="0"/>
              <a:t>Group A1:</a:t>
            </a:r>
          </a:p>
          <a:p>
            <a:pPr lvl="1" algn="just"/>
            <a:r>
              <a:rPr lang="en-US" sz="4200" dirty="0"/>
              <a:t>Group A2:</a:t>
            </a:r>
          </a:p>
          <a:p>
            <a:pPr lvl="1" algn="just"/>
            <a:r>
              <a:rPr lang="en-US" sz="4200" dirty="0"/>
              <a:t>Group B1:</a:t>
            </a:r>
          </a:p>
          <a:p>
            <a:pPr lvl="1" algn="just"/>
            <a:r>
              <a:rPr lang="en-US" sz="4200" dirty="0"/>
              <a:t>Group B2:  </a:t>
            </a:r>
          </a:p>
          <a:p>
            <a:pPr lvl="1" algn="just"/>
            <a:endParaRPr lang="en-US" sz="4200" dirty="0"/>
          </a:p>
          <a:p>
            <a:endParaRPr lang="en-US" sz="4200" dirty="0"/>
          </a:p>
        </p:txBody>
      </p:sp>
      <p:sp>
        <p:nvSpPr>
          <p:cNvPr id="4" name="Slide Number Placeholder 3">
            <a:extLst>
              <a:ext uri="{FF2B5EF4-FFF2-40B4-BE49-F238E27FC236}">
                <a16:creationId xmlns:a16="http://schemas.microsoft.com/office/drawing/2014/main" id="{671F1168-0926-4975-B873-1A9FD3C368BD}"/>
              </a:ext>
            </a:extLst>
          </p:cNvPr>
          <p:cNvSpPr>
            <a:spLocks noGrp="1"/>
          </p:cNvSpPr>
          <p:nvPr>
            <p:ph type="sldNum" sz="quarter" idx="12"/>
          </p:nvPr>
        </p:nvSpPr>
        <p:spPr/>
        <p:txBody>
          <a:bodyPr/>
          <a:lstStyle/>
          <a:p>
            <a:fld id="{1D47877B-98BE-4186-BAA2-E943AE9C14B3}" type="slidenum">
              <a:rPr lang="fr-FR" smtClean="0"/>
              <a:t>2</a:t>
            </a:fld>
            <a:endParaRPr lang="fr-FR"/>
          </a:p>
        </p:txBody>
      </p:sp>
      <p:sp>
        <p:nvSpPr>
          <p:cNvPr id="5" name="Date Placeholder 4">
            <a:extLst>
              <a:ext uri="{FF2B5EF4-FFF2-40B4-BE49-F238E27FC236}">
                <a16:creationId xmlns:a16="http://schemas.microsoft.com/office/drawing/2014/main" id="{8771162F-6C1C-4C52-B0F2-996195A854DA}"/>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714B0AC3-6B80-489D-88FB-548EE24575F5}"/>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277377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6C331-4C94-4BC5-8C75-41872139966F}"/>
              </a:ext>
            </a:extLst>
          </p:cNvPr>
          <p:cNvSpPr>
            <a:spLocks noGrp="1"/>
          </p:cNvSpPr>
          <p:nvPr>
            <p:ph type="title"/>
          </p:nvPr>
        </p:nvSpPr>
        <p:spPr/>
        <p:txBody>
          <a:bodyPr/>
          <a:lstStyle/>
          <a:p>
            <a:r>
              <a:rPr lang="fr-FR" err="1"/>
              <a:t>Optics</a:t>
            </a:r>
            <a:r>
              <a:rPr lang="fr-FR"/>
              <a:t>, </a:t>
            </a:r>
            <a:r>
              <a:rPr lang="fr-FR" err="1"/>
              <a:t>photonics</a:t>
            </a:r>
            <a:r>
              <a:rPr lang="fr-FR"/>
              <a:t>, light…?</a:t>
            </a:r>
          </a:p>
        </p:txBody>
      </p:sp>
      <p:sp>
        <p:nvSpPr>
          <p:cNvPr id="5" name="Espace réservé du numéro de diapositive 3">
            <a:extLst>
              <a:ext uri="{FF2B5EF4-FFF2-40B4-BE49-F238E27FC236}">
                <a16:creationId xmlns:a16="http://schemas.microsoft.com/office/drawing/2014/main" id="{963954E8-00E3-4216-A47F-4DD2F2CD0063}"/>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3</a:t>
            </a:fld>
            <a:endParaRPr lang="fr-FR"/>
          </a:p>
        </p:txBody>
      </p:sp>
      <p:sp>
        <p:nvSpPr>
          <p:cNvPr id="6" name="Espace réservé de la date 4">
            <a:extLst>
              <a:ext uri="{FF2B5EF4-FFF2-40B4-BE49-F238E27FC236}">
                <a16:creationId xmlns:a16="http://schemas.microsoft.com/office/drawing/2014/main" id="{58F7F480-A86C-47FD-933E-D799D4AE3E23}"/>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7" name="Espace réservé du pied de page 5">
            <a:extLst>
              <a:ext uri="{FF2B5EF4-FFF2-40B4-BE49-F238E27FC236}">
                <a16:creationId xmlns:a16="http://schemas.microsoft.com/office/drawing/2014/main" id="{2EAAAB87-08EA-41D6-BD20-A9CE8ACDB5AE}"/>
              </a:ext>
            </a:extLst>
          </p:cNvPr>
          <p:cNvSpPr>
            <a:spLocks noGrp="1"/>
          </p:cNvSpPr>
          <p:nvPr>
            <p:ph type="ftr" sz="quarter" idx="3"/>
          </p:nvPr>
        </p:nvSpPr>
        <p:spPr>
          <a:xfrm>
            <a:off x="4038600" y="6356350"/>
            <a:ext cx="4114800" cy="365125"/>
          </a:xfrm>
        </p:spPr>
        <p:txBody>
          <a:bodyPr/>
          <a:lstStyle/>
          <a:p>
            <a:r>
              <a:rPr lang="fr-FR"/>
              <a:t>Spring 2021 – Optics</a:t>
            </a:r>
          </a:p>
        </p:txBody>
      </p:sp>
      <p:sp>
        <p:nvSpPr>
          <p:cNvPr id="3" name="TextBox 2">
            <a:extLst>
              <a:ext uri="{FF2B5EF4-FFF2-40B4-BE49-F238E27FC236}">
                <a16:creationId xmlns:a16="http://schemas.microsoft.com/office/drawing/2014/main" id="{1887E479-E90C-3905-8344-3B00C5837082}"/>
              </a:ext>
            </a:extLst>
          </p:cNvPr>
          <p:cNvSpPr txBox="1"/>
          <p:nvPr/>
        </p:nvSpPr>
        <p:spPr>
          <a:xfrm>
            <a:off x="1490749" y="2599112"/>
            <a:ext cx="8645237" cy="1754326"/>
          </a:xfrm>
          <a:prstGeom prst="rect">
            <a:avLst/>
          </a:prstGeom>
          <a:noFill/>
        </p:spPr>
        <p:txBody>
          <a:bodyPr wrap="square" rtlCol="0">
            <a:spAutoFit/>
          </a:bodyPr>
          <a:lstStyle/>
          <a:p>
            <a:pPr algn="just"/>
            <a:r>
              <a:rPr lang="en-US" dirty="0"/>
              <a:t>Undoubtedly, nearly all who read this book have, at one time or another, pondered the question, “What is light? To answer, “Light is that which permits vision,” begs the question, for such an answer provides us with no understanding of the nature of light. It says no more than “light is light.”</a:t>
            </a:r>
          </a:p>
          <a:p>
            <a:endParaRPr lang="en-US" dirty="0"/>
          </a:p>
          <a:p>
            <a:pPr algn="r"/>
            <a:r>
              <a:rPr lang="en-US" dirty="0"/>
              <a:t>D.J. Lovell, Optical Anecdotes</a:t>
            </a:r>
          </a:p>
        </p:txBody>
      </p:sp>
    </p:spTree>
    <p:extLst>
      <p:ext uri="{BB962C8B-B14F-4D97-AF65-F5344CB8AC3E}">
        <p14:creationId xmlns:p14="http://schemas.microsoft.com/office/powerpoint/2010/main" val="3598864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9157-BAB4-4AA7-871D-EC12D7DD2924}"/>
              </a:ext>
            </a:extLst>
          </p:cNvPr>
          <p:cNvSpPr>
            <a:spLocks noGrp="1"/>
          </p:cNvSpPr>
          <p:nvPr>
            <p:ph type="title"/>
          </p:nvPr>
        </p:nvSpPr>
        <p:spPr/>
        <p:txBody>
          <a:bodyPr/>
          <a:lstStyle/>
          <a:p>
            <a:r>
              <a:rPr lang="fr-FR" err="1"/>
              <a:t>Revolutionary</a:t>
            </a:r>
            <a:r>
              <a:rPr lang="fr-FR"/>
              <a:t> </a:t>
            </a:r>
            <a:r>
              <a:rPr lang="fr-FR" err="1"/>
              <a:t>event</a:t>
            </a:r>
            <a:endParaRPr lang="fr-FR"/>
          </a:p>
        </p:txBody>
      </p:sp>
      <p:sp>
        <p:nvSpPr>
          <p:cNvPr id="3" name="TextBox 2">
            <a:extLst>
              <a:ext uri="{FF2B5EF4-FFF2-40B4-BE49-F238E27FC236}">
                <a16:creationId xmlns:a16="http://schemas.microsoft.com/office/drawing/2014/main" id="{3EAA64BF-5BC6-469A-809B-BDC716468C2E}"/>
              </a:ext>
            </a:extLst>
          </p:cNvPr>
          <p:cNvSpPr txBox="1"/>
          <p:nvPr/>
        </p:nvSpPr>
        <p:spPr>
          <a:xfrm>
            <a:off x="2237723" y="2219305"/>
            <a:ext cx="7149517" cy="430887"/>
          </a:xfrm>
          <a:prstGeom prst="rect">
            <a:avLst/>
          </a:prstGeom>
          <a:noFill/>
        </p:spPr>
        <p:txBody>
          <a:bodyPr wrap="square" rtlCol="0">
            <a:spAutoFit/>
          </a:bodyPr>
          <a:lstStyle/>
          <a:p>
            <a:r>
              <a:rPr lang="en-US" sz="2200" dirty="0">
                <a:solidFill>
                  <a:srgbClr val="FF0000"/>
                </a:solidFill>
              </a:rPr>
              <a:t>Coherent, collimated/directed, focused, monochromatic, …</a:t>
            </a:r>
          </a:p>
        </p:txBody>
      </p:sp>
      <p:sp>
        <p:nvSpPr>
          <p:cNvPr id="7" name="TextBox 6">
            <a:extLst>
              <a:ext uri="{FF2B5EF4-FFF2-40B4-BE49-F238E27FC236}">
                <a16:creationId xmlns:a16="http://schemas.microsoft.com/office/drawing/2014/main" id="{9B9693E8-BCC7-4263-9517-C9441BBDBB02}"/>
              </a:ext>
            </a:extLst>
          </p:cNvPr>
          <p:cNvSpPr txBox="1"/>
          <p:nvPr/>
        </p:nvSpPr>
        <p:spPr>
          <a:xfrm>
            <a:off x="1607299" y="1515318"/>
            <a:ext cx="9217834" cy="430887"/>
          </a:xfrm>
          <a:prstGeom prst="rect">
            <a:avLst/>
          </a:prstGeom>
          <a:noFill/>
        </p:spPr>
        <p:txBody>
          <a:bodyPr wrap="square" rtlCol="0">
            <a:spAutoFit/>
          </a:bodyPr>
          <a:lstStyle/>
          <a:p>
            <a:r>
              <a:rPr lang="en-US" sz="2200" dirty="0"/>
              <a:t>1958 </a:t>
            </a:r>
            <a:r>
              <a:rPr lang="en-US" sz="2200" dirty="0">
                <a:solidFill>
                  <a:srgbClr val="FF0000"/>
                </a:solidFill>
              </a:rPr>
              <a:t>laser  </a:t>
            </a:r>
            <a:r>
              <a:rPr lang="en-US" sz="2200" dirty="0">
                <a:solidFill>
                  <a:schemeClr val="tx1">
                    <a:lumMod val="95000"/>
                    <a:lumOff val="5000"/>
                  </a:schemeClr>
                </a:solidFill>
              </a:rPr>
              <a:t>-&gt;   Very crucial development to the way we know the world  </a:t>
            </a:r>
          </a:p>
        </p:txBody>
      </p:sp>
      <p:sp>
        <p:nvSpPr>
          <p:cNvPr id="10" name="TextBox 9">
            <a:extLst>
              <a:ext uri="{FF2B5EF4-FFF2-40B4-BE49-F238E27FC236}">
                <a16:creationId xmlns:a16="http://schemas.microsoft.com/office/drawing/2014/main" id="{68C10A0C-46DC-43C7-B5EB-E8925335B61C}"/>
              </a:ext>
            </a:extLst>
          </p:cNvPr>
          <p:cNvSpPr txBox="1"/>
          <p:nvPr/>
        </p:nvSpPr>
        <p:spPr>
          <a:xfrm>
            <a:off x="2328490" y="3096398"/>
            <a:ext cx="6423518" cy="369332"/>
          </a:xfrm>
          <a:prstGeom prst="rect">
            <a:avLst/>
          </a:prstGeom>
          <a:noFill/>
        </p:spPr>
        <p:txBody>
          <a:bodyPr wrap="square" rtlCol="0">
            <a:spAutoFit/>
          </a:bodyPr>
          <a:lstStyle/>
          <a:p>
            <a:r>
              <a:rPr lang="en-US" dirty="0"/>
              <a:t>Light-matter interaction (gain material, pump and cavity)</a:t>
            </a:r>
          </a:p>
        </p:txBody>
      </p:sp>
      <p:sp>
        <p:nvSpPr>
          <p:cNvPr id="11" name="TextBox 10">
            <a:extLst>
              <a:ext uri="{FF2B5EF4-FFF2-40B4-BE49-F238E27FC236}">
                <a16:creationId xmlns:a16="http://schemas.microsoft.com/office/drawing/2014/main" id="{72938CCD-1A8E-4C35-A7AF-B9614720DBE4}"/>
              </a:ext>
            </a:extLst>
          </p:cNvPr>
          <p:cNvSpPr txBox="1"/>
          <p:nvPr/>
        </p:nvSpPr>
        <p:spPr>
          <a:xfrm>
            <a:off x="1337521" y="4228998"/>
            <a:ext cx="1252329" cy="369332"/>
          </a:xfrm>
          <a:prstGeom prst="rect">
            <a:avLst/>
          </a:prstGeom>
          <a:noFill/>
        </p:spPr>
        <p:txBody>
          <a:bodyPr wrap="square" rtlCol="0">
            <a:spAutoFit/>
          </a:bodyPr>
          <a:lstStyle/>
          <a:p>
            <a:r>
              <a:rPr lang="en-US" dirty="0"/>
              <a:t>Absorption</a:t>
            </a:r>
          </a:p>
        </p:txBody>
      </p:sp>
      <p:cxnSp>
        <p:nvCxnSpPr>
          <p:cNvPr id="13" name="Straight Arrow Connector 12">
            <a:extLst>
              <a:ext uri="{FF2B5EF4-FFF2-40B4-BE49-F238E27FC236}">
                <a16:creationId xmlns:a16="http://schemas.microsoft.com/office/drawing/2014/main" id="{CD8402F5-D877-47FF-AE4B-2573EB11EAFF}"/>
              </a:ext>
            </a:extLst>
          </p:cNvPr>
          <p:cNvCxnSpPr>
            <a:cxnSpLocks/>
          </p:cNvCxnSpPr>
          <p:nvPr/>
        </p:nvCxnSpPr>
        <p:spPr>
          <a:xfrm flipH="1">
            <a:off x="2720482" y="4413664"/>
            <a:ext cx="1175658" cy="0"/>
          </a:xfrm>
          <a:prstGeom prst="straightConnector1">
            <a:avLst/>
          </a:prstGeom>
          <a:ln w="19050">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D08C84CE-EF71-496D-8403-397BA32E3621}"/>
              </a:ext>
            </a:extLst>
          </p:cNvPr>
          <p:cNvSpPr txBox="1"/>
          <p:nvPr/>
        </p:nvSpPr>
        <p:spPr>
          <a:xfrm>
            <a:off x="4146037" y="3951999"/>
            <a:ext cx="1303550" cy="923330"/>
          </a:xfrm>
          <a:prstGeom prst="rect">
            <a:avLst/>
          </a:prstGeom>
          <a:noFill/>
        </p:spPr>
        <p:txBody>
          <a:bodyPr wrap="square" rtlCol="0">
            <a:spAutoFit/>
          </a:bodyPr>
          <a:lstStyle/>
          <a:p>
            <a:pPr algn="ctr"/>
            <a:r>
              <a:rPr lang="en-US" dirty="0"/>
              <a:t>Losses but also sensing opportunity</a:t>
            </a:r>
          </a:p>
        </p:txBody>
      </p:sp>
      <p:sp>
        <p:nvSpPr>
          <p:cNvPr id="17" name="TextBox 16">
            <a:extLst>
              <a:ext uri="{FF2B5EF4-FFF2-40B4-BE49-F238E27FC236}">
                <a16:creationId xmlns:a16="http://schemas.microsoft.com/office/drawing/2014/main" id="{B2C7445F-2803-494A-94AD-EAF89E08A721}"/>
              </a:ext>
            </a:extLst>
          </p:cNvPr>
          <p:cNvSpPr txBox="1"/>
          <p:nvPr/>
        </p:nvSpPr>
        <p:spPr>
          <a:xfrm>
            <a:off x="7072498" y="5458570"/>
            <a:ext cx="1252329" cy="369332"/>
          </a:xfrm>
          <a:prstGeom prst="rect">
            <a:avLst/>
          </a:prstGeom>
          <a:noFill/>
        </p:spPr>
        <p:txBody>
          <a:bodyPr wrap="square" rtlCol="0">
            <a:spAutoFit/>
          </a:bodyPr>
          <a:lstStyle/>
          <a:p>
            <a:r>
              <a:rPr lang="en-US" dirty="0"/>
              <a:t>Diffraction</a:t>
            </a:r>
          </a:p>
        </p:txBody>
      </p:sp>
      <p:cxnSp>
        <p:nvCxnSpPr>
          <p:cNvPr id="18" name="Straight Arrow Connector 17">
            <a:extLst>
              <a:ext uri="{FF2B5EF4-FFF2-40B4-BE49-F238E27FC236}">
                <a16:creationId xmlns:a16="http://schemas.microsoft.com/office/drawing/2014/main" id="{1EA3C6DB-0E5F-4E05-B43B-AC5CE0CFC493}"/>
              </a:ext>
            </a:extLst>
          </p:cNvPr>
          <p:cNvCxnSpPr>
            <a:cxnSpLocks/>
          </p:cNvCxnSpPr>
          <p:nvPr/>
        </p:nvCxnSpPr>
        <p:spPr>
          <a:xfrm flipH="1">
            <a:off x="8501266" y="5666377"/>
            <a:ext cx="1084414" cy="0"/>
          </a:xfrm>
          <a:prstGeom prst="straightConnector1">
            <a:avLst/>
          </a:prstGeom>
          <a:ln w="19050">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5D9E19ED-ADA5-4D90-A265-DB0073400D74}"/>
              </a:ext>
            </a:extLst>
          </p:cNvPr>
          <p:cNvSpPr txBox="1"/>
          <p:nvPr/>
        </p:nvSpPr>
        <p:spPr>
          <a:xfrm>
            <a:off x="9762119" y="5204712"/>
            <a:ext cx="1303550" cy="923330"/>
          </a:xfrm>
          <a:prstGeom prst="rect">
            <a:avLst/>
          </a:prstGeom>
          <a:noFill/>
        </p:spPr>
        <p:txBody>
          <a:bodyPr wrap="square" rtlCol="0">
            <a:spAutoFit/>
          </a:bodyPr>
          <a:lstStyle/>
          <a:p>
            <a:pPr algn="ctr"/>
            <a:r>
              <a:rPr lang="en-US" dirty="0"/>
              <a:t>Spatial frequency spectrum</a:t>
            </a:r>
          </a:p>
        </p:txBody>
      </p:sp>
      <p:sp>
        <p:nvSpPr>
          <p:cNvPr id="22" name="TextBox 21">
            <a:extLst>
              <a:ext uri="{FF2B5EF4-FFF2-40B4-BE49-F238E27FC236}">
                <a16:creationId xmlns:a16="http://schemas.microsoft.com/office/drawing/2014/main" id="{4FF4E471-21B6-439A-AACD-9484EA592626}"/>
              </a:ext>
            </a:extLst>
          </p:cNvPr>
          <p:cNvSpPr txBox="1"/>
          <p:nvPr/>
        </p:nvSpPr>
        <p:spPr>
          <a:xfrm>
            <a:off x="7072498" y="4205857"/>
            <a:ext cx="1252329" cy="369332"/>
          </a:xfrm>
          <a:prstGeom prst="rect">
            <a:avLst/>
          </a:prstGeom>
          <a:noFill/>
        </p:spPr>
        <p:txBody>
          <a:bodyPr wrap="square" rtlCol="0">
            <a:spAutoFit/>
          </a:bodyPr>
          <a:lstStyle/>
          <a:p>
            <a:r>
              <a:rPr lang="en-US" dirty="0"/>
              <a:t>Dispersion</a:t>
            </a:r>
          </a:p>
        </p:txBody>
      </p:sp>
      <p:cxnSp>
        <p:nvCxnSpPr>
          <p:cNvPr id="23" name="Straight Arrow Connector 22">
            <a:extLst>
              <a:ext uri="{FF2B5EF4-FFF2-40B4-BE49-F238E27FC236}">
                <a16:creationId xmlns:a16="http://schemas.microsoft.com/office/drawing/2014/main" id="{E95459CE-2B9F-48AF-A6A1-47F0FDDFC6BB}"/>
              </a:ext>
            </a:extLst>
          </p:cNvPr>
          <p:cNvCxnSpPr>
            <a:cxnSpLocks/>
          </p:cNvCxnSpPr>
          <p:nvPr/>
        </p:nvCxnSpPr>
        <p:spPr>
          <a:xfrm flipH="1">
            <a:off x="8501266" y="4413664"/>
            <a:ext cx="1084414" cy="0"/>
          </a:xfrm>
          <a:prstGeom prst="straightConnector1">
            <a:avLst/>
          </a:prstGeom>
          <a:ln w="19050">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DA608561-BCD1-49BA-8757-E344E009E3D1}"/>
              </a:ext>
            </a:extLst>
          </p:cNvPr>
          <p:cNvSpPr txBox="1"/>
          <p:nvPr/>
        </p:nvSpPr>
        <p:spPr>
          <a:xfrm>
            <a:off x="9762119" y="3951999"/>
            <a:ext cx="1303550" cy="923330"/>
          </a:xfrm>
          <a:prstGeom prst="rect">
            <a:avLst/>
          </a:prstGeom>
          <a:noFill/>
        </p:spPr>
        <p:txBody>
          <a:bodyPr wrap="square" rtlCol="0">
            <a:spAutoFit/>
          </a:bodyPr>
          <a:lstStyle/>
          <a:p>
            <a:pPr algn="ctr"/>
            <a:r>
              <a:rPr lang="en-US" dirty="0"/>
              <a:t>Temporal frequency spectrum</a:t>
            </a:r>
          </a:p>
        </p:txBody>
      </p:sp>
      <p:sp>
        <p:nvSpPr>
          <p:cNvPr id="25" name="TextBox 24">
            <a:extLst>
              <a:ext uri="{FF2B5EF4-FFF2-40B4-BE49-F238E27FC236}">
                <a16:creationId xmlns:a16="http://schemas.microsoft.com/office/drawing/2014/main" id="{26A5433A-E611-404B-BEF0-F842590774C5}"/>
              </a:ext>
            </a:extLst>
          </p:cNvPr>
          <p:cNvSpPr txBox="1"/>
          <p:nvPr/>
        </p:nvSpPr>
        <p:spPr>
          <a:xfrm>
            <a:off x="1337521" y="5453931"/>
            <a:ext cx="1252329" cy="369332"/>
          </a:xfrm>
          <a:prstGeom prst="rect">
            <a:avLst/>
          </a:prstGeom>
          <a:noFill/>
        </p:spPr>
        <p:txBody>
          <a:bodyPr wrap="square" rtlCol="0">
            <a:spAutoFit/>
          </a:bodyPr>
          <a:lstStyle/>
          <a:p>
            <a:r>
              <a:rPr lang="en-US" dirty="0"/>
              <a:t>Scattering</a:t>
            </a:r>
          </a:p>
        </p:txBody>
      </p:sp>
      <p:cxnSp>
        <p:nvCxnSpPr>
          <p:cNvPr id="26" name="Straight Arrow Connector 25">
            <a:extLst>
              <a:ext uri="{FF2B5EF4-FFF2-40B4-BE49-F238E27FC236}">
                <a16:creationId xmlns:a16="http://schemas.microsoft.com/office/drawing/2014/main" id="{75927441-BB9E-47B9-88F0-59C4287B4981}"/>
              </a:ext>
            </a:extLst>
          </p:cNvPr>
          <p:cNvCxnSpPr>
            <a:cxnSpLocks/>
          </p:cNvCxnSpPr>
          <p:nvPr/>
        </p:nvCxnSpPr>
        <p:spPr>
          <a:xfrm flipH="1">
            <a:off x="2766289" y="5661738"/>
            <a:ext cx="1084414" cy="0"/>
          </a:xfrm>
          <a:prstGeom prst="straightConnector1">
            <a:avLst/>
          </a:prstGeom>
          <a:ln w="19050">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4DFA0D40-5542-445B-8232-AF8CFC9294D9}"/>
              </a:ext>
            </a:extLst>
          </p:cNvPr>
          <p:cNvSpPr txBox="1"/>
          <p:nvPr/>
        </p:nvSpPr>
        <p:spPr>
          <a:xfrm>
            <a:off x="4146037" y="5453931"/>
            <a:ext cx="1303550" cy="369332"/>
          </a:xfrm>
          <a:prstGeom prst="rect">
            <a:avLst/>
          </a:prstGeom>
          <a:noFill/>
        </p:spPr>
        <p:txBody>
          <a:bodyPr wrap="square" rtlCol="0">
            <a:spAutoFit/>
          </a:bodyPr>
          <a:lstStyle/>
          <a:p>
            <a:pPr algn="ctr"/>
            <a:r>
              <a:rPr lang="en-US" dirty="0"/>
              <a:t>Wavelength</a:t>
            </a:r>
          </a:p>
        </p:txBody>
      </p:sp>
    </p:spTree>
    <p:extLst>
      <p:ext uri="{BB962C8B-B14F-4D97-AF65-F5344CB8AC3E}">
        <p14:creationId xmlns:p14="http://schemas.microsoft.com/office/powerpoint/2010/main" val="514914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7970F-AC97-48A5-8E7A-E245DE2BA8F6}"/>
              </a:ext>
            </a:extLst>
          </p:cNvPr>
          <p:cNvSpPr>
            <a:spLocks noGrp="1"/>
          </p:cNvSpPr>
          <p:nvPr>
            <p:ph type="title"/>
          </p:nvPr>
        </p:nvSpPr>
        <p:spPr/>
        <p:txBody>
          <a:bodyPr/>
          <a:lstStyle/>
          <a:p>
            <a:r>
              <a:rPr lang="fr-FR" err="1"/>
              <a:t>Some</a:t>
            </a:r>
            <a:r>
              <a:rPr lang="fr-FR"/>
              <a:t> more </a:t>
            </a:r>
            <a:r>
              <a:rPr lang="fr-FR" err="1"/>
              <a:t>things</a:t>
            </a:r>
            <a:r>
              <a:rPr lang="fr-FR"/>
              <a:t> about light</a:t>
            </a:r>
          </a:p>
        </p:txBody>
      </p:sp>
      <p:pic>
        <p:nvPicPr>
          <p:cNvPr id="4" name="Content Placeholder 3">
            <a:extLst>
              <a:ext uri="{FF2B5EF4-FFF2-40B4-BE49-F238E27FC236}">
                <a16:creationId xmlns:a16="http://schemas.microsoft.com/office/drawing/2014/main" id="{48FB371E-B7C1-4945-908A-5A56FB714AD5}"/>
              </a:ext>
            </a:extLst>
          </p:cNvPr>
          <p:cNvPicPr>
            <a:picLocks noGrp="1" noChangeAspect="1"/>
          </p:cNvPicPr>
          <p:nvPr>
            <p:ph idx="1"/>
          </p:nvPr>
        </p:nvPicPr>
        <p:blipFill>
          <a:blip r:embed="rId2"/>
          <a:stretch>
            <a:fillRect/>
          </a:stretch>
        </p:blipFill>
        <p:spPr>
          <a:xfrm>
            <a:off x="715651" y="1690688"/>
            <a:ext cx="10515600" cy="1095072"/>
          </a:xfrm>
          <a:prstGeom prst="rect">
            <a:avLst/>
          </a:prstGeom>
        </p:spPr>
      </p:pic>
      <p:sp>
        <p:nvSpPr>
          <p:cNvPr id="5" name="TextBox 4">
            <a:extLst>
              <a:ext uri="{FF2B5EF4-FFF2-40B4-BE49-F238E27FC236}">
                <a16:creationId xmlns:a16="http://schemas.microsoft.com/office/drawing/2014/main" id="{D253F061-1D95-488A-9E86-634E890AA91A}"/>
              </a:ext>
            </a:extLst>
          </p:cNvPr>
          <p:cNvSpPr txBox="1"/>
          <p:nvPr/>
        </p:nvSpPr>
        <p:spPr>
          <a:xfrm>
            <a:off x="3855563" y="2903457"/>
            <a:ext cx="3332835" cy="369332"/>
          </a:xfrm>
          <a:prstGeom prst="rect">
            <a:avLst/>
          </a:prstGeom>
          <a:noFill/>
        </p:spPr>
        <p:txBody>
          <a:bodyPr wrap="none" rtlCol="0">
            <a:spAutoFit/>
          </a:bodyPr>
          <a:lstStyle/>
          <a:p>
            <a:r>
              <a:rPr lang="fr-FR" err="1"/>
              <a:t>Spectroscopy</a:t>
            </a:r>
            <a:r>
              <a:rPr lang="fr-FR"/>
              <a:t> and </a:t>
            </a:r>
            <a:r>
              <a:rPr lang="fr-FR" err="1"/>
              <a:t>Interferometry</a:t>
            </a:r>
            <a:r>
              <a:rPr lang="fr-FR"/>
              <a:t> </a:t>
            </a:r>
          </a:p>
        </p:txBody>
      </p:sp>
      <p:pic>
        <p:nvPicPr>
          <p:cNvPr id="6" name="Picture 5">
            <a:extLst>
              <a:ext uri="{FF2B5EF4-FFF2-40B4-BE49-F238E27FC236}">
                <a16:creationId xmlns:a16="http://schemas.microsoft.com/office/drawing/2014/main" id="{26ABB029-CD00-4DE7-8885-A3CC79EEEFC1}"/>
              </a:ext>
            </a:extLst>
          </p:cNvPr>
          <p:cNvPicPr>
            <a:picLocks noChangeAspect="1"/>
          </p:cNvPicPr>
          <p:nvPr/>
        </p:nvPicPr>
        <p:blipFill>
          <a:blip r:embed="rId3"/>
          <a:stretch>
            <a:fillRect/>
          </a:stretch>
        </p:blipFill>
        <p:spPr>
          <a:xfrm>
            <a:off x="4387093" y="3581773"/>
            <a:ext cx="2269773" cy="2945876"/>
          </a:xfrm>
          <a:prstGeom prst="rect">
            <a:avLst/>
          </a:prstGeom>
        </p:spPr>
      </p:pic>
      <p:sp>
        <p:nvSpPr>
          <p:cNvPr id="7" name="TextBox 6">
            <a:extLst>
              <a:ext uri="{FF2B5EF4-FFF2-40B4-BE49-F238E27FC236}">
                <a16:creationId xmlns:a16="http://schemas.microsoft.com/office/drawing/2014/main" id="{FC0BA3B1-32D2-43AB-B115-2C9F36A62A6A}"/>
              </a:ext>
            </a:extLst>
          </p:cNvPr>
          <p:cNvSpPr txBox="1"/>
          <p:nvPr/>
        </p:nvSpPr>
        <p:spPr>
          <a:xfrm>
            <a:off x="838200" y="4873484"/>
            <a:ext cx="2906245" cy="369332"/>
          </a:xfrm>
          <a:prstGeom prst="rect">
            <a:avLst/>
          </a:prstGeom>
          <a:noFill/>
        </p:spPr>
        <p:txBody>
          <a:bodyPr wrap="none" rtlCol="0">
            <a:spAutoFit/>
          </a:bodyPr>
          <a:lstStyle/>
          <a:p>
            <a:r>
              <a:rPr lang="fr-FR"/>
              <a:t>« Few » </a:t>
            </a:r>
            <a:r>
              <a:rPr lang="fr-FR" err="1"/>
              <a:t>examples</a:t>
            </a:r>
            <a:r>
              <a:rPr lang="fr-FR"/>
              <a:t> in </a:t>
            </a:r>
            <a:r>
              <a:rPr lang="fr-FR" err="1"/>
              <a:t>daily</a:t>
            </a:r>
            <a:r>
              <a:rPr lang="fr-FR"/>
              <a:t> life</a:t>
            </a:r>
          </a:p>
        </p:txBody>
      </p:sp>
      <p:pic>
        <p:nvPicPr>
          <p:cNvPr id="8" name="Picture 7">
            <a:extLst>
              <a:ext uri="{FF2B5EF4-FFF2-40B4-BE49-F238E27FC236}">
                <a16:creationId xmlns:a16="http://schemas.microsoft.com/office/drawing/2014/main" id="{835E2295-17F4-41E4-8EAF-1CA44D6BF985}"/>
              </a:ext>
            </a:extLst>
          </p:cNvPr>
          <p:cNvPicPr>
            <a:picLocks noChangeAspect="1"/>
          </p:cNvPicPr>
          <p:nvPr/>
        </p:nvPicPr>
        <p:blipFill>
          <a:blip r:embed="rId4"/>
          <a:stretch>
            <a:fillRect/>
          </a:stretch>
        </p:blipFill>
        <p:spPr>
          <a:xfrm>
            <a:off x="7465377" y="3429000"/>
            <a:ext cx="2186301" cy="3251422"/>
          </a:xfrm>
          <a:prstGeom prst="rect">
            <a:avLst/>
          </a:prstGeom>
        </p:spPr>
      </p:pic>
    </p:spTree>
    <p:extLst>
      <p:ext uri="{BB962C8B-B14F-4D97-AF65-F5344CB8AC3E}">
        <p14:creationId xmlns:p14="http://schemas.microsoft.com/office/powerpoint/2010/main" val="1254973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B82DC4-6039-4E7E-B358-22EC37983F73}"/>
              </a:ext>
            </a:extLst>
          </p:cNvPr>
          <p:cNvSpPr>
            <a:spLocks noGrp="1"/>
          </p:cNvSpPr>
          <p:nvPr>
            <p:ph idx="1"/>
          </p:nvPr>
        </p:nvSpPr>
        <p:spPr>
          <a:xfrm>
            <a:off x="1370124" y="305384"/>
            <a:ext cx="2649718" cy="559356"/>
          </a:xfrm>
        </p:spPr>
        <p:txBody>
          <a:bodyPr/>
          <a:lstStyle/>
          <a:p>
            <a:r>
              <a:rPr lang="fr-FR"/>
              <a:t>Telecom</a:t>
            </a:r>
          </a:p>
        </p:txBody>
      </p:sp>
      <p:sp>
        <p:nvSpPr>
          <p:cNvPr id="5" name="Content Placeholder 2">
            <a:extLst>
              <a:ext uri="{FF2B5EF4-FFF2-40B4-BE49-F238E27FC236}">
                <a16:creationId xmlns:a16="http://schemas.microsoft.com/office/drawing/2014/main" id="{DA2AA063-3BD6-46CA-A173-B570664DFAFC}"/>
              </a:ext>
            </a:extLst>
          </p:cNvPr>
          <p:cNvSpPr txBox="1">
            <a:spLocks/>
          </p:cNvSpPr>
          <p:nvPr/>
        </p:nvSpPr>
        <p:spPr>
          <a:xfrm>
            <a:off x="1391762" y="1811386"/>
            <a:ext cx="2649718" cy="5593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Life sciences</a:t>
            </a:r>
          </a:p>
        </p:txBody>
      </p:sp>
      <p:sp>
        <p:nvSpPr>
          <p:cNvPr id="12" name="Content Placeholder 2">
            <a:extLst>
              <a:ext uri="{FF2B5EF4-FFF2-40B4-BE49-F238E27FC236}">
                <a16:creationId xmlns:a16="http://schemas.microsoft.com/office/drawing/2014/main" id="{B23A72E0-5308-40AA-9005-EEC03486BF1B}"/>
              </a:ext>
            </a:extLst>
          </p:cNvPr>
          <p:cNvSpPr txBox="1">
            <a:spLocks/>
          </p:cNvSpPr>
          <p:nvPr/>
        </p:nvSpPr>
        <p:spPr>
          <a:xfrm>
            <a:off x="1235038" y="4364341"/>
            <a:ext cx="3156531" cy="41106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err="1"/>
              <a:t>Sensors</a:t>
            </a:r>
            <a:r>
              <a:rPr lang="fr-FR"/>
              <a:t> and light sources</a:t>
            </a:r>
          </a:p>
        </p:txBody>
      </p:sp>
      <p:sp>
        <p:nvSpPr>
          <p:cNvPr id="13" name="Content Placeholder 2">
            <a:extLst>
              <a:ext uri="{FF2B5EF4-FFF2-40B4-BE49-F238E27FC236}">
                <a16:creationId xmlns:a16="http://schemas.microsoft.com/office/drawing/2014/main" id="{E559AF66-F67C-4A1C-AE2A-8B367E326A97}"/>
              </a:ext>
            </a:extLst>
          </p:cNvPr>
          <p:cNvSpPr txBox="1">
            <a:spLocks/>
          </p:cNvSpPr>
          <p:nvPr/>
        </p:nvSpPr>
        <p:spPr>
          <a:xfrm>
            <a:off x="8956886" y="4198571"/>
            <a:ext cx="3156531" cy="4110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Solar </a:t>
            </a:r>
            <a:r>
              <a:rPr lang="fr-FR" err="1"/>
              <a:t>cells</a:t>
            </a:r>
            <a:r>
              <a:rPr lang="fr-FR"/>
              <a:t> (PV </a:t>
            </a:r>
            <a:r>
              <a:rPr lang="fr-FR" err="1"/>
              <a:t>cells</a:t>
            </a:r>
            <a:r>
              <a:rPr lang="fr-FR"/>
              <a:t>)</a:t>
            </a:r>
          </a:p>
        </p:txBody>
      </p:sp>
      <p:sp>
        <p:nvSpPr>
          <p:cNvPr id="15" name="Content Placeholder 2">
            <a:extLst>
              <a:ext uri="{FF2B5EF4-FFF2-40B4-BE49-F238E27FC236}">
                <a16:creationId xmlns:a16="http://schemas.microsoft.com/office/drawing/2014/main" id="{D63B78B7-6463-42C4-9C9B-A08D89FE2330}"/>
              </a:ext>
            </a:extLst>
          </p:cNvPr>
          <p:cNvSpPr txBox="1">
            <a:spLocks/>
          </p:cNvSpPr>
          <p:nvPr/>
        </p:nvSpPr>
        <p:spPr>
          <a:xfrm>
            <a:off x="1289554" y="2960434"/>
            <a:ext cx="2649718" cy="559356"/>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Micro and </a:t>
            </a:r>
            <a:r>
              <a:rPr lang="fr-FR" dirty="0" err="1"/>
              <a:t>nanophotonics</a:t>
            </a:r>
            <a:endParaRPr lang="fr-FR" dirty="0"/>
          </a:p>
        </p:txBody>
      </p:sp>
      <p:sp>
        <p:nvSpPr>
          <p:cNvPr id="18" name="Content Placeholder 2">
            <a:extLst>
              <a:ext uri="{FF2B5EF4-FFF2-40B4-BE49-F238E27FC236}">
                <a16:creationId xmlns:a16="http://schemas.microsoft.com/office/drawing/2014/main" id="{4262FE88-3F51-42C9-B750-A0677E2527A8}"/>
              </a:ext>
            </a:extLst>
          </p:cNvPr>
          <p:cNvSpPr txBox="1">
            <a:spLocks/>
          </p:cNvSpPr>
          <p:nvPr/>
        </p:nvSpPr>
        <p:spPr>
          <a:xfrm>
            <a:off x="1138355" y="5409953"/>
            <a:ext cx="3156531" cy="41106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err="1"/>
              <a:t>Relativistic</a:t>
            </a:r>
            <a:r>
              <a:rPr lang="fr-FR" sz="2000" dirty="0"/>
              <a:t> and </a:t>
            </a:r>
            <a:r>
              <a:rPr lang="fr-FR" sz="2000" dirty="0" err="1"/>
              <a:t>ultrafast</a:t>
            </a:r>
            <a:r>
              <a:rPr lang="fr-FR" sz="2000" dirty="0"/>
              <a:t> </a:t>
            </a:r>
            <a:r>
              <a:rPr lang="fr-FR" sz="2000" dirty="0" err="1"/>
              <a:t>optics</a:t>
            </a:r>
            <a:endParaRPr lang="fr-FR" sz="2000" dirty="0"/>
          </a:p>
        </p:txBody>
      </p:sp>
      <p:sp>
        <p:nvSpPr>
          <p:cNvPr id="20" name="Content Placeholder 2">
            <a:extLst>
              <a:ext uri="{FF2B5EF4-FFF2-40B4-BE49-F238E27FC236}">
                <a16:creationId xmlns:a16="http://schemas.microsoft.com/office/drawing/2014/main" id="{E84D8560-1E0E-4D10-BC7F-3C9008AC1A89}"/>
              </a:ext>
            </a:extLst>
          </p:cNvPr>
          <p:cNvSpPr txBox="1">
            <a:spLocks/>
          </p:cNvSpPr>
          <p:nvPr/>
        </p:nvSpPr>
        <p:spPr>
          <a:xfrm>
            <a:off x="8956885" y="4829436"/>
            <a:ext cx="3156531" cy="4110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err="1"/>
              <a:t>Astronomic</a:t>
            </a:r>
            <a:r>
              <a:rPr lang="fr-FR"/>
              <a:t> </a:t>
            </a:r>
            <a:r>
              <a:rPr lang="fr-FR" err="1"/>
              <a:t>imaging</a:t>
            </a:r>
            <a:endParaRPr lang="fr-FR"/>
          </a:p>
        </p:txBody>
      </p:sp>
      <p:sp>
        <p:nvSpPr>
          <p:cNvPr id="21" name="Content Placeholder 2">
            <a:extLst>
              <a:ext uri="{FF2B5EF4-FFF2-40B4-BE49-F238E27FC236}">
                <a16:creationId xmlns:a16="http://schemas.microsoft.com/office/drawing/2014/main" id="{9B4040E6-500D-4ED4-A4FE-BA69389EBC30}"/>
              </a:ext>
            </a:extLst>
          </p:cNvPr>
          <p:cNvSpPr txBox="1">
            <a:spLocks/>
          </p:cNvSpPr>
          <p:nvPr/>
        </p:nvSpPr>
        <p:spPr>
          <a:xfrm>
            <a:off x="8912925" y="5542301"/>
            <a:ext cx="3156531" cy="4110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err="1"/>
              <a:t>Cryptography</a:t>
            </a:r>
            <a:endParaRPr lang="fr-FR" dirty="0"/>
          </a:p>
        </p:txBody>
      </p:sp>
      <p:sp>
        <p:nvSpPr>
          <p:cNvPr id="22" name="Content Placeholder 2">
            <a:extLst>
              <a:ext uri="{FF2B5EF4-FFF2-40B4-BE49-F238E27FC236}">
                <a16:creationId xmlns:a16="http://schemas.microsoft.com/office/drawing/2014/main" id="{253EA697-B973-4E89-B721-071428E46EB5}"/>
              </a:ext>
            </a:extLst>
          </p:cNvPr>
          <p:cNvSpPr txBox="1">
            <a:spLocks/>
          </p:cNvSpPr>
          <p:nvPr/>
        </p:nvSpPr>
        <p:spPr>
          <a:xfrm>
            <a:off x="8912924" y="6121079"/>
            <a:ext cx="3156531" cy="4110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a:t>
            </a:r>
          </a:p>
        </p:txBody>
      </p:sp>
      <p:sp>
        <p:nvSpPr>
          <p:cNvPr id="23" name="TextBox 22">
            <a:extLst>
              <a:ext uri="{FF2B5EF4-FFF2-40B4-BE49-F238E27FC236}">
                <a16:creationId xmlns:a16="http://schemas.microsoft.com/office/drawing/2014/main" id="{E121F5B3-4191-CC0C-B6A9-70DFD13A4CA4}"/>
              </a:ext>
            </a:extLst>
          </p:cNvPr>
          <p:cNvSpPr txBox="1"/>
          <p:nvPr/>
        </p:nvSpPr>
        <p:spPr>
          <a:xfrm>
            <a:off x="3746269" y="385675"/>
            <a:ext cx="6096000" cy="646331"/>
          </a:xfrm>
          <a:prstGeom prst="rect">
            <a:avLst/>
          </a:prstGeom>
          <a:noFill/>
        </p:spPr>
        <p:txBody>
          <a:bodyPr wrap="square">
            <a:spAutoFit/>
          </a:bodyPr>
          <a:lstStyle/>
          <a:p>
            <a:r>
              <a:rPr lang="en-US" dirty="0">
                <a:hlinkClick r:id="rId2"/>
              </a:rPr>
              <a:t>https://www.rp-photonics.com/optical_fiber_communications.html</a:t>
            </a:r>
            <a:r>
              <a:rPr lang="en-US" dirty="0"/>
              <a:t> </a:t>
            </a:r>
          </a:p>
        </p:txBody>
      </p:sp>
      <p:sp>
        <p:nvSpPr>
          <p:cNvPr id="24" name="TextBox 23">
            <a:extLst>
              <a:ext uri="{FF2B5EF4-FFF2-40B4-BE49-F238E27FC236}">
                <a16:creationId xmlns:a16="http://schemas.microsoft.com/office/drawing/2014/main" id="{D9B38843-FBA4-AC6B-693A-8450ABDFFD8C}"/>
              </a:ext>
            </a:extLst>
          </p:cNvPr>
          <p:cNvSpPr txBox="1"/>
          <p:nvPr/>
        </p:nvSpPr>
        <p:spPr>
          <a:xfrm>
            <a:off x="3746269" y="1756687"/>
            <a:ext cx="6096000" cy="646331"/>
          </a:xfrm>
          <a:prstGeom prst="rect">
            <a:avLst/>
          </a:prstGeom>
          <a:noFill/>
        </p:spPr>
        <p:txBody>
          <a:bodyPr wrap="square">
            <a:spAutoFit/>
          </a:bodyPr>
          <a:lstStyle/>
          <a:p>
            <a:r>
              <a:rPr lang="en-US" dirty="0">
                <a:hlinkClick r:id="rId3"/>
              </a:rPr>
              <a:t>https://www.frontiersin.org/articles/10.3389/fphot.2021.719131/full</a:t>
            </a:r>
            <a:r>
              <a:rPr lang="en-US" dirty="0"/>
              <a:t> </a:t>
            </a:r>
          </a:p>
        </p:txBody>
      </p:sp>
      <p:sp>
        <p:nvSpPr>
          <p:cNvPr id="25" name="TextBox 24">
            <a:extLst>
              <a:ext uri="{FF2B5EF4-FFF2-40B4-BE49-F238E27FC236}">
                <a16:creationId xmlns:a16="http://schemas.microsoft.com/office/drawing/2014/main" id="{63EC55CF-637E-2D7B-9BA2-A42B47CD11F9}"/>
              </a:ext>
            </a:extLst>
          </p:cNvPr>
          <p:cNvSpPr txBox="1"/>
          <p:nvPr/>
        </p:nvSpPr>
        <p:spPr>
          <a:xfrm>
            <a:off x="4450962" y="4171289"/>
            <a:ext cx="4505923" cy="646331"/>
          </a:xfrm>
          <a:prstGeom prst="rect">
            <a:avLst/>
          </a:prstGeom>
          <a:noFill/>
        </p:spPr>
        <p:txBody>
          <a:bodyPr wrap="square">
            <a:spAutoFit/>
          </a:bodyPr>
          <a:lstStyle/>
          <a:p>
            <a:r>
              <a:rPr lang="en-US" dirty="0">
                <a:hlinkClick r:id="rId4"/>
              </a:rPr>
              <a:t>http://www.jeos.org/index.php/jeos_rp/article/view/15029i/1380</a:t>
            </a:r>
            <a:r>
              <a:rPr lang="en-US" dirty="0"/>
              <a:t> </a:t>
            </a:r>
          </a:p>
        </p:txBody>
      </p:sp>
      <p:sp>
        <p:nvSpPr>
          <p:cNvPr id="27" name="TextBox 26">
            <a:extLst>
              <a:ext uri="{FF2B5EF4-FFF2-40B4-BE49-F238E27FC236}">
                <a16:creationId xmlns:a16="http://schemas.microsoft.com/office/drawing/2014/main" id="{889721B5-B009-1D12-D724-2E9967DD905D}"/>
              </a:ext>
            </a:extLst>
          </p:cNvPr>
          <p:cNvSpPr txBox="1"/>
          <p:nvPr/>
        </p:nvSpPr>
        <p:spPr>
          <a:xfrm>
            <a:off x="3214254" y="5821079"/>
            <a:ext cx="6096000" cy="369332"/>
          </a:xfrm>
          <a:prstGeom prst="rect">
            <a:avLst/>
          </a:prstGeom>
          <a:noFill/>
        </p:spPr>
        <p:txBody>
          <a:bodyPr wrap="square">
            <a:spAutoFit/>
          </a:bodyPr>
          <a:lstStyle/>
          <a:p>
            <a:r>
              <a:rPr lang="en-US" dirty="0">
                <a:hlinkClick r:id="rId5"/>
              </a:rPr>
              <a:t>https://www.rp-photonics.com/ultrafast_optics.html</a:t>
            </a:r>
            <a:r>
              <a:rPr lang="en-US" dirty="0"/>
              <a:t> </a:t>
            </a:r>
          </a:p>
        </p:txBody>
      </p:sp>
      <p:sp>
        <p:nvSpPr>
          <p:cNvPr id="29" name="TextBox 28">
            <a:extLst>
              <a:ext uri="{FF2B5EF4-FFF2-40B4-BE49-F238E27FC236}">
                <a16:creationId xmlns:a16="http://schemas.microsoft.com/office/drawing/2014/main" id="{BBFFF1D7-6C36-5E1E-AB96-3F2F1121F0DE}"/>
              </a:ext>
            </a:extLst>
          </p:cNvPr>
          <p:cNvSpPr txBox="1"/>
          <p:nvPr/>
        </p:nvSpPr>
        <p:spPr>
          <a:xfrm>
            <a:off x="3746269" y="2924403"/>
            <a:ext cx="6096000" cy="646331"/>
          </a:xfrm>
          <a:prstGeom prst="rect">
            <a:avLst/>
          </a:prstGeom>
          <a:noFill/>
        </p:spPr>
        <p:txBody>
          <a:bodyPr wrap="square">
            <a:spAutoFit/>
          </a:bodyPr>
          <a:lstStyle/>
          <a:p>
            <a:r>
              <a:rPr lang="en-US" dirty="0">
                <a:hlinkClick r:id="rId6"/>
              </a:rPr>
              <a:t>https://www.sciencedirect.com/science/article/abs/pii/S0080878419300304</a:t>
            </a:r>
            <a:r>
              <a:rPr lang="en-US" dirty="0"/>
              <a:t> </a:t>
            </a:r>
          </a:p>
        </p:txBody>
      </p:sp>
    </p:spTree>
    <p:extLst>
      <p:ext uri="{BB962C8B-B14F-4D97-AF65-F5344CB8AC3E}">
        <p14:creationId xmlns:p14="http://schemas.microsoft.com/office/powerpoint/2010/main" val="86762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95A90-92CC-4D23-A891-F64C29244F87}"/>
              </a:ext>
            </a:extLst>
          </p:cNvPr>
          <p:cNvSpPr>
            <a:spLocks noGrp="1"/>
          </p:cNvSpPr>
          <p:nvPr>
            <p:ph type="title"/>
          </p:nvPr>
        </p:nvSpPr>
        <p:spPr/>
        <p:txBody>
          <a:bodyPr/>
          <a:lstStyle/>
          <a:p>
            <a:r>
              <a:rPr lang="fr-FR"/>
              <a:t>But </a:t>
            </a:r>
            <a:r>
              <a:rPr lang="fr-FR" err="1"/>
              <a:t>again</a:t>
            </a:r>
            <a:r>
              <a:rPr lang="fr-FR"/>
              <a:t>… </a:t>
            </a:r>
            <a:r>
              <a:rPr lang="fr-FR" err="1"/>
              <a:t>what</a:t>
            </a:r>
            <a:r>
              <a:rPr lang="fr-FR"/>
              <a:t> </a:t>
            </a:r>
            <a:r>
              <a:rPr lang="fr-FR" err="1"/>
              <a:t>is</a:t>
            </a:r>
            <a:r>
              <a:rPr lang="fr-FR"/>
              <a:t> light?</a:t>
            </a:r>
          </a:p>
        </p:txBody>
      </p:sp>
      <p:sp>
        <p:nvSpPr>
          <p:cNvPr id="10" name="TextBox 9">
            <a:extLst>
              <a:ext uri="{FF2B5EF4-FFF2-40B4-BE49-F238E27FC236}">
                <a16:creationId xmlns:a16="http://schemas.microsoft.com/office/drawing/2014/main" id="{3A94348B-7736-41E8-B87C-8A0764C07357}"/>
              </a:ext>
            </a:extLst>
          </p:cNvPr>
          <p:cNvSpPr txBox="1"/>
          <p:nvPr/>
        </p:nvSpPr>
        <p:spPr>
          <a:xfrm>
            <a:off x="870637" y="4971595"/>
            <a:ext cx="3004605" cy="369332"/>
          </a:xfrm>
          <a:prstGeom prst="rect">
            <a:avLst/>
          </a:prstGeom>
          <a:noFill/>
        </p:spPr>
        <p:txBody>
          <a:bodyPr wrap="none" rtlCol="0">
            <a:spAutoFit/>
          </a:bodyPr>
          <a:lstStyle/>
          <a:p>
            <a:r>
              <a:rPr lang="fr-FR" dirty="0"/>
              <a:t>Absorption </a:t>
            </a:r>
            <a:r>
              <a:rPr lang="fr-FR" dirty="0" err="1"/>
              <a:t>spectrum</a:t>
            </a:r>
            <a:r>
              <a:rPr lang="fr-FR" dirty="0"/>
              <a:t> of water</a:t>
            </a:r>
          </a:p>
        </p:txBody>
      </p:sp>
      <p:sp>
        <p:nvSpPr>
          <p:cNvPr id="6" name="TextBox 5">
            <a:extLst>
              <a:ext uri="{FF2B5EF4-FFF2-40B4-BE49-F238E27FC236}">
                <a16:creationId xmlns:a16="http://schemas.microsoft.com/office/drawing/2014/main" id="{D27D9672-2A8D-EE8A-F4B3-B615FE0C2F67}"/>
              </a:ext>
            </a:extLst>
          </p:cNvPr>
          <p:cNvSpPr txBox="1"/>
          <p:nvPr/>
        </p:nvSpPr>
        <p:spPr>
          <a:xfrm>
            <a:off x="1618782" y="1560238"/>
            <a:ext cx="2646750" cy="369332"/>
          </a:xfrm>
          <a:prstGeom prst="rect">
            <a:avLst/>
          </a:prstGeom>
          <a:noFill/>
        </p:spPr>
        <p:txBody>
          <a:bodyPr wrap="none" rtlCol="0">
            <a:spAutoFit/>
          </a:bodyPr>
          <a:lstStyle/>
          <a:p>
            <a:r>
              <a:rPr lang="fr-FR" dirty="0" err="1">
                <a:hlinkClick r:id="rId2"/>
              </a:rPr>
              <a:t>Electromagnetic</a:t>
            </a:r>
            <a:r>
              <a:rPr lang="fr-FR" dirty="0">
                <a:hlinkClick r:id="rId2"/>
              </a:rPr>
              <a:t> </a:t>
            </a:r>
            <a:r>
              <a:rPr lang="fr-FR" dirty="0" err="1">
                <a:hlinkClick r:id="rId2"/>
              </a:rPr>
              <a:t>spectrum</a:t>
            </a:r>
            <a:endParaRPr lang="fr-FR" dirty="0"/>
          </a:p>
        </p:txBody>
      </p:sp>
      <p:sp>
        <p:nvSpPr>
          <p:cNvPr id="8" name="TextBox 7">
            <a:extLst>
              <a:ext uri="{FF2B5EF4-FFF2-40B4-BE49-F238E27FC236}">
                <a16:creationId xmlns:a16="http://schemas.microsoft.com/office/drawing/2014/main" id="{95709506-5841-0B6A-9599-1F5732ABAD05}"/>
              </a:ext>
            </a:extLst>
          </p:cNvPr>
          <p:cNvSpPr txBox="1"/>
          <p:nvPr/>
        </p:nvSpPr>
        <p:spPr>
          <a:xfrm>
            <a:off x="1691148" y="5829776"/>
            <a:ext cx="6478385" cy="369332"/>
          </a:xfrm>
          <a:prstGeom prst="rect">
            <a:avLst/>
          </a:prstGeom>
          <a:noFill/>
        </p:spPr>
        <p:txBody>
          <a:bodyPr wrap="square">
            <a:spAutoFit/>
          </a:bodyPr>
          <a:lstStyle/>
          <a:p>
            <a:r>
              <a:rPr lang="en-US" dirty="0">
                <a:hlinkClick r:id="rId3"/>
              </a:rPr>
              <a:t>https://water.lsbu.ac.uk/water/water_vibrational_spectrum.html</a:t>
            </a:r>
            <a:r>
              <a:rPr lang="en-US" dirty="0"/>
              <a:t> </a:t>
            </a:r>
          </a:p>
        </p:txBody>
      </p:sp>
      <p:sp>
        <p:nvSpPr>
          <p:cNvPr id="11" name="TextBox 10">
            <a:extLst>
              <a:ext uri="{FF2B5EF4-FFF2-40B4-BE49-F238E27FC236}">
                <a16:creationId xmlns:a16="http://schemas.microsoft.com/office/drawing/2014/main" id="{4AB3907E-5E91-9C32-A408-9CD2C49F0CAE}"/>
              </a:ext>
            </a:extLst>
          </p:cNvPr>
          <p:cNvSpPr txBox="1"/>
          <p:nvPr/>
        </p:nvSpPr>
        <p:spPr>
          <a:xfrm>
            <a:off x="1618782" y="2296420"/>
            <a:ext cx="6030305" cy="2308324"/>
          </a:xfrm>
          <a:prstGeom prst="rect">
            <a:avLst/>
          </a:prstGeom>
          <a:noFill/>
        </p:spPr>
        <p:txBody>
          <a:bodyPr wrap="none" rtlCol="0">
            <a:spAutoFit/>
          </a:bodyPr>
          <a:lstStyle/>
          <a:p>
            <a:r>
              <a:rPr lang="fr-FR" dirty="0" err="1"/>
              <a:t>Different</a:t>
            </a:r>
            <a:r>
              <a:rPr lang="fr-FR" dirty="0"/>
              <a:t> </a:t>
            </a:r>
            <a:r>
              <a:rPr lang="fr-FR" dirty="0" err="1"/>
              <a:t>frequencies</a:t>
            </a:r>
            <a:r>
              <a:rPr lang="fr-FR" dirty="0"/>
              <a:t> of light</a:t>
            </a:r>
          </a:p>
          <a:p>
            <a:endParaRPr lang="fr-FR" dirty="0"/>
          </a:p>
          <a:p>
            <a:r>
              <a:rPr lang="fr-FR" dirty="0"/>
              <a:t>The </a:t>
            </a:r>
            <a:r>
              <a:rPr lang="fr-FR" dirty="0" err="1"/>
              <a:t>typically</a:t>
            </a:r>
            <a:r>
              <a:rPr lang="fr-FR" dirty="0"/>
              <a:t> </a:t>
            </a:r>
            <a:r>
              <a:rPr lang="fr-FR" dirty="0" err="1"/>
              <a:t>known</a:t>
            </a:r>
            <a:r>
              <a:rPr lang="fr-FR" dirty="0"/>
              <a:t> as </a:t>
            </a:r>
            <a:r>
              <a:rPr lang="fr-FR" dirty="0" err="1"/>
              <a:t>optics</a:t>
            </a:r>
            <a:r>
              <a:rPr lang="fr-FR" dirty="0"/>
              <a:t> are:</a:t>
            </a:r>
          </a:p>
          <a:p>
            <a:pPr marL="285750" indent="-285750">
              <a:buFont typeface="Arial" panose="020B0604020202020204" pitchFamily="34" charset="0"/>
              <a:buChar char="•"/>
            </a:pPr>
            <a:r>
              <a:rPr lang="fr-FR" dirty="0"/>
              <a:t>UV (100 nm - 400 nm) </a:t>
            </a:r>
          </a:p>
          <a:p>
            <a:pPr marL="285750" indent="-285750">
              <a:buFont typeface="Arial" panose="020B0604020202020204" pitchFamily="34" charset="0"/>
              <a:buChar char="•"/>
            </a:pPr>
            <a:r>
              <a:rPr lang="fr-FR" dirty="0"/>
              <a:t>Visible (400 nm - 750 nm)</a:t>
            </a:r>
          </a:p>
          <a:p>
            <a:pPr marL="285750" indent="-285750">
              <a:buFont typeface="Arial" panose="020B0604020202020204" pitchFamily="34" charset="0"/>
              <a:buChar char="•"/>
            </a:pPr>
            <a:r>
              <a:rPr lang="fr-FR" dirty="0" err="1"/>
              <a:t>Infrared</a:t>
            </a:r>
            <a:r>
              <a:rPr lang="fr-FR" dirty="0"/>
              <a:t> (750 nm - 10000 nm)</a:t>
            </a:r>
          </a:p>
          <a:p>
            <a:pPr marL="285750" indent="-285750">
              <a:buFont typeface="Arial" panose="020B0604020202020204" pitchFamily="34" charset="0"/>
              <a:buChar char="•"/>
            </a:pPr>
            <a:endParaRPr lang="fr-FR" dirty="0"/>
          </a:p>
          <a:p>
            <a:r>
              <a:rPr lang="fr-FR" dirty="0"/>
              <a:t>But </a:t>
            </a:r>
            <a:r>
              <a:rPr lang="fr-FR" dirty="0" err="1"/>
              <a:t>there</a:t>
            </a:r>
            <a:r>
              <a:rPr lang="fr-FR" dirty="0"/>
              <a:t> </a:t>
            </a:r>
            <a:r>
              <a:rPr lang="fr-FR" dirty="0" err="1"/>
              <a:t>is</a:t>
            </a:r>
            <a:r>
              <a:rPr lang="fr-FR" dirty="0"/>
              <a:t> </a:t>
            </a:r>
            <a:r>
              <a:rPr lang="fr-FR" dirty="0" err="1"/>
              <a:t>much</a:t>
            </a:r>
            <a:r>
              <a:rPr lang="fr-FR" dirty="0"/>
              <a:t> more! X-Ray, Radio </a:t>
            </a:r>
            <a:r>
              <a:rPr lang="fr-FR" dirty="0" err="1"/>
              <a:t>frequencies</a:t>
            </a:r>
            <a:r>
              <a:rPr lang="fr-FR" dirty="0"/>
              <a:t>, </a:t>
            </a:r>
            <a:r>
              <a:rPr lang="fr-FR" dirty="0" err="1"/>
              <a:t>cosmic</a:t>
            </a:r>
            <a:r>
              <a:rPr lang="fr-FR" dirty="0"/>
              <a:t>, </a:t>
            </a:r>
            <a:r>
              <a:rPr lang="fr-FR" dirty="0" err="1"/>
              <a:t>etc</a:t>
            </a:r>
            <a:r>
              <a:rPr lang="fr-FR" dirty="0"/>
              <a:t> </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F4576E0C-F09D-0741-53A4-D2C58F0100CE}"/>
                  </a:ext>
                </a:extLst>
              </p:cNvPr>
              <p:cNvSpPr txBox="1"/>
              <p:nvPr/>
            </p:nvSpPr>
            <p:spPr>
              <a:xfrm>
                <a:off x="7280271" y="1484559"/>
                <a:ext cx="4073529" cy="2862322"/>
              </a:xfrm>
              <a:prstGeom prst="rect">
                <a:avLst/>
              </a:prstGeom>
              <a:noFill/>
            </p:spPr>
            <p:txBody>
              <a:bodyPr wrap="square" rtlCol="0">
                <a:spAutoFit/>
              </a:bodyPr>
              <a:lstStyle/>
              <a:p>
                <a:r>
                  <a:rPr lang="en-US" dirty="0"/>
                  <a:t>Calculate the frequencies in class for the UV, visible and the Infrared:</a:t>
                </a:r>
              </a:p>
              <a:p>
                <a:endParaRPr lang="en-US" dirty="0"/>
              </a:p>
              <a:p>
                <a:pPr algn="l"/>
                <a14:m>
                  <m:oMathPara xmlns:m="http://schemas.openxmlformats.org/officeDocument/2006/math">
                    <m:oMathParaPr>
                      <m:jc m:val="centerGroup"/>
                    </m:oMathParaPr>
                    <m:oMath xmlns:m="http://schemas.openxmlformats.org/officeDocument/2006/math">
                      <m:r>
                        <a:rPr lang="en-US" b="0" i="1" dirty="0" smtClean="0">
                          <a:solidFill>
                            <a:srgbClr val="333333"/>
                          </a:solidFill>
                          <a:effectLst/>
                          <a:latin typeface="Cambria Math" panose="02040503050406030204" pitchFamily="18" charset="0"/>
                        </a:rPr>
                        <m:t>𝑓</m:t>
                      </m:r>
                      <m:r>
                        <a:rPr lang="en-US" b="0" i="1" dirty="0" smtClean="0">
                          <a:solidFill>
                            <a:srgbClr val="333333"/>
                          </a:solidFill>
                          <a:effectLst/>
                          <a:latin typeface="Cambria Math" panose="02040503050406030204" pitchFamily="18" charset="0"/>
                        </a:rPr>
                        <m:t> = </m:t>
                      </m:r>
                      <m:r>
                        <a:rPr lang="en-US" b="0" i="1" dirty="0" smtClean="0">
                          <a:solidFill>
                            <a:srgbClr val="333333"/>
                          </a:solidFill>
                          <a:effectLst/>
                          <a:latin typeface="Cambria Math" panose="02040503050406030204" pitchFamily="18" charset="0"/>
                        </a:rPr>
                        <m:t>𝑐</m:t>
                      </m:r>
                      <m:r>
                        <a:rPr lang="en-US" b="0" i="1" dirty="0" smtClean="0">
                          <a:solidFill>
                            <a:srgbClr val="333333"/>
                          </a:solidFill>
                          <a:effectLst/>
                          <a:latin typeface="Cambria Math" panose="02040503050406030204" pitchFamily="18" charset="0"/>
                        </a:rPr>
                        <m:t>/</m:t>
                      </m:r>
                      <m:r>
                        <a:rPr lang="en-US" b="0" i="1" dirty="0" smtClean="0">
                          <a:solidFill>
                            <a:srgbClr val="333333"/>
                          </a:solidFill>
                          <a:effectLst/>
                          <a:latin typeface="Cambria Math" panose="02040503050406030204" pitchFamily="18" charset="0"/>
                        </a:rPr>
                        <m:t>𝜆</m:t>
                      </m:r>
                    </m:oMath>
                  </m:oMathPara>
                </a14:m>
                <a:endParaRPr lang="en-US" b="0" i="0" dirty="0">
                  <a:solidFill>
                    <a:srgbClr val="333333"/>
                  </a:solidFill>
                  <a:effectLst/>
                  <a:latin typeface="Arial" panose="020B0604020202020204" pitchFamily="34" charset="0"/>
                </a:endParaRPr>
              </a:p>
              <a:p>
                <a:pPr algn="l"/>
                <a:r>
                  <a:rPr lang="en-US" b="0" i="0" dirty="0">
                    <a:solidFill>
                      <a:srgbClr val="333333"/>
                    </a:solidFill>
                    <a:effectLst/>
                    <a:latin typeface="Arial" panose="020B0604020202020204" pitchFamily="34" charset="0"/>
                  </a:rPr>
                  <a:t> </a:t>
                </a:r>
              </a:p>
              <a:p>
                <a:pPr algn="l"/>
                <a:r>
                  <a:rPr lang="en-US" dirty="0">
                    <a:solidFill>
                      <a:srgbClr val="333333"/>
                    </a:solidFill>
                    <a:latin typeface="Arial" panose="020B0604020202020204" pitchFamily="34" charset="0"/>
                  </a:rPr>
                  <a:t>w</a:t>
                </a:r>
                <a:r>
                  <a:rPr lang="en-US" b="0" i="0" dirty="0">
                    <a:solidFill>
                      <a:srgbClr val="333333"/>
                    </a:solidFill>
                    <a:effectLst/>
                    <a:latin typeface="Arial" panose="020B0604020202020204" pitchFamily="34" charset="0"/>
                  </a:rPr>
                  <a:t>here,</a:t>
                </a:r>
              </a:p>
              <a:p>
                <a:pPr algn="l"/>
                <a14:m>
                  <m:oMath xmlns:m="http://schemas.openxmlformats.org/officeDocument/2006/math">
                    <m:r>
                      <a:rPr lang="en-US" b="1" i="1" dirty="0" smtClean="0">
                        <a:solidFill>
                          <a:srgbClr val="333333"/>
                        </a:solidFill>
                        <a:effectLst/>
                        <a:latin typeface="Cambria Math" panose="02040503050406030204" pitchFamily="18" charset="0"/>
                      </a:rPr>
                      <m:t>𝝀</m:t>
                    </m:r>
                  </m:oMath>
                </a14:m>
                <a:r>
                  <a:rPr lang="en-US" b="1" i="0" dirty="0">
                    <a:solidFill>
                      <a:srgbClr val="333333"/>
                    </a:solidFill>
                    <a:effectLst/>
                    <a:latin typeface="Arial" panose="020B0604020202020204" pitchFamily="34" charset="0"/>
                  </a:rPr>
                  <a:t> (Lambda) </a:t>
                </a:r>
                <a:r>
                  <a:rPr lang="en-US" b="0" i="0" dirty="0">
                    <a:solidFill>
                      <a:srgbClr val="333333"/>
                    </a:solidFill>
                    <a:effectLst/>
                    <a:latin typeface="Arial" panose="020B0604020202020204" pitchFamily="34" charset="0"/>
                  </a:rPr>
                  <a:t>= Wavelength</a:t>
                </a:r>
              </a:p>
              <a:p>
                <a:pPr algn="l"/>
                <a:r>
                  <a:rPr lang="en-US" b="1" i="0" dirty="0">
                    <a:solidFill>
                      <a:srgbClr val="333333"/>
                    </a:solidFill>
                    <a:effectLst/>
                    <a:latin typeface="Arial" panose="020B0604020202020204" pitchFamily="34" charset="0"/>
                  </a:rPr>
                  <a:t>c</a:t>
                </a:r>
                <a:r>
                  <a:rPr lang="en-US" b="0" i="0" dirty="0">
                    <a:solidFill>
                      <a:srgbClr val="333333"/>
                    </a:solidFill>
                    <a:effectLst/>
                    <a:latin typeface="Arial" panose="020B0604020202020204" pitchFamily="34" charset="0"/>
                  </a:rPr>
                  <a:t> = Speed of Light (299,792,458 m/s)</a:t>
                </a:r>
              </a:p>
              <a:p>
                <a:pPr algn="l"/>
                <a:r>
                  <a:rPr lang="en-US" b="1" i="0" dirty="0">
                    <a:solidFill>
                      <a:srgbClr val="333333"/>
                    </a:solidFill>
                    <a:effectLst/>
                    <a:latin typeface="Arial" panose="020B0604020202020204" pitchFamily="34" charset="0"/>
                  </a:rPr>
                  <a:t>f</a:t>
                </a:r>
                <a:r>
                  <a:rPr lang="en-US" b="0" i="0" dirty="0">
                    <a:solidFill>
                      <a:srgbClr val="333333"/>
                    </a:solidFill>
                    <a:effectLst/>
                    <a:latin typeface="Arial" panose="020B0604020202020204" pitchFamily="34" charset="0"/>
                  </a:rPr>
                  <a:t> = Frequency (Hz=1/s)</a:t>
                </a:r>
              </a:p>
              <a:p>
                <a:endParaRPr lang="en-US" dirty="0"/>
              </a:p>
            </p:txBody>
          </p:sp>
        </mc:Choice>
        <mc:Fallback>
          <p:sp>
            <p:nvSpPr>
              <p:cNvPr id="5" name="TextBox 4">
                <a:extLst>
                  <a:ext uri="{FF2B5EF4-FFF2-40B4-BE49-F238E27FC236}">
                    <a16:creationId xmlns:a16="http://schemas.microsoft.com/office/drawing/2014/main" id="{F4576E0C-F09D-0741-53A4-D2C58F0100CE}"/>
                  </a:ext>
                </a:extLst>
              </p:cNvPr>
              <p:cNvSpPr txBox="1">
                <a:spLocks noRot="1" noChangeAspect="1" noMove="1" noResize="1" noEditPoints="1" noAdjustHandles="1" noChangeArrowheads="1" noChangeShapeType="1" noTextEdit="1"/>
              </p:cNvSpPr>
              <p:nvPr/>
            </p:nvSpPr>
            <p:spPr>
              <a:xfrm>
                <a:off x="7280271" y="1484559"/>
                <a:ext cx="4073529" cy="2862322"/>
              </a:xfrm>
              <a:prstGeom prst="rect">
                <a:avLst/>
              </a:prstGeom>
              <a:blipFill>
                <a:blip r:embed="rId4"/>
                <a:stretch>
                  <a:fillRect l="-1196" t="-1279"/>
                </a:stretch>
              </a:blipFill>
            </p:spPr>
            <p:txBody>
              <a:bodyPr/>
              <a:lstStyle/>
              <a:p>
                <a:r>
                  <a:rPr lang="en-US">
                    <a:noFill/>
                  </a:rPr>
                  <a:t> </a:t>
                </a:r>
              </a:p>
            </p:txBody>
          </p:sp>
        </mc:Fallback>
      </mc:AlternateContent>
    </p:spTree>
    <p:extLst>
      <p:ext uri="{BB962C8B-B14F-4D97-AF65-F5344CB8AC3E}">
        <p14:creationId xmlns:p14="http://schemas.microsoft.com/office/powerpoint/2010/main" val="62869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110FB-C93A-439B-894D-BCE108D5B6BB}"/>
              </a:ext>
            </a:extLst>
          </p:cNvPr>
          <p:cNvSpPr>
            <a:spLocks noGrp="1"/>
          </p:cNvSpPr>
          <p:nvPr>
            <p:ph type="title"/>
          </p:nvPr>
        </p:nvSpPr>
        <p:spPr>
          <a:xfrm>
            <a:off x="1441250" y="229881"/>
            <a:ext cx="9662652" cy="1325563"/>
          </a:xfrm>
        </p:spPr>
        <p:txBody>
          <a:bodyPr/>
          <a:lstStyle/>
          <a:p>
            <a:r>
              <a:rPr lang="fr-FR" dirty="0" err="1"/>
              <a:t>Schematics</a:t>
            </a:r>
            <a:r>
              <a:rPr lang="fr-FR" dirty="0"/>
              <a:t> of </a:t>
            </a:r>
            <a:r>
              <a:rPr lang="fr-FR" dirty="0" err="1"/>
              <a:t>optics</a:t>
            </a:r>
            <a:endParaRPr lang="fr-FR" dirty="0"/>
          </a:p>
        </p:txBody>
      </p:sp>
      <p:graphicFrame>
        <p:nvGraphicFramePr>
          <p:cNvPr id="8" name="Diagram 7">
            <a:extLst>
              <a:ext uri="{FF2B5EF4-FFF2-40B4-BE49-F238E27FC236}">
                <a16:creationId xmlns:a16="http://schemas.microsoft.com/office/drawing/2014/main" id="{69F6D65B-723C-C6BF-40E8-1BC914595524}"/>
              </a:ext>
            </a:extLst>
          </p:cNvPr>
          <p:cNvGraphicFramePr/>
          <p:nvPr>
            <p:extLst>
              <p:ext uri="{D42A27DB-BD31-4B8C-83A1-F6EECF244321}">
                <p14:modId xmlns:p14="http://schemas.microsoft.com/office/powerpoint/2010/main" val="2365183980"/>
              </p:ext>
            </p:extLst>
          </p:nvPr>
        </p:nvGraphicFramePr>
        <p:xfrm>
          <a:off x="-788785" y="1618211"/>
          <a:ext cx="8128000" cy="4802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13310CD5-8100-9900-A8A0-25D014317484}"/>
                  </a:ext>
                </a:extLst>
              </p:cNvPr>
              <p:cNvSpPr txBox="1"/>
              <p:nvPr/>
            </p:nvSpPr>
            <p:spPr>
              <a:xfrm>
                <a:off x="6369223" y="229881"/>
                <a:ext cx="5895781" cy="1477328"/>
              </a:xfrm>
              <a:prstGeom prst="rect">
                <a:avLst/>
              </a:prstGeom>
              <a:noFill/>
            </p:spPr>
            <p:txBody>
              <a:bodyPr wrap="none" rtlCol="0">
                <a:spAutoFit/>
              </a:bodyPr>
              <a:lstStyle/>
              <a:p>
                <a:r>
                  <a:rPr lang="en-US" b="1" dirty="0"/>
                  <a:t>Geometrical Optics</a:t>
                </a:r>
              </a:p>
              <a:p>
                <a14:m>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m:t>
                    </m:r>
                  </m:oMath>
                </a14:m>
                <a:r>
                  <a:rPr lang="en-US" dirty="0"/>
                  <a:t> size of objects - Daily experience</a:t>
                </a:r>
              </a:p>
              <a:p>
                <a:r>
                  <a:rPr lang="en-US" dirty="0"/>
                  <a:t>Optical instruments, optical imaging</a:t>
                </a:r>
              </a:p>
              <a:p>
                <a:r>
                  <a:rPr lang="en-US" dirty="0">
                    <a:hlinkClick r:id="rId7"/>
                  </a:rPr>
                  <a:t>https://3doptix.com/</a:t>
                </a:r>
                <a:r>
                  <a:rPr lang="en-US" dirty="0"/>
                  <a:t> </a:t>
                </a:r>
              </a:p>
              <a:p>
                <a:r>
                  <a:rPr lang="en-US" dirty="0">
                    <a:solidFill>
                      <a:srgbClr val="FF0000"/>
                    </a:solidFill>
                  </a:rPr>
                  <a:t>Intensity, direction, </a:t>
                </a:r>
                <a:r>
                  <a:rPr lang="en-US" strike="sngStrike" dirty="0"/>
                  <a:t>coherence, phase, polarization, photons</a:t>
                </a:r>
              </a:p>
            </p:txBody>
          </p:sp>
        </mc:Choice>
        <mc:Fallback>
          <p:sp>
            <p:nvSpPr>
              <p:cNvPr id="9" name="TextBox 8">
                <a:extLst>
                  <a:ext uri="{FF2B5EF4-FFF2-40B4-BE49-F238E27FC236}">
                    <a16:creationId xmlns:a16="http://schemas.microsoft.com/office/drawing/2014/main" id="{13310CD5-8100-9900-A8A0-25D014317484}"/>
                  </a:ext>
                </a:extLst>
              </p:cNvPr>
              <p:cNvSpPr txBox="1">
                <a:spLocks noRot="1" noChangeAspect="1" noMove="1" noResize="1" noEditPoints="1" noAdjustHandles="1" noChangeArrowheads="1" noChangeShapeType="1" noTextEdit="1"/>
              </p:cNvSpPr>
              <p:nvPr/>
            </p:nvSpPr>
            <p:spPr>
              <a:xfrm>
                <a:off x="6369223" y="229881"/>
                <a:ext cx="5895781" cy="1477328"/>
              </a:xfrm>
              <a:prstGeom prst="rect">
                <a:avLst/>
              </a:prstGeom>
              <a:blipFill>
                <a:blip r:embed="rId8"/>
                <a:stretch>
                  <a:fillRect l="-931" t="-2479" b="-578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75CE9EFD-181E-126D-972B-048C0CB4C406}"/>
                  </a:ext>
                </a:extLst>
              </p:cNvPr>
              <p:cNvSpPr txBox="1"/>
              <p:nvPr/>
            </p:nvSpPr>
            <p:spPr>
              <a:xfrm>
                <a:off x="6369223" y="1924513"/>
                <a:ext cx="5797997" cy="1477328"/>
              </a:xfrm>
              <a:prstGeom prst="rect">
                <a:avLst/>
              </a:prstGeom>
              <a:noFill/>
            </p:spPr>
            <p:txBody>
              <a:bodyPr wrap="none" rtlCol="0">
                <a:spAutoFit/>
              </a:bodyPr>
              <a:lstStyle/>
              <a:p>
                <a:r>
                  <a:rPr lang="en-US" b="1" dirty="0"/>
                  <a:t>Wave Optics</a:t>
                </a:r>
              </a:p>
              <a:p>
                <a14:m>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m:t>
                    </m:r>
                  </m:oMath>
                </a14:m>
                <a:r>
                  <a:rPr lang="en-US" dirty="0"/>
                  <a:t> size of objects – Interference, diffraction, dispersion, </a:t>
                </a:r>
              </a:p>
              <a:p>
                <a:r>
                  <a:rPr lang="en-US" dirty="0"/>
                  <a:t>coherence</a:t>
                </a:r>
              </a:p>
              <a:p>
                <a:r>
                  <a:rPr lang="en-US" dirty="0"/>
                  <a:t>Laser, holography, resolution, pulse propagation</a:t>
                </a:r>
              </a:p>
              <a:p>
                <a:r>
                  <a:rPr lang="en-US" dirty="0">
                    <a:solidFill>
                      <a:srgbClr val="FF0000"/>
                    </a:solidFill>
                  </a:rPr>
                  <a:t>Intensity, direction, coherence, phase,</a:t>
                </a:r>
                <a:r>
                  <a:rPr lang="en-US" strike="sngStrike" dirty="0"/>
                  <a:t> polarization, photons</a:t>
                </a:r>
              </a:p>
            </p:txBody>
          </p:sp>
        </mc:Choice>
        <mc:Fallback>
          <p:sp>
            <p:nvSpPr>
              <p:cNvPr id="10" name="TextBox 9">
                <a:extLst>
                  <a:ext uri="{FF2B5EF4-FFF2-40B4-BE49-F238E27FC236}">
                    <a16:creationId xmlns:a16="http://schemas.microsoft.com/office/drawing/2014/main" id="{75CE9EFD-181E-126D-972B-048C0CB4C406}"/>
                  </a:ext>
                </a:extLst>
              </p:cNvPr>
              <p:cNvSpPr txBox="1">
                <a:spLocks noRot="1" noChangeAspect="1" noMove="1" noResize="1" noEditPoints="1" noAdjustHandles="1" noChangeArrowheads="1" noChangeShapeType="1" noTextEdit="1"/>
              </p:cNvSpPr>
              <p:nvPr/>
            </p:nvSpPr>
            <p:spPr>
              <a:xfrm>
                <a:off x="6369223" y="1924513"/>
                <a:ext cx="5797997" cy="1477328"/>
              </a:xfrm>
              <a:prstGeom prst="rect">
                <a:avLst/>
              </a:prstGeom>
              <a:blipFill>
                <a:blip r:embed="rId9"/>
                <a:stretch>
                  <a:fillRect l="-946" t="-2479" r="-105" b="-5785"/>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FFFE0C7B-B778-BF24-1718-5DFFA7669279}"/>
              </a:ext>
            </a:extLst>
          </p:cNvPr>
          <p:cNvSpPr txBox="1"/>
          <p:nvPr/>
        </p:nvSpPr>
        <p:spPr>
          <a:xfrm>
            <a:off x="6369222" y="3513827"/>
            <a:ext cx="5797997" cy="1200329"/>
          </a:xfrm>
          <a:prstGeom prst="rect">
            <a:avLst/>
          </a:prstGeom>
          <a:noFill/>
        </p:spPr>
        <p:txBody>
          <a:bodyPr wrap="none" rtlCol="0">
            <a:spAutoFit/>
          </a:bodyPr>
          <a:lstStyle/>
          <a:p>
            <a:r>
              <a:rPr lang="en-US" b="1" dirty="0"/>
              <a:t>Electromagnetic Optics</a:t>
            </a:r>
          </a:p>
          <a:p>
            <a:r>
              <a:rPr lang="en-US" dirty="0"/>
              <a:t>Guided waves, resonators</a:t>
            </a:r>
          </a:p>
          <a:p>
            <a:r>
              <a:rPr lang="en-US" dirty="0"/>
              <a:t>Laser, integrated optics, photonic crystals, Bragg mirrors,…</a:t>
            </a:r>
          </a:p>
          <a:p>
            <a:r>
              <a:rPr lang="en-US" dirty="0">
                <a:solidFill>
                  <a:srgbClr val="FF0000"/>
                </a:solidFill>
              </a:rPr>
              <a:t>Intensity, direction, coherence, phase, polarization,</a:t>
            </a:r>
            <a:r>
              <a:rPr lang="en-US" strike="sngStrike" dirty="0"/>
              <a:t> photons</a:t>
            </a:r>
          </a:p>
        </p:txBody>
      </p:sp>
      <p:sp>
        <p:nvSpPr>
          <p:cNvPr id="12" name="TextBox 11">
            <a:extLst>
              <a:ext uri="{FF2B5EF4-FFF2-40B4-BE49-F238E27FC236}">
                <a16:creationId xmlns:a16="http://schemas.microsoft.com/office/drawing/2014/main" id="{7EB797EB-DF35-9D5D-B52F-B0BEDB6AA25F}"/>
              </a:ext>
            </a:extLst>
          </p:cNvPr>
          <p:cNvSpPr txBox="1"/>
          <p:nvPr/>
        </p:nvSpPr>
        <p:spPr>
          <a:xfrm>
            <a:off x="6394003" y="4976236"/>
            <a:ext cx="5797997" cy="1200329"/>
          </a:xfrm>
          <a:prstGeom prst="rect">
            <a:avLst/>
          </a:prstGeom>
          <a:noFill/>
        </p:spPr>
        <p:txBody>
          <a:bodyPr wrap="none" rtlCol="0">
            <a:spAutoFit/>
          </a:bodyPr>
          <a:lstStyle/>
          <a:p>
            <a:r>
              <a:rPr lang="en-US" b="1" dirty="0"/>
              <a:t>Quantum Optics</a:t>
            </a:r>
          </a:p>
          <a:p>
            <a:r>
              <a:rPr lang="en-US" dirty="0"/>
              <a:t>Small number of photons, breaking classical physics </a:t>
            </a:r>
          </a:p>
          <a:p>
            <a:r>
              <a:rPr lang="en-US" dirty="0"/>
              <a:t>New family of phenomena and understanding of nature</a:t>
            </a:r>
          </a:p>
          <a:p>
            <a:r>
              <a:rPr lang="en-US" dirty="0">
                <a:solidFill>
                  <a:srgbClr val="FF0000"/>
                </a:solidFill>
              </a:rPr>
              <a:t>Intensity, direction, coherence, phase, polarization,</a:t>
            </a:r>
            <a:r>
              <a:rPr lang="en-US" dirty="0"/>
              <a:t> </a:t>
            </a:r>
            <a:r>
              <a:rPr lang="en-US" dirty="0">
                <a:solidFill>
                  <a:srgbClr val="FF0000"/>
                </a:solidFill>
              </a:rPr>
              <a:t>photons</a:t>
            </a:r>
          </a:p>
        </p:txBody>
      </p:sp>
    </p:spTree>
    <p:extLst>
      <p:ext uri="{BB962C8B-B14F-4D97-AF65-F5344CB8AC3E}">
        <p14:creationId xmlns:p14="http://schemas.microsoft.com/office/powerpoint/2010/main" val="1041218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FE555-DC62-4170-9AEA-DBED8E4DEB90}"/>
              </a:ext>
            </a:extLst>
          </p:cNvPr>
          <p:cNvSpPr>
            <a:spLocks noGrp="1"/>
          </p:cNvSpPr>
          <p:nvPr>
            <p:ph type="title"/>
          </p:nvPr>
        </p:nvSpPr>
        <p:spPr/>
        <p:txBody>
          <a:bodyPr/>
          <a:lstStyle/>
          <a:p>
            <a:r>
              <a:rPr lang="fr-FR"/>
              <a:t>So </a:t>
            </a:r>
            <a:r>
              <a:rPr lang="fr-FR" err="1"/>
              <a:t>let’s</a:t>
            </a:r>
            <a:r>
              <a:rPr lang="fr-FR"/>
              <a:t> </a:t>
            </a:r>
            <a:r>
              <a:rPr lang="fr-FR" err="1"/>
              <a:t>make</a:t>
            </a:r>
            <a:r>
              <a:rPr lang="fr-FR"/>
              <a:t> a </a:t>
            </a:r>
            <a:r>
              <a:rPr lang="fr-FR" err="1"/>
              <a:t>review</a:t>
            </a:r>
            <a:r>
              <a:rPr lang="fr-FR"/>
              <a:t> on </a:t>
            </a:r>
            <a:r>
              <a:rPr lang="fr-FR" err="1"/>
              <a:t>geometrical</a:t>
            </a:r>
            <a:r>
              <a:rPr lang="fr-FR"/>
              <a:t> </a:t>
            </a:r>
            <a:r>
              <a:rPr lang="fr-FR" err="1"/>
              <a:t>optics</a:t>
            </a:r>
            <a:endParaRPr lang="fr-F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C61A75A-4FA9-4091-8717-C04037255A7B}"/>
                  </a:ext>
                </a:extLst>
              </p:cNvPr>
              <p:cNvSpPr>
                <a:spLocks noGrp="1"/>
              </p:cNvSpPr>
              <p:nvPr>
                <p:ph idx="1"/>
              </p:nvPr>
            </p:nvSpPr>
            <p:spPr/>
            <p:txBody>
              <a:bodyPr>
                <a:normAutofit/>
              </a:bodyPr>
              <a:lstStyle/>
              <a:p>
                <a:r>
                  <a:rPr lang="fr-FR"/>
                  <a:t>Postulates</a:t>
                </a:r>
              </a:p>
              <a:p>
                <a:pPr marL="914400" lvl="1" indent="-457200">
                  <a:buAutoNum type="arabicParenR"/>
                </a:pPr>
                <a:r>
                  <a:rPr lang="fr-FR"/>
                  <a:t>Light </a:t>
                </a:r>
                <a:r>
                  <a:rPr lang="fr-FR" err="1"/>
                  <a:t>propagates</a:t>
                </a:r>
                <a:r>
                  <a:rPr lang="fr-FR"/>
                  <a:t> as rays. </a:t>
                </a:r>
                <a:r>
                  <a:rPr lang="fr-FR" err="1"/>
                  <a:t>Those</a:t>
                </a:r>
                <a:r>
                  <a:rPr lang="fr-FR"/>
                  <a:t> rays are </a:t>
                </a:r>
                <a:r>
                  <a:rPr lang="fr-FR" err="1"/>
                  <a:t>emitted</a:t>
                </a:r>
                <a:r>
                  <a:rPr lang="fr-FR"/>
                  <a:t> by light sources and are observable by </a:t>
                </a:r>
                <a:r>
                  <a:rPr lang="fr-FR" err="1"/>
                  <a:t>optical</a:t>
                </a:r>
                <a:r>
                  <a:rPr lang="fr-FR"/>
                  <a:t> detectors.</a:t>
                </a:r>
              </a:p>
              <a:p>
                <a:pPr marL="914400" lvl="1" indent="-457200">
                  <a:buAutoNum type="arabicParenR"/>
                </a:pPr>
                <a:r>
                  <a:rPr lang="en-US"/>
                  <a:t>The optical medium is characterized by a function n(r), the so-called refractive index. Normally, we have n(r) larger or equal to 1, but in so-called meta-materials n(r) &lt; 0 can occur (see special lecture). The refractive index is related to the speed of light in the medium:</a:t>
                </a:r>
              </a:p>
              <a:p>
                <a:pPr marL="457200" lvl="1" indent="0" algn="ctr">
                  <a:buNone/>
                </a:pPr>
                <a14:m>
                  <m:oMath xmlns:m="http://schemas.openxmlformats.org/officeDocument/2006/math">
                    <m:r>
                      <a:rPr lang="en-US" i="1" dirty="0" smtClean="0">
                        <a:latin typeface="Cambria Math" panose="02040503050406030204" pitchFamily="18" charset="0"/>
                      </a:rPr>
                      <m:t>𝑛</m:t>
                    </m:r>
                    <m:r>
                      <a:rPr lang="en-US" i="1" dirty="0" smtClean="0">
                        <a:latin typeface="Cambria Math" panose="02040503050406030204" pitchFamily="18" charset="0"/>
                      </a:rPr>
                      <m:t>=</m:t>
                    </m:r>
                    <m:f>
                      <m:fPr>
                        <m:ctrlPr>
                          <a:rPr lang="fr-FR" b="0" i="1" dirty="0" smtClean="0">
                            <a:latin typeface="Cambria Math" panose="02040503050406030204" pitchFamily="18" charset="0"/>
                          </a:rPr>
                        </m:ctrlPr>
                      </m:fPr>
                      <m:num>
                        <m:r>
                          <a:rPr lang="fr-FR" b="0" i="1" dirty="0" smtClean="0">
                            <a:latin typeface="Cambria Math" panose="02040503050406030204" pitchFamily="18" charset="0"/>
                          </a:rPr>
                          <m:t>𝑐</m:t>
                        </m:r>
                      </m:num>
                      <m:den>
                        <m:sSub>
                          <m:sSubPr>
                            <m:ctrlPr>
                              <a:rPr lang="fr-FR" b="0" i="1" dirty="0" smtClean="0">
                                <a:latin typeface="Cambria Math" panose="02040503050406030204" pitchFamily="18" charset="0"/>
                              </a:rPr>
                            </m:ctrlPr>
                          </m:sSubPr>
                          <m:e>
                            <m:r>
                              <a:rPr lang="fr-FR" b="0" i="1" dirty="0" smtClean="0">
                                <a:latin typeface="Cambria Math" panose="02040503050406030204" pitchFamily="18" charset="0"/>
                              </a:rPr>
                              <m:t>𝑐</m:t>
                            </m:r>
                          </m:e>
                          <m:sub>
                            <m:r>
                              <a:rPr lang="fr-FR" b="0" i="1" dirty="0" smtClean="0">
                                <a:latin typeface="Cambria Math" panose="02040503050406030204" pitchFamily="18" charset="0"/>
                              </a:rPr>
                              <m:t>𝑛</m:t>
                            </m:r>
                          </m:sub>
                        </m:sSub>
                      </m:den>
                    </m:f>
                  </m:oMath>
                </a14:m>
                <a:r>
                  <a:rPr lang="en-US"/>
                  <a:t>              </a:t>
                </a:r>
                <a14:m>
                  <m:oMath xmlns:m="http://schemas.openxmlformats.org/officeDocument/2006/math">
                    <m:sSub>
                      <m:sSubPr>
                        <m:ctrlPr>
                          <a:rPr lang="fr-FR" b="0" i="1" dirty="0" smtClean="0">
                            <a:latin typeface="Cambria Math" panose="02040503050406030204" pitchFamily="18" charset="0"/>
                          </a:rPr>
                        </m:ctrlPr>
                      </m:sSubPr>
                      <m:e>
                        <m:r>
                          <a:rPr lang="fr-FR" b="0" i="1" dirty="0" smtClean="0">
                            <a:latin typeface="Cambria Math" panose="02040503050406030204" pitchFamily="18" charset="0"/>
                          </a:rPr>
                          <m:t>𝑐</m:t>
                        </m:r>
                      </m:e>
                      <m:sub>
                        <m:r>
                          <a:rPr lang="fr-FR" b="0" i="1" dirty="0" smtClean="0">
                            <a:latin typeface="Cambria Math" panose="02040503050406030204" pitchFamily="18" charset="0"/>
                          </a:rPr>
                          <m:t>𝑛</m:t>
                        </m:r>
                      </m:sub>
                    </m:sSub>
                    <m:r>
                      <a:rPr lang="fr-FR" b="0" i="1" dirty="0" smtClean="0">
                        <a:latin typeface="Cambria Math" panose="02040503050406030204" pitchFamily="18" charset="0"/>
                      </a:rPr>
                      <m:t>−</m:t>
                    </m:r>
                    <m:r>
                      <m:rPr>
                        <m:sty m:val="p"/>
                      </m:rPr>
                      <a:rPr lang="fr-FR" b="0" i="0" dirty="0" smtClean="0">
                        <a:latin typeface="Cambria Math" panose="02040503050406030204" pitchFamily="18" charset="0"/>
                      </a:rPr>
                      <m:t>Speed</m:t>
                    </m:r>
                    <m:r>
                      <a:rPr lang="fr-FR" b="0" i="0" dirty="0" smtClean="0">
                        <a:latin typeface="Cambria Math" panose="02040503050406030204" pitchFamily="18" charset="0"/>
                      </a:rPr>
                      <m:t> </m:t>
                    </m:r>
                    <m:r>
                      <m:rPr>
                        <m:sty m:val="p"/>
                      </m:rPr>
                      <a:rPr lang="fr-FR" b="0" i="0" dirty="0" smtClean="0">
                        <a:latin typeface="Cambria Math" panose="02040503050406030204" pitchFamily="18" charset="0"/>
                      </a:rPr>
                      <m:t>of</m:t>
                    </m:r>
                    <m:r>
                      <a:rPr lang="fr-FR" b="0" i="0" dirty="0" smtClean="0">
                        <a:latin typeface="Cambria Math" panose="02040503050406030204" pitchFamily="18" charset="0"/>
                      </a:rPr>
                      <m:t> </m:t>
                    </m:r>
                    <m:r>
                      <m:rPr>
                        <m:sty m:val="p"/>
                      </m:rPr>
                      <a:rPr lang="fr-FR" b="0" i="0" dirty="0" smtClean="0">
                        <a:latin typeface="Cambria Math" panose="02040503050406030204" pitchFamily="18" charset="0"/>
                      </a:rPr>
                      <m:t>light</m:t>
                    </m:r>
                    <m:r>
                      <a:rPr lang="fr-FR" b="0" i="0" dirty="0" smtClean="0">
                        <a:latin typeface="Cambria Math" panose="02040503050406030204" pitchFamily="18" charset="0"/>
                      </a:rPr>
                      <m:t> </m:t>
                    </m:r>
                    <m:r>
                      <m:rPr>
                        <m:sty m:val="p"/>
                      </m:rPr>
                      <a:rPr lang="fr-FR" b="0" i="0" dirty="0" smtClean="0">
                        <a:latin typeface="Cambria Math" panose="02040503050406030204" pitchFamily="18" charset="0"/>
                      </a:rPr>
                      <m:t>in</m:t>
                    </m:r>
                    <m:r>
                      <a:rPr lang="fr-FR" b="0" i="0" dirty="0" smtClean="0">
                        <a:latin typeface="Cambria Math" panose="02040503050406030204" pitchFamily="18" charset="0"/>
                      </a:rPr>
                      <m:t> </m:t>
                    </m:r>
                    <m:r>
                      <m:rPr>
                        <m:sty m:val="p"/>
                      </m:rPr>
                      <a:rPr lang="fr-FR" b="0" i="0" dirty="0" smtClean="0">
                        <a:latin typeface="Cambria Math" panose="02040503050406030204" pitchFamily="18" charset="0"/>
                      </a:rPr>
                      <m:t>the</m:t>
                    </m:r>
                    <m:r>
                      <a:rPr lang="fr-FR" b="0" i="0" dirty="0" smtClean="0">
                        <a:latin typeface="Cambria Math" panose="02040503050406030204" pitchFamily="18" charset="0"/>
                      </a:rPr>
                      <m:t> </m:t>
                    </m:r>
                    <m:r>
                      <m:rPr>
                        <m:sty m:val="p"/>
                      </m:rPr>
                      <a:rPr lang="fr-FR" b="0" i="0" dirty="0" smtClean="0">
                        <a:latin typeface="Cambria Math" panose="02040503050406030204" pitchFamily="18" charset="0"/>
                      </a:rPr>
                      <m:t>medium</m:t>
                    </m:r>
                  </m:oMath>
                </a14:m>
                <a:endParaRPr lang="en-US"/>
              </a:p>
              <a:p>
                <a:pPr marL="457200" lvl="1" indent="0">
                  <a:buNone/>
                </a:pPr>
                <a:r>
                  <a:rPr lang="en-US"/>
                  <a:t>3)	We define the optical path length, which is proportional to the time (or</a:t>
                </a:r>
              </a:p>
              <a:p>
                <a:pPr marL="457200" lvl="1" indent="0">
                  <a:buNone/>
                </a:pPr>
                <a:r>
                  <a:rPr lang="en-US"/>
                  <a:t>	delay) the light needs to travel from point A to point B.</a:t>
                </a:r>
              </a:p>
            </p:txBody>
          </p:sp>
        </mc:Choice>
        <mc:Fallback xmlns="">
          <p:sp>
            <p:nvSpPr>
              <p:cNvPr id="3" name="Content Placeholder 2">
                <a:extLst>
                  <a:ext uri="{FF2B5EF4-FFF2-40B4-BE49-F238E27FC236}">
                    <a16:creationId xmlns:a16="http://schemas.microsoft.com/office/drawing/2014/main" id="{6C61A75A-4FA9-4091-8717-C04037255A7B}"/>
                  </a:ext>
                </a:extLst>
              </p:cNvPr>
              <p:cNvSpPr>
                <a:spLocks noGrp="1" noRot="1" noChangeAspect="1" noMove="1" noResize="1" noEditPoints="1" noAdjustHandles="1" noChangeArrowheads="1" noChangeShapeType="1" noTextEdit="1"/>
              </p:cNvSpPr>
              <p:nvPr>
                <p:ph idx="1"/>
              </p:nvPr>
            </p:nvSpPr>
            <p:spPr>
              <a:blipFill>
                <a:blip r:embed="rId2"/>
                <a:stretch>
                  <a:fillRect l="-1043" t="-2241" r="-580"/>
                </a:stretch>
              </a:blipFill>
            </p:spPr>
            <p:txBody>
              <a:bodyPr/>
              <a:lstStyle/>
              <a:p>
                <a:r>
                  <a:rPr lang="en-US">
                    <a:noFill/>
                  </a:rPr>
                  <a:t> </a:t>
                </a:r>
              </a:p>
            </p:txBody>
          </p:sp>
        </mc:Fallback>
      </mc:AlternateContent>
      <p:sp>
        <p:nvSpPr>
          <p:cNvPr id="5" name="Espace réservé du numéro de diapositive 3">
            <a:extLst>
              <a:ext uri="{FF2B5EF4-FFF2-40B4-BE49-F238E27FC236}">
                <a16:creationId xmlns:a16="http://schemas.microsoft.com/office/drawing/2014/main" id="{6295AFBB-9F5E-4345-9473-711B128160EB}"/>
              </a:ext>
            </a:extLst>
          </p:cNvPr>
          <p:cNvSpPr>
            <a:spLocks noGrp="1"/>
          </p:cNvSpPr>
          <p:nvPr>
            <p:ph type="sldNum" sz="quarter" idx="12"/>
          </p:nvPr>
        </p:nvSpPr>
        <p:spPr>
          <a:xfrm>
            <a:off x="8610600" y="6356350"/>
            <a:ext cx="2743200" cy="365125"/>
          </a:xfrm>
        </p:spPr>
        <p:txBody>
          <a:bodyPr/>
          <a:lstStyle/>
          <a:p>
            <a:fld id="{1D47877B-98BE-4186-BAA2-E943AE9C14B3}" type="slidenum">
              <a:rPr lang="fr-FR" smtClean="0"/>
              <a:t>9</a:t>
            </a:fld>
            <a:endParaRPr lang="fr-FR"/>
          </a:p>
        </p:txBody>
      </p:sp>
      <p:sp>
        <p:nvSpPr>
          <p:cNvPr id="6" name="Espace réservé de la date 4">
            <a:extLst>
              <a:ext uri="{FF2B5EF4-FFF2-40B4-BE49-F238E27FC236}">
                <a16:creationId xmlns:a16="http://schemas.microsoft.com/office/drawing/2014/main" id="{2B1CD597-DFD3-48BA-A6E6-B373977F889F}"/>
              </a:ext>
            </a:extLst>
          </p:cNvPr>
          <p:cNvSpPr>
            <a:spLocks noGrp="1"/>
          </p:cNvSpPr>
          <p:nvPr>
            <p:ph type="dt" sz="half" idx="10"/>
          </p:nvPr>
        </p:nvSpPr>
        <p:spPr>
          <a:xfrm>
            <a:off x="838200" y="6356350"/>
            <a:ext cx="2743200" cy="365125"/>
          </a:xfrm>
        </p:spPr>
        <p:txBody>
          <a:bodyPr/>
          <a:lstStyle/>
          <a:p>
            <a:r>
              <a:rPr lang="fr-FR"/>
              <a:t>Prof. Samuel F. SERNA O.</a:t>
            </a:r>
          </a:p>
        </p:txBody>
      </p:sp>
      <p:sp>
        <p:nvSpPr>
          <p:cNvPr id="7" name="Espace réservé du pied de page 5">
            <a:extLst>
              <a:ext uri="{FF2B5EF4-FFF2-40B4-BE49-F238E27FC236}">
                <a16:creationId xmlns:a16="http://schemas.microsoft.com/office/drawing/2014/main" id="{3957051D-FCE6-4B47-BBAE-382360095A91}"/>
              </a:ext>
            </a:extLst>
          </p:cNvPr>
          <p:cNvSpPr>
            <a:spLocks noGrp="1"/>
          </p:cNvSpPr>
          <p:nvPr>
            <p:ph type="ftr" sz="quarter" idx="3"/>
          </p:nvPr>
        </p:nvSpPr>
        <p:spPr>
          <a:xfrm>
            <a:off x="4038600" y="6565483"/>
            <a:ext cx="4114800" cy="365125"/>
          </a:xfrm>
        </p:spPr>
        <p:txBody>
          <a:bodyPr/>
          <a:lstStyle/>
          <a:p>
            <a:r>
              <a:rPr lang="fr-FR"/>
              <a:t>Spring 2021 – </a:t>
            </a:r>
            <a:r>
              <a:rPr lang="fr-FR" err="1"/>
              <a:t>Optics</a:t>
            </a:r>
            <a:endParaRPr lang="fr-FR"/>
          </a:p>
        </p:txBody>
      </p:sp>
    </p:spTree>
    <p:extLst>
      <p:ext uri="{BB962C8B-B14F-4D97-AF65-F5344CB8AC3E}">
        <p14:creationId xmlns:p14="http://schemas.microsoft.com/office/powerpoint/2010/main" val="338614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2475</TotalTime>
  <Words>772</Words>
  <Application>Microsoft Office PowerPoint</Application>
  <PresentationFormat>Widescreen</PresentationFormat>
  <Paragraphs>113</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Cambria Math</vt:lpstr>
      <vt:lpstr>1_Office Theme</vt:lpstr>
      <vt:lpstr> Introduction Applied Optics PHOE-160</vt:lpstr>
      <vt:lpstr>Groups</vt:lpstr>
      <vt:lpstr>Optics, photonics, light…?</vt:lpstr>
      <vt:lpstr>Revolutionary event</vt:lpstr>
      <vt:lpstr>Some more things about light</vt:lpstr>
      <vt:lpstr>PowerPoint Presentation</vt:lpstr>
      <vt:lpstr>But again… what is light?</vt:lpstr>
      <vt:lpstr>Schematics of optics</vt:lpstr>
      <vt:lpstr>So let’s make a review on geometrical optics</vt:lpstr>
      <vt:lpstr>More postulates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Lab report – day2 Optics PHOE-160</dc:title>
  <dc:creator>Samuel</dc:creator>
  <cp:lastModifiedBy>Serna Otalvaro, Samuel</cp:lastModifiedBy>
  <cp:revision>15</cp:revision>
  <dcterms:created xsi:type="dcterms:W3CDTF">2021-02-25T21:30:40Z</dcterms:created>
  <dcterms:modified xsi:type="dcterms:W3CDTF">2022-05-08T23:09:00Z</dcterms:modified>
</cp:coreProperties>
</file>