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09" r:id="rId2"/>
    <p:sldId id="488" r:id="rId3"/>
    <p:sldId id="310" r:id="rId4"/>
    <p:sldId id="311" r:id="rId5"/>
    <p:sldId id="499" r:id="rId6"/>
    <p:sldId id="491" r:id="rId7"/>
    <p:sldId id="492" r:id="rId8"/>
    <p:sldId id="498" r:id="rId9"/>
    <p:sldId id="504" r:id="rId10"/>
    <p:sldId id="502" r:id="rId11"/>
    <p:sldId id="50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43798-F659-CD79-7F8B-C2D663C7F56B}" v="4" dt="2022-05-09T01:10:28.013"/>
    <p1510:client id="{C4568368-8863-FD71-30BE-9A94A68BAE6F}" v="13" dt="2022-05-08T23:05:12.1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na Otalvaro, Samuel" userId="S::ssernaotalvaro@bridgew.edu::99448e36-e55b-4881-a623-ab46c052b2c6" providerId="AD" clId="Web-{A9943798-F659-CD79-7F8B-C2D663C7F56B}"/>
    <pc:docChg chg="modSld">
      <pc:chgData name="Serna Otalvaro, Samuel" userId="S::ssernaotalvaro@bridgew.edu::99448e36-e55b-4881-a623-ab46c052b2c6" providerId="AD" clId="Web-{A9943798-F659-CD79-7F8B-C2D663C7F56B}" dt="2022-05-09T01:10:26.872" v="2" actId="20577"/>
      <pc:docMkLst>
        <pc:docMk/>
      </pc:docMkLst>
      <pc:sldChg chg="modSp">
        <pc:chgData name="Serna Otalvaro, Samuel" userId="S::ssernaotalvaro@bridgew.edu::99448e36-e55b-4881-a623-ab46c052b2c6" providerId="AD" clId="Web-{A9943798-F659-CD79-7F8B-C2D663C7F56B}" dt="2022-05-09T01:10:26.872" v="2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A9943798-F659-CD79-7F8B-C2D663C7F56B}" dt="2022-05-09T01:10:26.872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name="Serna Otalvaro, Samuel" userId="S::ssernaotalvaro@bridgew.edu::99448e36-e55b-4881-a623-ab46c052b2c6" providerId="AD" clId="Web-{C4568368-8863-FD71-30BE-9A94A68BAE6F}"/>
    <pc:docChg chg="addSld delSld modSld">
      <pc:chgData name="Serna Otalvaro, Samuel" userId="S::ssernaotalvaro@bridgew.edu::99448e36-e55b-4881-a623-ab46c052b2c6" providerId="AD" clId="Web-{C4568368-8863-FD71-30BE-9A94A68BAE6F}" dt="2022-05-08T23:05:09.873" v="9" actId="20577"/>
      <pc:docMkLst>
        <pc:docMk/>
      </pc:docMkLst>
      <pc:sldChg chg="addSp delSp modSp">
        <pc:chgData name="Serna Otalvaro, Samuel" userId="S::ssernaotalvaro@bridgew.edu::99448e36-e55b-4881-a623-ab46c052b2c6" providerId="AD" clId="Web-{C4568368-8863-FD71-30BE-9A94A68BAE6F}" dt="2022-05-08T23:03:59.183" v="1"/>
        <pc:sldMkLst>
          <pc:docMk/>
          <pc:sldMk cId="243645069" sldId="498"/>
        </pc:sldMkLst>
        <pc:picChg chg="add del mod">
          <ac:chgData name="Serna Otalvaro, Samuel" userId="S::ssernaotalvaro@bridgew.edu::99448e36-e55b-4881-a623-ab46c052b2c6" providerId="AD" clId="Web-{C4568368-8863-FD71-30BE-9A94A68BAE6F}" dt="2022-05-08T23:03:59.183" v="1"/>
          <ac:picMkLst>
            <pc:docMk/>
            <pc:sldMk cId="243645069" sldId="498"/>
            <ac:picMk id="4" creationId="{8F0D72A5-2A0F-09C1-4DFE-F95326C1D79E}"/>
          </ac:picMkLst>
        </pc:picChg>
      </pc:sldChg>
      <pc:sldChg chg="modSp">
        <pc:chgData name="Serna Otalvaro, Samuel" userId="S::ssernaotalvaro@bridgew.edu::99448e36-e55b-4881-a623-ab46c052b2c6" providerId="AD" clId="Web-{C4568368-8863-FD71-30BE-9A94A68BAE6F}" dt="2022-05-08T23:05:01.529" v="6" actId="20577"/>
        <pc:sldMkLst>
          <pc:docMk/>
          <pc:sldMk cId="112700284" sldId="502"/>
        </pc:sldMkLst>
        <pc:spChg chg="mod">
          <ac:chgData name="Serna Otalvaro, Samuel" userId="S::ssernaotalvaro@bridgew.edu::99448e36-e55b-4881-a623-ab46c052b2c6" providerId="AD" clId="Web-{C4568368-8863-FD71-30BE-9A94A68BAE6F}" dt="2022-05-08T23:05:01.529" v="6" actId="20577"/>
          <ac:spMkLst>
            <pc:docMk/>
            <pc:sldMk cId="112700284" sldId="502"/>
            <ac:spMk id="2" creationId="{E012C1E3-04D5-008E-F339-FD6DBE89E0E3}"/>
          </ac:spMkLst>
        </pc:spChg>
      </pc:sldChg>
      <pc:sldChg chg="new del">
        <pc:chgData name="Serna Otalvaro, Samuel" userId="S::ssernaotalvaro@bridgew.edu::99448e36-e55b-4881-a623-ab46c052b2c6" providerId="AD" clId="Web-{C4568368-8863-FD71-30BE-9A94A68BAE6F}" dt="2022-05-08T23:04:47.998" v="4"/>
        <pc:sldMkLst>
          <pc:docMk/>
          <pc:sldMk cId="3085160332" sldId="503"/>
        </pc:sldMkLst>
      </pc:sldChg>
      <pc:sldChg chg="modSp add">
        <pc:chgData name="Serna Otalvaro, Samuel" userId="S::ssernaotalvaro@bridgew.edu::99448e36-e55b-4881-a623-ab46c052b2c6" providerId="AD" clId="Web-{C4568368-8863-FD71-30BE-9A94A68BAE6F}" dt="2022-05-08T23:05:09.873" v="9" actId="20577"/>
        <pc:sldMkLst>
          <pc:docMk/>
          <pc:sldMk cId="386571380" sldId="504"/>
        </pc:sldMkLst>
        <pc:spChg chg="mod">
          <ac:chgData name="Serna Otalvaro, Samuel" userId="S::ssernaotalvaro@bridgew.edu::99448e36-e55b-4881-a623-ab46c052b2c6" providerId="AD" clId="Web-{C4568368-8863-FD71-30BE-9A94A68BAE6F}" dt="2022-05-08T23:05:09.873" v="9" actId="20577"/>
          <ac:spMkLst>
            <pc:docMk/>
            <pc:sldMk cId="386571380" sldId="504"/>
            <ac:spMk id="2" creationId="{26A9A5B2-2BC7-4159-914C-C06D41EE965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71D4C-982D-4AD5-81C6-D5A0A2759846}" type="datetimeFigureOut">
              <a:t>5/8/2022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DCDF8-3D9D-4715-BD58-1C405ED65B6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5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Approx 29 </a:t>
            </a:r>
            <a:r>
              <a:rPr lang="fr-FR" err="1"/>
              <a:t>degrees</a:t>
            </a:r>
            <a:r>
              <a:rPr lang="fr-FR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F9D26-BB5C-493B-B188-810609A8EEF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931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8D7A-8DE2-4653-8D2B-D19C03A3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01BF5-F84C-48FD-BACB-0A368840C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3361-D309-44EC-A258-8D4A1CD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AB52-294A-4B9A-B048-CA7669EF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7B4E38-9EC0-4222-8F78-1C95E7092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22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CACA-F516-4F2D-887F-63F93F9B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BF85-84C0-4F88-B04F-8076CE769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7ADC-EC21-4A55-BA41-6A20558E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12F8-1D9B-42B6-9E9F-9292F8AF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D89B0B-1E19-4E81-86AE-E3E11C2BE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309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87BB0C-6380-489C-A162-369F8286D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63405-3660-4DE8-9D0E-4A713748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52CA7-39CE-4EF1-A3B8-D52655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401D0-A205-498A-8055-1B9206B9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A9C30B-AD28-4548-96BF-FD6354E20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21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EBD-9191-4464-87B5-0E91154B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61BC-5040-415C-A11F-2B7AB22E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3648-EF2A-4B3C-979A-91A39A51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4E8043-D132-4EC1-AD00-A365A1BE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677125-CA05-4103-8502-28AC5E1DB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83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1325-032C-4EDD-8763-BDE26A86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8FC54-7033-4556-8124-50FC7ECAF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5D13-E737-40FB-8045-23191E9E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7CA01D-2C3D-4AC2-9A59-5F6D5F00C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6C08C-71B3-497B-B433-3B904DC47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17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B3DB-FA2A-4DAD-9EC8-2C89402F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7EC6-5EBD-4CF6-ADC0-05488A591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DE5E3-FFDF-48A5-BD04-B76223DCF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0544D-C9E7-48FE-B340-95B85B7D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3237D4-0C68-45FD-89BD-1C23D32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16AC0B-E922-4072-B31F-EBB61A26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526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0E4E-1FEA-41D9-A185-28FC9750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1E3A2-6E9B-425B-B826-24F81C15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49333-AEE7-4403-87A7-6ED19703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A6DB5-47AA-4537-B1A8-3EFD090C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D257C3-940E-4F1F-A9C0-AF1EA508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43A5F-1EA1-49AE-B4D0-8DADD559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22B662-9FC8-436A-B010-D14DA3E6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C78941-C51B-4ACE-A459-BC2D0B49126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78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FD69-EA95-4554-A338-7893531E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D35F-05DB-4AD3-B424-5563065C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EFC9DCC-5D59-4EB8-923D-CDA07365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C18976-B17D-43E3-84B7-6EBA9910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24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46D12-B89B-400B-B1BA-C6CEF030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10FCBC-2A6B-464C-BC94-68B8398C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22FC0D-C4E2-478D-BC1B-CF57F9294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6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D8CE-B05C-4810-9F18-ECF2AB1A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BE68-8E4E-4F5C-88A5-53EF122D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2E26B-8E61-4BEA-ADA1-8FDBCAE12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2247A-3406-4E89-A5C3-86F7A8CA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044EF-BAC7-422A-A234-22D78054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C813A-5BA7-4758-B0FA-989618AF0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07F4-E6E7-40D7-8A73-99A41643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32830-D9F4-48C6-90C1-EC3D99F2C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776D5-A820-4FB0-85A4-F02CDA6E6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7446-6CD2-434E-B6A4-17EFFA8F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AD4F1-D371-45B2-BE0A-6D2FF5F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C17B5B-3855-4C3F-8039-66EF4D00A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96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36E13-4871-42E4-9D85-1206E8FF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148" y="365125"/>
            <a:ext cx="9662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DA4B-EF8F-4428-ADD9-E744E3F8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A0BC7-BCC2-42E4-B975-31391287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7304-B638-44F6-93B2-120E6A95F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9F6E-B8A9-42AD-B053-358938E5E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75A83-9DDB-4223-8D8D-85977D2C81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4"/>
            <a:ext cx="1387393" cy="11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04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s://refractiveindex.info/" TargetMode="External"/><Relationship Id="rId7" Type="http://schemas.openxmlformats.org/officeDocument/2006/relationships/image" Target="../media/image26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MnIJEqSRVs" TargetMode="External"/><Relationship Id="rId2" Type="http://schemas.openxmlformats.org/officeDocument/2006/relationships/hyperlink" Target="https://www.olympus-lifescience.com/fr/microscope-resource/primer/lightandcolor/reflectionintr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het.colorado.edu/en/simulations/bending-light" TargetMode="External"/><Relationship Id="rId4" Type="http://schemas.openxmlformats.org/officeDocument/2006/relationships/hyperlink" Target="https://www.edmundoptics.fr/knowledge-center/video/tutorials/understanding-refractio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12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fractiveindex.info/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olframalpha.com/" TargetMode="External"/><Relationship Id="rId5" Type="http://schemas.openxmlformats.org/officeDocument/2006/relationships/hyperlink" Target="https://refractiveindex.info/?shelf=other&amp;book=air&amp;page=Ciddor" TargetMode="External"/><Relationship Id="rId4" Type="http://schemas.openxmlformats.org/officeDocument/2006/relationships/hyperlink" Target="https://refractiveindex.info/?shelf=main&amp;book=SiO2&amp;page=Malits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004B-893C-4736-B88A-082CEDFC8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640080"/>
            <a:ext cx="6894575" cy="3566160"/>
          </a:xfrm>
        </p:spPr>
        <p:txBody>
          <a:bodyPr>
            <a:noAutofit/>
          </a:bodyPr>
          <a:lstStyle/>
          <a:p>
            <a:pPr algn="l"/>
            <a:br>
              <a:rPr lang="fr-FR" sz="5400" dirty="0"/>
            </a:br>
            <a:r>
              <a:rPr lang="fr-FR" sz="5400" dirty="0"/>
              <a:t>Lecture 2</a:t>
            </a:r>
            <a:br>
              <a:rPr lang="fr-FR" sz="5400" dirty="0"/>
            </a:br>
            <a:r>
              <a:rPr lang="fr-FR" sz="5400" dirty="0" err="1"/>
              <a:t>Reflection</a:t>
            </a:r>
            <a:r>
              <a:rPr lang="fr-FR" sz="5400" dirty="0"/>
              <a:t> and </a:t>
            </a:r>
            <a:r>
              <a:rPr lang="fr-FR" sz="5400" dirty="0" err="1"/>
              <a:t>refraction</a:t>
            </a:r>
            <a:br>
              <a:rPr lang="fr-FR" sz="5400" dirty="0"/>
            </a:br>
            <a:r>
              <a:rPr lang="fr-FR" sz="5400" dirty="0"/>
              <a:t>PHOE-160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10BDD-3034-4623-814C-F658EFC97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6008"/>
            <a:ext cx="6894576" cy="1572768"/>
          </a:xfrm>
        </p:spPr>
        <p:txBody>
          <a:bodyPr>
            <a:normAutofit/>
          </a:bodyPr>
          <a:lstStyle/>
          <a:p>
            <a:pPr algn="l"/>
            <a:r>
              <a:rPr lang="fr-FR"/>
              <a:t>Spring 2021</a:t>
            </a:r>
          </a:p>
          <a:p>
            <a:pPr algn="l"/>
            <a:r>
              <a:rPr lang="fr-FR"/>
              <a:t>Prof. Samuel Serna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BBDB-E751-4698-938F-51A51A7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pic>
        <p:nvPicPr>
          <p:cNvPr id="8" name="Picture 7" descr="Formules mathématiques complexes sur un tableau noir">
            <a:extLst>
              <a:ext uri="{FF2B5EF4-FFF2-40B4-BE49-F238E27FC236}">
                <a16:creationId xmlns:a16="http://schemas.microsoft.com/office/drawing/2014/main" id="{3A565365-6AF3-4AC3-A9C3-315F125B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34" r="22031" b="-1"/>
          <a:stretch/>
        </p:blipFill>
        <p:spPr>
          <a:xfrm>
            <a:off x="8139803" y="10"/>
            <a:ext cx="4052199" cy="6857990"/>
          </a:xfrm>
          <a:custGeom>
            <a:avLst/>
            <a:gdLst/>
            <a:ahLst/>
            <a:cxnLst/>
            <a:rect l="l" t="t" r="r" b="b"/>
            <a:pathLst>
              <a:path w="4052199" h="6858000">
                <a:moveTo>
                  <a:pt x="25603" y="0"/>
                </a:moveTo>
                <a:lnTo>
                  <a:pt x="4052199" y="0"/>
                </a:lnTo>
                <a:lnTo>
                  <a:pt x="4052199" y="6858000"/>
                </a:lnTo>
                <a:lnTo>
                  <a:pt x="28079" y="6858000"/>
                </a:lnTo>
                <a:lnTo>
                  <a:pt x="37459" y="6497135"/>
                </a:lnTo>
                <a:cubicBezTo>
                  <a:pt x="37586" y="6492050"/>
                  <a:pt x="38603" y="6487092"/>
                  <a:pt x="38603" y="6482007"/>
                </a:cubicBezTo>
                <a:cubicBezTo>
                  <a:pt x="47502" y="6367973"/>
                  <a:pt x="52587" y="6253939"/>
                  <a:pt x="18135" y="6142702"/>
                </a:cubicBezTo>
                <a:cubicBezTo>
                  <a:pt x="15084" y="6132214"/>
                  <a:pt x="13495" y="6121344"/>
                  <a:pt x="13432" y="6110411"/>
                </a:cubicBezTo>
                <a:cubicBezTo>
                  <a:pt x="11690" y="6013324"/>
                  <a:pt x="15936" y="5916236"/>
                  <a:pt x="26145" y="5819669"/>
                </a:cubicBezTo>
                <a:cubicBezTo>
                  <a:pt x="31229" y="5760555"/>
                  <a:pt x="26017" y="5700423"/>
                  <a:pt x="42926" y="5641690"/>
                </a:cubicBezTo>
                <a:cubicBezTo>
                  <a:pt x="50337" y="5612565"/>
                  <a:pt x="54595" y="5582728"/>
                  <a:pt x="55638" y="5552700"/>
                </a:cubicBezTo>
                <a:cubicBezTo>
                  <a:pt x="60087" y="5479983"/>
                  <a:pt x="38603" y="5411588"/>
                  <a:pt x="18263" y="5343066"/>
                </a:cubicBezTo>
                <a:cubicBezTo>
                  <a:pt x="7456" y="5306707"/>
                  <a:pt x="-5384" y="5269459"/>
                  <a:pt x="2372" y="5231320"/>
                </a:cubicBezTo>
                <a:cubicBezTo>
                  <a:pt x="16076" y="5173655"/>
                  <a:pt x="23920" y="5114744"/>
                  <a:pt x="25763" y="5055502"/>
                </a:cubicBezTo>
                <a:cubicBezTo>
                  <a:pt x="25635" y="5012660"/>
                  <a:pt x="15338" y="4970962"/>
                  <a:pt x="18898" y="4928374"/>
                </a:cubicBezTo>
                <a:cubicBezTo>
                  <a:pt x="27073" y="4845715"/>
                  <a:pt x="29157" y="4762561"/>
                  <a:pt x="25127" y="4679584"/>
                </a:cubicBezTo>
                <a:cubicBezTo>
                  <a:pt x="25077" y="4646429"/>
                  <a:pt x="28776" y="4613376"/>
                  <a:pt x="36187" y="4581060"/>
                </a:cubicBezTo>
                <a:cubicBezTo>
                  <a:pt x="45493" y="4524043"/>
                  <a:pt x="47464" y="4466060"/>
                  <a:pt x="42036" y="4408547"/>
                </a:cubicBezTo>
                <a:cubicBezTo>
                  <a:pt x="36060" y="4341932"/>
                  <a:pt x="18263" y="4276334"/>
                  <a:pt x="13685" y="4209719"/>
                </a:cubicBezTo>
                <a:cubicBezTo>
                  <a:pt x="6694" y="4099371"/>
                  <a:pt x="16610" y="3989024"/>
                  <a:pt x="26398" y="3879186"/>
                </a:cubicBezTo>
                <a:cubicBezTo>
                  <a:pt x="34026" y="3808731"/>
                  <a:pt x="36060" y="3737781"/>
                  <a:pt x="32501" y="3667009"/>
                </a:cubicBezTo>
                <a:cubicBezTo>
                  <a:pt x="28051" y="3610818"/>
                  <a:pt x="21059" y="3554755"/>
                  <a:pt x="19788" y="3498437"/>
                </a:cubicBezTo>
                <a:cubicBezTo>
                  <a:pt x="17627" y="3398006"/>
                  <a:pt x="18390" y="3297701"/>
                  <a:pt x="24237" y="3197143"/>
                </a:cubicBezTo>
                <a:cubicBezTo>
                  <a:pt x="27162" y="3146928"/>
                  <a:pt x="32119" y="3096966"/>
                  <a:pt x="34026" y="3046242"/>
                </a:cubicBezTo>
                <a:cubicBezTo>
                  <a:pt x="35933" y="2995518"/>
                  <a:pt x="40001" y="2944413"/>
                  <a:pt x="28433" y="2894578"/>
                </a:cubicBezTo>
                <a:cubicBezTo>
                  <a:pt x="8855" y="2810038"/>
                  <a:pt x="23220" y="2725879"/>
                  <a:pt x="27415" y="2641593"/>
                </a:cubicBezTo>
                <a:cubicBezTo>
                  <a:pt x="29958" y="2589217"/>
                  <a:pt x="45214" y="2535568"/>
                  <a:pt x="31738" y="2484717"/>
                </a:cubicBezTo>
                <a:cubicBezTo>
                  <a:pt x="10507" y="2405008"/>
                  <a:pt x="24492" y="2326951"/>
                  <a:pt x="31738" y="2248513"/>
                </a:cubicBezTo>
                <a:cubicBezTo>
                  <a:pt x="40218" y="2174283"/>
                  <a:pt x="38768" y="2099252"/>
                  <a:pt x="27415" y="2025403"/>
                </a:cubicBezTo>
                <a:cubicBezTo>
                  <a:pt x="12986" y="1952165"/>
                  <a:pt x="12986" y="1876803"/>
                  <a:pt x="27415" y="1803565"/>
                </a:cubicBezTo>
                <a:cubicBezTo>
                  <a:pt x="39276" y="1743102"/>
                  <a:pt x="40598" y="1681038"/>
                  <a:pt x="31356" y="1620119"/>
                </a:cubicBezTo>
                <a:cubicBezTo>
                  <a:pt x="25127" y="1576514"/>
                  <a:pt x="13940" y="1533163"/>
                  <a:pt x="12414" y="1489558"/>
                </a:cubicBezTo>
                <a:cubicBezTo>
                  <a:pt x="9262" y="1398420"/>
                  <a:pt x="11118" y="1307167"/>
                  <a:pt x="18008" y="1216233"/>
                </a:cubicBezTo>
                <a:cubicBezTo>
                  <a:pt x="26017" y="1112496"/>
                  <a:pt x="41400" y="1009268"/>
                  <a:pt x="30721" y="904896"/>
                </a:cubicBezTo>
                <a:cubicBezTo>
                  <a:pt x="27162" y="869046"/>
                  <a:pt x="19661" y="833323"/>
                  <a:pt x="18771" y="797346"/>
                </a:cubicBezTo>
                <a:cubicBezTo>
                  <a:pt x="17118" y="730095"/>
                  <a:pt x="16737" y="663607"/>
                  <a:pt x="20169" y="593941"/>
                </a:cubicBezTo>
                <a:cubicBezTo>
                  <a:pt x="23602" y="524274"/>
                  <a:pt x="38348" y="451938"/>
                  <a:pt x="28433" y="383798"/>
                </a:cubicBezTo>
                <a:cubicBezTo>
                  <a:pt x="18516" y="315657"/>
                  <a:pt x="24873" y="248406"/>
                  <a:pt x="31229" y="181410"/>
                </a:cubicBezTo>
                <a:cubicBezTo>
                  <a:pt x="34344" y="149565"/>
                  <a:pt x="36410" y="118069"/>
                  <a:pt x="35854" y="86700"/>
                </a:cubicBezTo>
                <a:close/>
              </a:path>
            </a:pathLst>
          </a:cu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7199-4E6C-46EF-B4F7-E348377DF3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</a:t>
            </a:r>
            <a:r>
              <a:rPr kumimoji="0" lang="fr-FR" sz="12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81B53-AA97-4500-BEBA-34A20C96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81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2C1E3-04D5-008E-F339-FD6DBE89E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to be done in class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5132CE-65A6-7EBD-5204-3859BE4D6F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5132CE-65A6-7EBD-5204-3859BE4D6F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C17A3-9D29-8573-E7E5-211033870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BD8E4-4955-E560-CF7F-5B16D55FA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9FEDA-CA20-A6A6-A8E8-8C328D3D4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4F9F26-B76B-8DA6-C6BA-D2222588AF31}"/>
              </a:ext>
            </a:extLst>
          </p:cNvPr>
          <p:cNvSpPr txBox="1"/>
          <p:nvPr/>
        </p:nvSpPr>
        <p:spPr>
          <a:xfrm>
            <a:off x="381000" y="5942568"/>
            <a:ext cx="538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Refractive index database: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https://refractiveindex.info/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194367-345A-E4F3-5BB8-A4D758152D81}"/>
              </a:ext>
            </a:extLst>
          </p:cNvPr>
          <p:cNvGrpSpPr/>
          <p:nvPr/>
        </p:nvGrpSpPr>
        <p:grpSpPr>
          <a:xfrm rot="16200000">
            <a:off x="4637696" y="1827696"/>
            <a:ext cx="3573924" cy="3388809"/>
            <a:chOff x="4335308" y="2967543"/>
            <a:chExt cx="3573924" cy="338880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D99968D-9D76-0599-EA08-C0DAAB3D987B}"/>
                </a:ext>
              </a:extLst>
            </p:cNvPr>
            <p:cNvSpPr/>
            <p:nvPr/>
          </p:nvSpPr>
          <p:spPr>
            <a:xfrm>
              <a:off x="4335308" y="4717373"/>
              <a:ext cx="3573924" cy="163897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EEEB6F2-9351-CDE0-19FA-C1BFF0A0804F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4666444" y="3424323"/>
              <a:ext cx="1022480" cy="156361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19008F3-C1F5-A366-E831-21DA6C1BF2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0275" y="2967543"/>
              <a:ext cx="0" cy="320942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B00379B-AFFA-63A5-036D-B4232E0F18AE}"/>
                    </a:ext>
                  </a:extLst>
                </p:cNvPr>
                <p:cNvSpPr txBox="1"/>
                <p:nvPr/>
              </p:nvSpPr>
              <p:spPr>
                <a:xfrm rot="5400000">
                  <a:off x="5242069" y="3556748"/>
                  <a:ext cx="4969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60°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B00379B-AFFA-63A5-036D-B4232E0F18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5242069" y="3556748"/>
                  <a:ext cx="496948" cy="369332"/>
                </a:xfrm>
                <a:prstGeom prst="rect">
                  <a:avLst/>
                </a:prstGeom>
                <a:blipFill>
                  <a:blip r:embed="rId4"/>
                  <a:stretch>
                    <a:fillRect r="-365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5CE1E8C7-BDB1-FBE7-FAD7-8D3CB0040305}"/>
                </a:ext>
              </a:extLst>
            </p:cNvPr>
            <p:cNvSpPr/>
            <p:nvPr/>
          </p:nvSpPr>
          <p:spPr>
            <a:xfrm flipH="1">
              <a:off x="5086228" y="3936196"/>
              <a:ext cx="1837980" cy="1587763"/>
            </a:xfrm>
            <a:prstGeom prst="arc">
              <a:avLst>
                <a:gd name="adj1" fmla="val 16328009"/>
                <a:gd name="adj2" fmla="val 19591740"/>
              </a:avLst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A64430F-FB33-5AFC-9A04-4610FEA04063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776383" y="4928681"/>
              <a:ext cx="1632214" cy="122312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6FA96DB9-7564-D6D6-22DF-4320C4FB5C70}"/>
                </a:ext>
              </a:extLst>
            </p:cNvPr>
            <p:cNvSpPr/>
            <p:nvPr/>
          </p:nvSpPr>
          <p:spPr>
            <a:xfrm flipV="1">
              <a:off x="5510202" y="4429518"/>
              <a:ext cx="914400" cy="914400"/>
            </a:xfrm>
            <a:prstGeom prst="arc">
              <a:avLst>
                <a:gd name="adj1" fmla="val 16328009"/>
                <a:gd name="adj2" fmla="val 19382964"/>
              </a:avLst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A48DFB-B952-2659-C840-BEAA1EB72D10}"/>
              </a:ext>
            </a:extLst>
          </p:cNvPr>
          <p:cNvCxnSpPr>
            <a:cxnSpLocks/>
          </p:cNvCxnSpPr>
          <p:nvPr/>
        </p:nvCxnSpPr>
        <p:spPr>
          <a:xfrm flipH="1" flipV="1">
            <a:off x="7022792" y="2402722"/>
            <a:ext cx="2448175" cy="30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DDB183-FE0F-36E9-3378-A6874A31C232}"/>
              </a:ext>
            </a:extLst>
          </p:cNvPr>
          <p:cNvCxnSpPr>
            <a:cxnSpLocks/>
          </p:cNvCxnSpPr>
          <p:nvPr/>
        </p:nvCxnSpPr>
        <p:spPr>
          <a:xfrm flipV="1">
            <a:off x="8119062" y="832250"/>
            <a:ext cx="1022480" cy="1563618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DB39C8-E2E5-53EC-EE20-6295011BC35D}"/>
                  </a:ext>
                </a:extLst>
              </p:cNvPr>
              <p:cNvSpPr txBox="1"/>
              <p:nvPr/>
            </p:nvSpPr>
            <p:spPr>
              <a:xfrm>
                <a:off x="8528314" y="1909339"/>
                <a:ext cx="5334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DB39C8-E2E5-53EC-EE20-6295011BC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8314" y="1909339"/>
                <a:ext cx="53340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rc 24">
            <a:extLst>
              <a:ext uri="{FF2B5EF4-FFF2-40B4-BE49-F238E27FC236}">
                <a16:creationId xmlns:a16="http://schemas.microsoft.com/office/drawing/2014/main" id="{826CAAA3-AEDF-911F-F179-2B743F4040D9}"/>
              </a:ext>
            </a:extLst>
          </p:cNvPr>
          <p:cNvSpPr/>
          <p:nvPr/>
        </p:nvSpPr>
        <p:spPr>
          <a:xfrm rot="5400000" flipH="1">
            <a:off x="7671819" y="1976566"/>
            <a:ext cx="860679" cy="852311"/>
          </a:xfrm>
          <a:prstGeom prst="arc">
            <a:avLst>
              <a:gd name="adj1" fmla="val 16328009"/>
              <a:gd name="adj2" fmla="val 18987898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233B80-FCC8-4B27-D702-F2EAAD6F4862}"/>
                  </a:ext>
                </a:extLst>
              </p:cNvPr>
              <p:cNvSpPr txBox="1"/>
              <p:nvPr/>
            </p:nvSpPr>
            <p:spPr>
              <a:xfrm>
                <a:off x="6963181" y="2504446"/>
                <a:ext cx="5334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233B80-FCC8-4B27-D702-F2EAAD6F4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3181" y="2504446"/>
                <a:ext cx="53340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5607D28-E0AF-E7E7-8613-5C58A4D2AD73}"/>
                  </a:ext>
                </a:extLst>
              </p:cNvPr>
              <p:cNvSpPr txBox="1"/>
              <p:nvPr/>
            </p:nvSpPr>
            <p:spPr>
              <a:xfrm>
                <a:off x="7138760" y="3225492"/>
                <a:ext cx="5334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5607D28-E0AF-E7E7-8613-5C58A4D2A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760" y="3225492"/>
                <a:ext cx="5334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rc 29">
            <a:extLst>
              <a:ext uri="{FF2B5EF4-FFF2-40B4-BE49-F238E27FC236}">
                <a16:creationId xmlns:a16="http://schemas.microsoft.com/office/drawing/2014/main" id="{D5829A10-65D7-2170-BB64-58038BE429D0}"/>
              </a:ext>
            </a:extLst>
          </p:cNvPr>
          <p:cNvSpPr/>
          <p:nvPr/>
        </p:nvSpPr>
        <p:spPr>
          <a:xfrm rot="16200000" flipH="1">
            <a:off x="7478399" y="1938668"/>
            <a:ext cx="914400" cy="914400"/>
          </a:xfrm>
          <a:prstGeom prst="arc">
            <a:avLst>
              <a:gd name="adj1" fmla="val 16328009"/>
              <a:gd name="adj2" fmla="val 19382964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A34CF41-1C92-9D8A-F2FC-1DDBC0B085EC}"/>
                  </a:ext>
                </a:extLst>
              </p:cNvPr>
              <p:cNvSpPr txBox="1"/>
              <p:nvPr/>
            </p:nvSpPr>
            <p:spPr>
              <a:xfrm>
                <a:off x="6727192" y="4879163"/>
                <a:ext cx="13760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Glass: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𝑆𝑖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𝑂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A34CF41-1C92-9D8A-F2FC-1DDBC0B08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192" y="4879163"/>
                <a:ext cx="1376067" cy="369332"/>
              </a:xfrm>
              <a:prstGeom prst="rect">
                <a:avLst/>
              </a:prstGeom>
              <a:blipFill>
                <a:blip r:embed="rId8"/>
                <a:stretch>
                  <a:fillRect l="-400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125C1DE3-491D-A4B2-DB57-5692C9AE414F}"/>
              </a:ext>
            </a:extLst>
          </p:cNvPr>
          <p:cNvSpPr txBox="1"/>
          <p:nvPr/>
        </p:nvSpPr>
        <p:spPr>
          <a:xfrm>
            <a:off x="5925806" y="4967051"/>
            <a:ext cx="1108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8B150F-D433-7808-EC0B-E02AD3A6E9DB}"/>
              </a:ext>
            </a:extLst>
          </p:cNvPr>
          <p:cNvSpPr txBox="1"/>
          <p:nvPr/>
        </p:nvSpPr>
        <p:spPr>
          <a:xfrm>
            <a:off x="8246879" y="4939730"/>
            <a:ext cx="1108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Air</a:t>
            </a:r>
          </a:p>
        </p:txBody>
      </p:sp>
    </p:spTree>
    <p:extLst>
      <p:ext uri="{BB962C8B-B14F-4D97-AF65-F5344CB8AC3E}">
        <p14:creationId xmlns:p14="http://schemas.microsoft.com/office/powerpoint/2010/main" val="112700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4EBDB-2834-0456-B4D3-4A41365D2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93A56-826F-DC26-800C-E2DE803DC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https://www.olympus-lifescience.com/fr/microscope-resource/primer/lightandcolor/reflectionintro/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https://www.youtube.com/watch?v=oMnIJEqSRVs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https://www.edmundoptics.fr/knowledge-center/video/tutorials/understanding-refraction/</a:t>
            </a:r>
            <a:endParaRPr lang="en-US" dirty="0"/>
          </a:p>
          <a:p>
            <a:r>
              <a:rPr lang="en-US" dirty="0">
                <a:hlinkClick r:id="rId5"/>
              </a:rPr>
              <a:t>https://phet.colorado.edu/en/simulations/bending-light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F9919-32D4-499C-38F4-A81097837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9D18B-6093-3957-4ABF-A95EAB6AD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4637D-7570-91A2-F56E-8030841C7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131862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517-6813-4837-96BD-AB170E8C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2C79-D619-4663-9BE4-4A1B32448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139"/>
            <a:ext cx="10515600" cy="3423824"/>
          </a:xfrm>
        </p:spPr>
        <p:txBody>
          <a:bodyPr>
            <a:normAutofit/>
          </a:bodyPr>
          <a:lstStyle/>
          <a:p>
            <a:pPr lvl="1" algn="just"/>
            <a:r>
              <a:rPr lang="en-US" sz="4200" dirty="0"/>
              <a:t>Group A1:</a:t>
            </a:r>
            <a:endParaRPr lang="en-US" sz="4200" dirty="0">
              <a:solidFill>
                <a:srgbClr val="FF0000"/>
              </a:solidFill>
            </a:endParaRPr>
          </a:p>
          <a:p>
            <a:pPr lvl="1" algn="just"/>
            <a:r>
              <a:rPr lang="en-US" sz="4200" dirty="0"/>
              <a:t>Group A2:</a:t>
            </a:r>
          </a:p>
          <a:p>
            <a:pPr lvl="1" algn="just"/>
            <a:r>
              <a:rPr lang="en-US" sz="4200" dirty="0"/>
              <a:t>Group B1:</a:t>
            </a:r>
          </a:p>
          <a:p>
            <a:pPr lvl="1" algn="just"/>
            <a:r>
              <a:rPr lang="en-US" sz="4200" dirty="0"/>
              <a:t>Group B2:</a:t>
            </a:r>
          </a:p>
          <a:p>
            <a:pPr lvl="1" algn="just"/>
            <a:endParaRPr lang="en-US" sz="4200" dirty="0"/>
          </a:p>
          <a:p>
            <a:endParaRPr lang="en-US" sz="4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F1168-0926-4975-B873-1A9FD3C3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1162F-6C1C-4C52-B0F2-996195A8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B0AC3-6B80-489D-88FB-548EE2457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773779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6BA2F-E4D0-4B3D-AAE2-1A3B9B51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7C107-7672-4287-824B-A943776E3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material</a:t>
            </a:r>
            <a:r>
              <a:rPr lang="fr-FR" dirty="0"/>
              <a:t> and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objective?</a:t>
            </a:r>
          </a:p>
          <a:p>
            <a:r>
              <a:rPr lang="fr-FR" dirty="0" err="1"/>
              <a:t>Safety</a:t>
            </a:r>
            <a:r>
              <a:rPr lang="fr-FR" dirty="0"/>
              <a:t> first!</a:t>
            </a:r>
          </a:p>
          <a:p>
            <a:pPr lvl="1"/>
            <a:r>
              <a:rPr lang="fr-FR" dirty="0"/>
              <a:t>Use plots</a:t>
            </a:r>
          </a:p>
          <a:p>
            <a:r>
              <a:rPr lang="fr-FR" dirty="0"/>
              <a:t>Finish the </a:t>
            </a:r>
            <a:r>
              <a:rPr lang="fr-FR" dirty="0" err="1"/>
              <a:t>Lab</a:t>
            </a:r>
            <a:r>
              <a:rPr lang="fr-FR" dirty="0"/>
              <a:t> report 1</a:t>
            </a:r>
          </a:p>
          <a:p>
            <a:r>
              <a:rPr lang="fr-FR" dirty="0"/>
              <a:t>Polish the </a:t>
            </a:r>
            <a:r>
              <a:rPr lang="fr-FR" dirty="0" err="1"/>
              <a:t>Lab</a:t>
            </a:r>
            <a:r>
              <a:rPr lang="fr-FR" dirty="0"/>
              <a:t> Notebook,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pictures</a:t>
            </a:r>
            <a:r>
              <a:rPr lang="fr-FR" dirty="0"/>
              <a:t>, </a:t>
            </a:r>
            <a:r>
              <a:rPr lang="fr-FR" dirty="0" err="1"/>
              <a:t>explanations</a:t>
            </a:r>
            <a:r>
              <a:rPr lang="fr-FR" dirty="0"/>
              <a:t>, </a:t>
            </a:r>
            <a:r>
              <a:rPr lang="fr-FR" dirty="0" err="1"/>
              <a:t>etc</a:t>
            </a:r>
            <a:endParaRPr lang="fr-FR" dirty="0"/>
          </a:p>
          <a:p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on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Company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: </a:t>
            </a:r>
          </a:p>
          <a:p>
            <a:pPr lvl="1" fontAlgn="base"/>
            <a:r>
              <a:rPr lang="en-US" dirty="0"/>
              <a:t>(Mounted) Source -  CPS635R</a:t>
            </a:r>
          </a:p>
          <a:p>
            <a:pPr lvl="1" fontAlgn="base"/>
            <a:r>
              <a:rPr lang="en-US" dirty="0"/>
              <a:t>Mechanical mounts for the lenses – LMR1</a:t>
            </a:r>
          </a:p>
          <a:p>
            <a:pPr lvl="1" fontAlgn="base"/>
            <a:r>
              <a:rPr lang="en-US" dirty="0"/>
              <a:t>Post holders – PH2 and TR2 </a:t>
            </a:r>
          </a:p>
          <a:p>
            <a:pPr lvl="1" fontAlgn="base"/>
            <a:r>
              <a:rPr lang="en-US" dirty="0"/>
              <a:t>Irises (if it is the case) or find a way to reference your height – ID20</a:t>
            </a:r>
          </a:p>
          <a:p>
            <a:pPr lvl="1" fontAlgn="base"/>
            <a:r>
              <a:rPr lang="en-US" dirty="0"/>
              <a:t>Height blockers – R2</a:t>
            </a:r>
          </a:p>
          <a:p>
            <a:pPr lvl="1" fontAlgn="base"/>
            <a:r>
              <a:rPr lang="en-US" dirty="0" err="1"/>
              <a:t>Powermeter</a:t>
            </a:r>
            <a:r>
              <a:rPr lang="en-US" dirty="0"/>
              <a:t> – PM16-130  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AFAB95-29C7-473C-85EF-261D39B9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0AACC2-ABF2-49D6-B302-F0398496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ADEE0A-5735-400C-A808-87CB1BFA0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384815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 fontAlgn="base">
              <a:buNone/>
            </a:pPr>
            <a:r>
              <a:rPr lang="en-US" dirty="0"/>
              <a:t>Safety first! Goggles, signs, etc.</a:t>
            </a:r>
          </a:p>
          <a:p>
            <a:pPr fontAlgn="base"/>
            <a:r>
              <a:rPr lang="en-US" dirty="0"/>
              <a:t>Use the mounted laser from last week CPS11K + CPS635R. </a:t>
            </a:r>
          </a:p>
          <a:p>
            <a:pPr fontAlgn="base"/>
            <a:r>
              <a:rPr lang="en-US" dirty="0"/>
              <a:t>Use the mechanics : Post holders – PH2 and TR2 to mount a LMR1</a:t>
            </a:r>
          </a:p>
          <a:p>
            <a:pPr fontAlgn="base"/>
            <a:r>
              <a:rPr lang="en-US" dirty="0"/>
              <a:t>Mount the LA1131-A-ML, note the focal length</a:t>
            </a:r>
          </a:p>
          <a:p>
            <a:pPr fontAlgn="base"/>
            <a:r>
              <a:rPr lang="en-US" dirty="0"/>
              <a:t>Learn how to use the height blocker R2</a:t>
            </a:r>
          </a:p>
          <a:p>
            <a:pPr fontAlgn="base"/>
            <a:r>
              <a:rPr lang="en-US" dirty="0"/>
              <a:t>Use the screen EDU-VS1 to constantly block the light and then to find the focal point.</a:t>
            </a:r>
          </a:p>
          <a:p>
            <a:pPr fontAlgn="base"/>
            <a:r>
              <a:rPr lang="en-US" dirty="0"/>
              <a:t>Mount (PH2+TR2+BA2) and use the </a:t>
            </a:r>
            <a:r>
              <a:rPr lang="en-US" dirty="0" err="1"/>
              <a:t>powermeter</a:t>
            </a:r>
            <a:r>
              <a:rPr lang="en-US" dirty="0"/>
              <a:t> software in your PC and use the device: PM16-130</a:t>
            </a:r>
          </a:p>
          <a:p>
            <a:pPr fontAlgn="base"/>
            <a:r>
              <a:rPr lang="en-US" dirty="0"/>
              <a:t>Measure the power before and after the lens, annotate your observations.</a:t>
            </a:r>
          </a:p>
          <a:p>
            <a:pPr fontAlgn="base"/>
            <a:r>
              <a:rPr lang="en-US" dirty="0"/>
              <a:t>Repeat the procedures to mount LA1608-A-ML, note the focal length.</a:t>
            </a:r>
          </a:p>
          <a:p>
            <a:pPr fontAlgn="base"/>
            <a:r>
              <a:rPr lang="en-US" dirty="0"/>
              <a:t>Use a BA2 to locate the second lens at its focal distance from the focal point you just measured.</a:t>
            </a:r>
          </a:p>
          <a:p>
            <a:pPr fontAlgn="base"/>
            <a:r>
              <a:rPr lang="en-US" dirty="0"/>
              <a:t>Find the collimated beam (what is collimation?) </a:t>
            </a:r>
          </a:p>
          <a:p>
            <a:pPr fontAlgn="base"/>
            <a:r>
              <a:rPr lang="en-US" dirty="0"/>
              <a:t>Adjust the proper post height for the irises ID20</a:t>
            </a:r>
          </a:p>
          <a:p>
            <a:pPr fontAlgn="base"/>
            <a:r>
              <a:rPr lang="en-US" dirty="0"/>
              <a:t>Follow the professor indications and ask if you have any doubt.</a:t>
            </a:r>
          </a:p>
          <a:p>
            <a:pPr fontAlgn="base"/>
            <a:r>
              <a:rPr lang="en-US" dirty="0"/>
              <a:t>Describe ALL your procedures in your OneDrive Lab Notebook.  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1211856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210B8-6B11-9750-EF31-D20CD7D82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material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BFF31-680C-521F-6E26-5790EE7DF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Laser source (Gain medium, pump and cavity):</a:t>
            </a:r>
          </a:p>
          <a:p>
            <a:pPr marL="0" indent="0">
              <a:buNone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Device : CPS635R RED LIGHT (635 nm)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6D952-B119-D907-882A-67B56EEA8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EBA1B-A559-05F5-AA71-DE27C55E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3B819-C8B5-E1EB-5EC8-18FA3598A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  <p:pic>
        <p:nvPicPr>
          <p:cNvPr id="51204" name="Picture 4">
            <a:extLst>
              <a:ext uri="{FF2B5EF4-FFF2-40B4-BE49-F238E27FC236}">
                <a16:creationId xmlns:a16="http://schemas.microsoft.com/office/drawing/2014/main" id="{0AAEAEFA-115B-DC98-41D8-AC59CEE32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2297921"/>
            <a:ext cx="356235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6" name="Picture 6">
            <a:extLst>
              <a:ext uri="{FF2B5EF4-FFF2-40B4-BE49-F238E27FC236}">
                <a16:creationId xmlns:a16="http://schemas.microsoft.com/office/drawing/2014/main" id="{CBA803D2-25B3-6798-CC39-57080CBD2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592" y="3405823"/>
            <a:ext cx="2018954" cy="269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06E195-B8B9-9C41-D3CE-A40C7361E2CC}"/>
              </a:ext>
            </a:extLst>
          </p:cNvPr>
          <p:cNvSpPr txBox="1"/>
          <p:nvPr/>
        </p:nvSpPr>
        <p:spPr>
          <a:xfrm>
            <a:off x="100792" y="4075604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Safety sign, specify: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laser class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required optical density (OD)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wavelength (in nm)</a:t>
            </a:r>
          </a:p>
        </p:txBody>
      </p:sp>
      <p:pic>
        <p:nvPicPr>
          <p:cNvPr id="51208" name="Picture 8">
            <a:extLst>
              <a:ext uri="{FF2B5EF4-FFF2-40B4-BE49-F238E27FC236}">
                <a16:creationId xmlns:a16="http://schemas.microsoft.com/office/drawing/2014/main" id="{6AA35183-C824-41E1-B2B7-BBEAC9AFB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662" y="3657600"/>
            <a:ext cx="1744634" cy="232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08E834-8157-490D-43A8-31D5B4D065C7}"/>
              </a:ext>
            </a:extLst>
          </p:cNvPr>
          <p:cNvSpPr txBox="1"/>
          <p:nvPr/>
        </p:nvSpPr>
        <p:spPr>
          <a:xfrm>
            <a:off x="5680364" y="4352604"/>
            <a:ext cx="13854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Safety goggles LG4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212" name="Picture 12">
            <a:extLst>
              <a:ext uri="{FF2B5EF4-FFF2-40B4-BE49-F238E27FC236}">
                <a16:creationId xmlns:a16="http://schemas.microsoft.com/office/drawing/2014/main" id="{2ACEE21B-7A0A-EA49-AB65-63093B870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704" y="3921211"/>
            <a:ext cx="1453688" cy="19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5EC0A1C-E385-8FBC-3DF6-1CD559929B02}"/>
              </a:ext>
            </a:extLst>
          </p:cNvPr>
          <p:cNvSpPr txBox="1"/>
          <p:nvPr/>
        </p:nvSpPr>
        <p:spPr>
          <a:xfrm>
            <a:off x="9644323" y="3185186"/>
            <a:ext cx="13854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Mounted mirrors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624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009BD-1375-4949-A5BD-E5BEA7CF4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charset="0"/>
                <a:cs typeface="Times New Roman" charset="0"/>
              </a:rPr>
              <a:t>What happens to light after impacting a reflective surface?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D2FD0-ACD5-4EDA-8C59-01212CAA7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charset="0"/>
                <a:cs typeface="Times New Roman" charset="0"/>
              </a:rPr>
              <a:t>Law of reflection: the angle of reflection (that the ray makes with the normal to a surface) equals the angle of incidence.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970CF-6ED2-41CF-BFD8-B117E2A43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59EDA-9C4D-42E3-B273-C375099F5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FEBB2-9080-464B-B486-9B550F118C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Optics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3A1E17-3871-470A-B357-B5C720D30696}"/>
              </a:ext>
            </a:extLst>
          </p:cNvPr>
          <p:cNvSpPr/>
          <p:nvPr/>
        </p:nvSpPr>
        <p:spPr>
          <a:xfrm>
            <a:off x="3126971" y="5289666"/>
            <a:ext cx="5708072" cy="493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55F68D6-3266-4B40-A59C-6906FEDB3D1E}"/>
              </a:ext>
            </a:extLst>
          </p:cNvPr>
          <p:cNvCxnSpPr>
            <a:cxnSpLocks/>
          </p:cNvCxnSpPr>
          <p:nvPr/>
        </p:nvCxnSpPr>
        <p:spPr>
          <a:xfrm>
            <a:off x="3581400" y="3701903"/>
            <a:ext cx="2399607" cy="15877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FAF99AA-5AA2-426A-9988-BDC8929DE103}"/>
              </a:ext>
            </a:extLst>
          </p:cNvPr>
          <p:cNvCxnSpPr>
            <a:cxnSpLocks/>
          </p:cNvCxnSpPr>
          <p:nvPr/>
        </p:nvCxnSpPr>
        <p:spPr>
          <a:xfrm flipV="1">
            <a:off x="6001788" y="3539837"/>
            <a:ext cx="0" cy="174982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DA916C6-FFF4-4F22-BD4E-3A753B4BD2C9}"/>
              </a:ext>
            </a:extLst>
          </p:cNvPr>
          <p:cNvSpPr txBox="1"/>
          <p:nvPr/>
        </p:nvSpPr>
        <p:spPr>
          <a:xfrm>
            <a:off x="5336770" y="2869258"/>
            <a:ext cx="1330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 to the surface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763D4C8-DC53-4C6E-9B90-EECD176DA790}"/>
              </a:ext>
            </a:extLst>
          </p:cNvPr>
          <p:cNvCxnSpPr>
            <a:cxnSpLocks/>
          </p:cNvCxnSpPr>
          <p:nvPr/>
        </p:nvCxnSpPr>
        <p:spPr>
          <a:xfrm flipV="1">
            <a:off x="6026731" y="3701905"/>
            <a:ext cx="2399607" cy="15877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F0D18D25-85AF-1FC3-06C5-35A60902F4EC}"/>
              </a:ext>
            </a:extLst>
          </p:cNvPr>
          <p:cNvSpPr/>
          <p:nvPr/>
        </p:nvSpPr>
        <p:spPr>
          <a:xfrm>
            <a:off x="5557060" y="4783703"/>
            <a:ext cx="914400" cy="914400"/>
          </a:xfrm>
          <a:prstGeom prst="arc">
            <a:avLst>
              <a:gd name="adj1" fmla="val 16328009"/>
              <a:gd name="adj2" fmla="val 19591740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C79185C-AA2F-D34B-5FA1-B087761FD9DF}"/>
              </a:ext>
            </a:extLst>
          </p:cNvPr>
          <p:cNvSpPr/>
          <p:nvPr/>
        </p:nvSpPr>
        <p:spPr>
          <a:xfrm flipH="1">
            <a:off x="5107741" y="4510443"/>
            <a:ext cx="1837980" cy="1587763"/>
          </a:xfrm>
          <a:prstGeom prst="arc">
            <a:avLst>
              <a:gd name="adj1" fmla="val 16328009"/>
              <a:gd name="adj2" fmla="val 19591740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6A148F-B657-6D05-65CD-5DC096912718}"/>
                  </a:ext>
                </a:extLst>
              </p:cNvPr>
              <p:cNvSpPr txBox="1"/>
              <p:nvPr/>
            </p:nvSpPr>
            <p:spPr>
              <a:xfrm>
                <a:off x="5212054" y="4073643"/>
                <a:ext cx="4969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6A148F-B657-6D05-65CD-5DC0969127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054" y="4073643"/>
                <a:ext cx="496948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9CA80A9-55C0-FDD2-508B-9427AF7DFFB8}"/>
                  </a:ext>
                </a:extLst>
              </p:cNvPr>
              <p:cNvSpPr txBox="1"/>
              <p:nvPr/>
            </p:nvSpPr>
            <p:spPr>
              <a:xfrm>
                <a:off x="252627" y="3816628"/>
                <a:ext cx="29200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Angle of incidence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9CA80A9-55C0-FDD2-508B-9427AF7DF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27" y="3816628"/>
                <a:ext cx="2920068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8E21DB7-76B8-BECE-78E2-12381D18E497}"/>
                  </a:ext>
                </a:extLst>
              </p:cNvPr>
              <p:cNvSpPr txBox="1"/>
              <p:nvPr/>
            </p:nvSpPr>
            <p:spPr>
              <a:xfrm>
                <a:off x="252627" y="4346057"/>
                <a:ext cx="3188842" cy="391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𝑟𝑒𝑓𝑙𝑒𝑐𝑡𝑖𝑜𝑛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Angle of reflection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8E21DB7-76B8-BECE-78E2-12381D18E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27" y="4346057"/>
                <a:ext cx="3188842" cy="391582"/>
              </a:xfrm>
              <a:prstGeom prst="rect">
                <a:avLst/>
              </a:prstGeom>
              <a:blipFill>
                <a:blip r:embed="rId4"/>
                <a:stretch>
                  <a:fillRect t="-7813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43DEAB1-70E1-7234-71F4-5103119F62A8}"/>
                  </a:ext>
                </a:extLst>
              </p:cNvPr>
              <p:cNvSpPr txBox="1"/>
              <p:nvPr/>
            </p:nvSpPr>
            <p:spPr>
              <a:xfrm>
                <a:off x="3657600" y="4076803"/>
                <a:ext cx="6096000" cy="391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𝑟𝑒𝑓𝑙𝑒𝑐𝑡𝑖𝑜𝑛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43DEAB1-70E1-7234-71F4-5103119F6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4076803"/>
                <a:ext cx="6096000" cy="391582"/>
              </a:xfrm>
              <a:prstGeom prst="rect">
                <a:avLst/>
              </a:prstGeom>
              <a:blipFill>
                <a:blip r:embed="rId5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598D69A-863E-FE5B-60C0-D276D06E1A71}"/>
              </a:ext>
            </a:extLst>
          </p:cNvPr>
          <p:cNvSpPr txBox="1"/>
          <p:nvPr/>
        </p:nvSpPr>
        <p:spPr>
          <a:xfrm>
            <a:off x="1413167" y="5940579"/>
            <a:ext cx="922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pay attention to the units of the angle and your calculator/computer configuration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BA5942-ED25-7F3B-E616-EBF42B93EEBD}"/>
                  </a:ext>
                </a:extLst>
              </p:cNvPr>
              <p:cNvSpPr txBox="1"/>
              <p:nvPr/>
            </p:nvSpPr>
            <p:spPr>
              <a:xfrm>
                <a:off x="258169" y="4962392"/>
                <a:ext cx="6096000" cy="391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𝑟𝑒𝑓𝑙𝑒𝑐𝑡𝑖𝑜𝑛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BA5942-ED25-7F3B-E616-EBF42B93E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69" y="4962392"/>
                <a:ext cx="6096000" cy="391582"/>
              </a:xfrm>
              <a:prstGeom prst="rect">
                <a:avLst/>
              </a:prstGeom>
              <a:blipFill>
                <a:blip r:embed="rId6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90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139E7-C873-4CA2-B093-EC93FF033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Diffuse 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DE9A2-B565-4084-A40E-93E3D46AF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the surface is not totally flat, the law of reflection still holds but the angle of incidence varies.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BD5E5-6FB0-403C-B528-6E1ED6E31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999E3-A55B-48CF-840B-7790889CE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08F849-CCD4-4A20-9C2B-4A6ECC60B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90058A9B-378D-422B-8861-93C6B3104484}"/>
              </a:ext>
            </a:extLst>
          </p:cNvPr>
          <p:cNvSpPr/>
          <p:nvPr/>
        </p:nvSpPr>
        <p:spPr>
          <a:xfrm>
            <a:off x="2923309" y="4835236"/>
            <a:ext cx="1115291" cy="772246"/>
          </a:xfrm>
          <a:prstGeom prst="irregularSeal1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Explosion: 14 Points 10">
            <a:extLst>
              <a:ext uri="{FF2B5EF4-FFF2-40B4-BE49-F238E27FC236}">
                <a16:creationId xmlns:a16="http://schemas.microsoft.com/office/drawing/2014/main" id="{F5EAAAC5-971A-4213-A30E-27DFB0F0EDC9}"/>
              </a:ext>
            </a:extLst>
          </p:cNvPr>
          <p:cNvSpPr/>
          <p:nvPr/>
        </p:nvSpPr>
        <p:spPr>
          <a:xfrm rot="630965">
            <a:off x="4828554" y="4836757"/>
            <a:ext cx="2050473" cy="841186"/>
          </a:xfrm>
          <a:prstGeom prst="irregularSeal2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D442580E-E951-4C90-BDF6-F246D571908D}"/>
              </a:ext>
            </a:extLst>
          </p:cNvPr>
          <p:cNvSpPr/>
          <p:nvPr/>
        </p:nvSpPr>
        <p:spPr>
          <a:xfrm rot="10800000">
            <a:off x="3865418" y="4835236"/>
            <a:ext cx="1115291" cy="772246"/>
          </a:xfrm>
          <a:prstGeom prst="irregularSeal1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3731C-2951-4C71-B7DE-CC2397E2C4A1}"/>
              </a:ext>
            </a:extLst>
          </p:cNvPr>
          <p:cNvSpPr/>
          <p:nvPr/>
        </p:nvSpPr>
        <p:spPr>
          <a:xfrm>
            <a:off x="2660072" y="5046373"/>
            <a:ext cx="7065819" cy="5611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xplosion: 8 Points 11">
            <a:extLst>
              <a:ext uri="{FF2B5EF4-FFF2-40B4-BE49-F238E27FC236}">
                <a16:creationId xmlns:a16="http://schemas.microsoft.com/office/drawing/2014/main" id="{326812B2-1089-42B6-B1FC-092D62015193}"/>
              </a:ext>
            </a:extLst>
          </p:cNvPr>
          <p:cNvSpPr/>
          <p:nvPr/>
        </p:nvSpPr>
        <p:spPr>
          <a:xfrm flipH="1">
            <a:off x="7660731" y="4801704"/>
            <a:ext cx="1115291" cy="772246"/>
          </a:xfrm>
          <a:prstGeom prst="irregularSeal1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xplosion: 14 Points 12">
            <a:extLst>
              <a:ext uri="{FF2B5EF4-FFF2-40B4-BE49-F238E27FC236}">
                <a16:creationId xmlns:a16="http://schemas.microsoft.com/office/drawing/2014/main" id="{EBA5E280-0961-4FA5-A44A-DEEAFEF3DFEC}"/>
              </a:ext>
            </a:extLst>
          </p:cNvPr>
          <p:cNvSpPr/>
          <p:nvPr/>
        </p:nvSpPr>
        <p:spPr>
          <a:xfrm rot="20969035" flipH="1">
            <a:off x="5859395" y="4822650"/>
            <a:ext cx="2050473" cy="841186"/>
          </a:xfrm>
          <a:prstGeom prst="irregularSeal2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Explosion: 8 Points 13">
            <a:extLst>
              <a:ext uri="{FF2B5EF4-FFF2-40B4-BE49-F238E27FC236}">
                <a16:creationId xmlns:a16="http://schemas.microsoft.com/office/drawing/2014/main" id="{9ADB0149-F9EE-4F57-B3D0-F6686109898A}"/>
              </a:ext>
            </a:extLst>
          </p:cNvPr>
          <p:cNvSpPr/>
          <p:nvPr/>
        </p:nvSpPr>
        <p:spPr>
          <a:xfrm rot="10800000" flipH="1">
            <a:off x="8610600" y="4809154"/>
            <a:ext cx="1115291" cy="772246"/>
          </a:xfrm>
          <a:prstGeom prst="irregularSeal1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9895A29-E10C-8045-A3C5-6757F91029AD}"/>
              </a:ext>
            </a:extLst>
          </p:cNvPr>
          <p:cNvCxnSpPr>
            <a:cxnSpLocks/>
          </p:cNvCxnSpPr>
          <p:nvPr/>
        </p:nvCxnSpPr>
        <p:spPr>
          <a:xfrm>
            <a:off x="2370140" y="3551565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88C0A6-066F-0634-8489-79A51A23F6B3}"/>
              </a:ext>
            </a:extLst>
          </p:cNvPr>
          <p:cNvCxnSpPr>
            <a:cxnSpLocks/>
          </p:cNvCxnSpPr>
          <p:nvPr/>
        </p:nvCxnSpPr>
        <p:spPr>
          <a:xfrm>
            <a:off x="2679097" y="3567013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DF0331-FC8B-9788-A621-6D4F47AB3157}"/>
              </a:ext>
            </a:extLst>
          </p:cNvPr>
          <p:cNvCxnSpPr>
            <a:cxnSpLocks/>
          </p:cNvCxnSpPr>
          <p:nvPr/>
        </p:nvCxnSpPr>
        <p:spPr>
          <a:xfrm>
            <a:off x="2965886" y="3551564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40EE892-3AD6-A1C2-9C04-5E21A335DA51}"/>
              </a:ext>
            </a:extLst>
          </p:cNvPr>
          <p:cNvCxnSpPr>
            <a:cxnSpLocks/>
          </p:cNvCxnSpPr>
          <p:nvPr/>
        </p:nvCxnSpPr>
        <p:spPr>
          <a:xfrm>
            <a:off x="3209265" y="3509993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7B261C2-1F92-5B92-6D4D-BA4B79257264}"/>
              </a:ext>
            </a:extLst>
          </p:cNvPr>
          <p:cNvCxnSpPr>
            <a:cxnSpLocks/>
          </p:cNvCxnSpPr>
          <p:nvPr/>
        </p:nvCxnSpPr>
        <p:spPr>
          <a:xfrm>
            <a:off x="3518222" y="3525441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D8D44E6-CEFC-0056-9985-349FE01D3215}"/>
              </a:ext>
            </a:extLst>
          </p:cNvPr>
          <p:cNvCxnSpPr>
            <a:cxnSpLocks/>
          </p:cNvCxnSpPr>
          <p:nvPr/>
        </p:nvCxnSpPr>
        <p:spPr>
          <a:xfrm>
            <a:off x="3804810" y="3509992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63EC068-8136-0F24-4CD1-41BCC9535EC4}"/>
              </a:ext>
            </a:extLst>
          </p:cNvPr>
          <p:cNvCxnSpPr>
            <a:cxnSpLocks/>
          </p:cNvCxnSpPr>
          <p:nvPr/>
        </p:nvCxnSpPr>
        <p:spPr>
          <a:xfrm>
            <a:off x="4091398" y="3513461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BD8149-CA30-3726-8204-BA39DA7295FE}"/>
              </a:ext>
            </a:extLst>
          </p:cNvPr>
          <p:cNvCxnSpPr>
            <a:cxnSpLocks/>
          </p:cNvCxnSpPr>
          <p:nvPr/>
        </p:nvCxnSpPr>
        <p:spPr>
          <a:xfrm>
            <a:off x="4400355" y="3528909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29B3BF2-281B-4DB2-8E47-C1FE60AABA81}"/>
              </a:ext>
            </a:extLst>
          </p:cNvPr>
          <p:cNvCxnSpPr>
            <a:cxnSpLocks/>
          </p:cNvCxnSpPr>
          <p:nvPr/>
        </p:nvCxnSpPr>
        <p:spPr>
          <a:xfrm>
            <a:off x="4687144" y="3513460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244464-B1E0-2D6A-855F-69214B369C55}"/>
              </a:ext>
            </a:extLst>
          </p:cNvPr>
          <p:cNvCxnSpPr>
            <a:cxnSpLocks/>
          </p:cNvCxnSpPr>
          <p:nvPr/>
        </p:nvCxnSpPr>
        <p:spPr>
          <a:xfrm>
            <a:off x="4930523" y="3471889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1B291C9-233F-911D-62C2-8CFFCC023198}"/>
              </a:ext>
            </a:extLst>
          </p:cNvPr>
          <p:cNvCxnSpPr>
            <a:cxnSpLocks/>
          </p:cNvCxnSpPr>
          <p:nvPr/>
        </p:nvCxnSpPr>
        <p:spPr>
          <a:xfrm>
            <a:off x="5239480" y="3487337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61963DD-DFE9-C610-A516-6DBCA7D17D20}"/>
              </a:ext>
            </a:extLst>
          </p:cNvPr>
          <p:cNvCxnSpPr>
            <a:cxnSpLocks/>
          </p:cNvCxnSpPr>
          <p:nvPr/>
        </p:nvCxnSpPr>
        <p:spPr>
          <a:xfrm>
            <a:off x="5526269" y="3471888"/>
            <a:ext cx="1412301" cy="11209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4089A6B-0212-35A1-BC20-6399F94F6761}"/>
              </a:ext>
            </a:extLst>
          </p:cNvPr>
          <p:cNvCxnSpPr>
            <a:cxnSpLocks/>
          </p:cNvCxnSpPr>
          <p:nvPr/>
        </p:nvCxnSpPr>
        <p:spPr>
          <a:xfrm flipV="1">
            <a:off x="4217582" y="3940480"/>
            <a:ext cx="388852" cy="11131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B00F47A-E435-E045-38A6-9056552DD2F4}"/>
              </a:ext>
            </a:extLst>
          </p:cNvPr>
          <p:cNvCxnSpPr>
            <a:cxnSpLocks/>
          </p:cNvCxnSpPr>
          <p:nvPr/>
        </p:nvCxnSpPr>
        <p:spPr>
          <a:xfrm flipH="1" flipV="1">
            <a:off x="3563109" y="3691122"/>
            <a:ext cx="915194" cy="1265557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F773117-66D9-1B68-8DE4-C5E9A9370019}"/>
              </a:ext>
            </a:extLst>
          </p:cNvPr>
          <p:cNvCxnSpPr>
            <a:cxnSpLocks/>
          </p:cNvCxnSpPr>
          <p:nvPr/>
        </p:nvCxnSpPr>
        <p:spPr>
          <a:xfrm flipV="1">
            <a:off x="4870732" y="3790604"/>
            <a:ext cx="642331" cy="125900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DC17A4C-ACC9-5F22-CE67-8BEAFF22AD08}"/>
              </a:ext>
            </a:extLst>
          </p:cNvPr>
          <p:cNvCxnSpPr>
            <a:cxnSpLocks/>
          </p:cNvCxnSpPr>
          <p:nvPr/>
        </p:nvCxnSpPr>
        <p:spPr>
          <a:xfrm flipV="1">
            <a:off x="5549205" y="4062349"/>
            <a:ext cx="1625652" cy="916555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F86C2D4-F56E-1248-B98E-957541CEF42E}"/>
              </a:ext>
            </a:extLst>
          </p:cNvPr>
          <p:cNvCxnSpPr>
            <a:cxnSpLocks/>
          </p:cNvCxnSpPr>
          <p:nvPr/>
        </p:nvCxnSpPr>
        <p:spPr>
          <a:xfrm flipH="1" flipV="1">
            <a:off x="5675640" y="3691122"/>
            <a:ext cx="485783" cy="1261294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A6A6621-2460-B94B-8347-DC8043DF11AF}"/>
              </a:ext>
            </a:extLst>
          </p:cNvPr>
          <p:cNvCxnSpPr>
            <a:cxnSpLocks/>
          </p:cNvCxnSpPr>
          <p:nvPr/>
        </p:nvCxnSpPr>
        <p:spPr>
          <a:xfrm flipV="1">
            <a:off x="5162127" y="3890356"/>
            <a:ext cx="1070292" cy="11443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583FA32-55F5-5FEA-29F2-6B183531C1CD}"/>
              </a:ext>
            </a:extLst>
          </p:cNvPr>
          <p:cNvCxnSpPr>
            <a:cxnSpLocks/>
          </p:cNvCxnSpPr>
          <p:nvPr/>
        </p:nvCxnSpPr>
        <p:spPr>
          <a:xfrm flipH="1" flipV="1">
            <a:off x="4476687" y="3483869"/>
            <a:ext cx="188445" cy="1517657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EAF73CA-9530-2158-8BAA-DB0AE993FC58}"/>
              </a:ext>
            </a:extLst>
          </p:cNvPr>
          <p:cNvSpPr txBox="1"/>
          <p:nvPr/>
        </p:nvSpPr>
        <p:spPr>
          <a:xfrm>
            <a:off x="2277687" y="6018415"/>
            <a:ext cx="642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Reflection law still holds locally</a:t>
            </a:r>
          </a:p>
        </p:txBody>
      </p:sp>
    </p:spTree>
    <p:extLst>
      <p:ext uri="{BB962C8B-B14F-4D97-AF65-F5344CB8AC3E}">
        <p14:creationId xmlns:p14="http://schemas.microsoft.com/office/powerpoint/2010/main" val="161877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charset="0"/>
                <a:cs typeface="Times New Roman" charset="0"/>
              </a:rPr>
              <a:t>Refraction: Snell</a:t>
            </a:r>
            <a:r>
              <a:rPr lang="en-US" altLang="ja-JP" dirty="0">
                <a:latin typeface="Times New Roman" charset="0"/>
                <a:cs typeface="Times New Roman" charset="0"/>
              </a:rPr>
              <a:t>’</a:t>
            </a:r>
            <a:r>
              <a:rPr lang="en-US" dirty="0">
                <a:latin typeface="Times New Roman" charset="0"/>
                <a:cs typeface="Times New Roman" charset="0"/>
              </a:rPr>
              <a:t>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Times New Roman" charset="0"/>
                <a:cs typeface="Times New Roman" charset="0"/>
              </a:rPr>
              <a:t>Refraction is what makes objects half-submerged in water look odd.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25F59AC-E9FD-4B8E-A6B5-5077FA0B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6218F578-92D1-4FBA-BF6F-FAC651E8EE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35C721E0-2EB5-476F-B629-E4D3F1F3D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Optics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2CD1D9-BF8F-6A68-A496-D0B5B7BEEC2D}"/>
              </a:ext>
            </a:extLst>
          </p:cNvPr>
          <p:cNvSpPr/>
          <p:nvPr/>
        </p:nvSpPr>
        <p:spPr>
          <a:xfrm>
            <a:off x="3105458" y="4717372"/>
            <a:ext cx="5708072" cy="16389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78318F-42D1-A44A-2821-7B62FC92C925}"/>
              </a:ext>
            </a:extLst>
          </p:cNvPr>
          <p:cNvCxnSpPr>
            <a:cxnSpLocks/>
          </p:cNvCxnSpPr>
          <p:nvPr/>
        </p:nvCxnSpPr>
        <p:spPr>
          <a:xfrm>
            <a:off x="3559887" y="3129609"/>
            <a:ext cx="2399607" cy="15877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E0B447-D64D-18F8-290F-ED11EC3B7F08}"/>
              </a:ext>
            </a:extLst>
          </p:cNvPr>
          <p:cNvCxnSpPr>
            <a:cxnSpLocks/>
          </p:cNvCxnSpPr>
          <p:nvPr/>
        </p:nvCxnSpPr>
        <p:spPr>
          <a:xfrm flipV="1">
            <a:off x="5980275" y="2967543"/>
            <a:ext cx="0" cy="320942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47D6F58-F656-E60F-4DC9-C910B3E3F6BD}"/>
              </a:ext>
            </a:extLst>
          </p:cNvPr>
          <p:cNvSpPr txBox="1"/>
          <p:nvPr/>
        </p:nvSpPr>
        <p:spPr>
          <a:xfrm>
            <a:off x="5315257" y="2296964"/>
            <a:ext cx="1330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 to the surface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18882A-9B47-4A4B-E247-D0017562A7ED}"/>
              </a:ext>
            </a:extLst>
          </p:cNvPr>
          <p:cNvCxnSpPr>
            <a:cxnSpLocks/>
          </p:cNvCxnSpPr>
          <p:nvPr/>
        </p:nvCxnSpPr>
        <p:spPr>
          <a:xfrm flipV="1">
            <a:off x="5997563" y="3495322"/>
            <a:ext cx="1766524" cy="120883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178A4889-0E8E-3B67-4183-D1917B70A537}"/>
              </a:ext>
            </a:extLst>
          </p:cNvPr>
          <p:cNvSpPr/>
          <p:nvPr/>
        </p:nvSpPr>
        <p:spPr>
          <a:xfrm>
            <a:off x="5535547" y="4211409"/>
            <a:ext cx="914400" cy="914400"/>
          </a:xfrm>
          <a:prstGeom prst="arc">
            <a:avLst>
              <a:gd name="adj1" fmla="val 16328009"/>
              <a:gd name="adj2" fmla="val 19591740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7109FE-82FC-74D6-DCE8-0DA54D3DCED4}"/>
                  </a:ext>
                </a:extLst>
              </p:cNvPr>
              <p:cNvSpPr txBox="1"/>
              <p:nvPr/>
            </p:nvSpPr>
            <p:spPr>
              <a:xfrm>
                <a:off x="5190541" y="3501349"/>
                <a:ext cx="4969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7109FE-82FC-74D6-DCE8-0DA54D3DC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541" y="3501349"/>
                <a:ext cx="496948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576138-268A-31D4-9A73-A42BFE2CB6AD}"/>
                  </a:ext>
                </a:extLst>
              </p:cNvPr>
              <p:cNvSpPr txBox="1"/>
              <p:nvPr/>
            </p:nvSpPr>
            <p:spPr>
              <a:xfrm>
                <a:off x="231114" y="3244334"/>
                <a:ext cx="29200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Angle of incidence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576138-268A-31D4-9A73-A42BFE2CB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14" y="3244334"/>
                <a:ext cx="2920068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AB1197F-44FD-BEF8-8552-1622BAB0789A}"/>
                  </a:ext>
                </a:extLst>
              </p:cNvPr>
              <p:cNvSpPr txBox="1"/>
              <p:nvPr/>
            </p:nvSpPr>
            <p:spPr>
              <a:xfrm>
                <a:off x="231114" y="3773763"/>
                <a:ext cx="3188842" cy="391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𝑟𝑒𝑓𝑙𝑒𝑐𝑡𝑖𝑜𝑛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Angle of reflection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AB1197F-44FD-BEF8-8552-1622BAB07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14" y="3773763"/>
                <a:ext cx="3188842" cy="391582"/>
              </a:xfrm>
              <a:prstGeom prst="rect">
                <a:avLst/>
              </a:prstGeom>
              <a:blipFill>
                <a:blip r:embed="rId4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BE5951-6292-C64A-0439-0B245FB6E58C}"/>
                  </a:ext>
                </a:extLst>
              </p:cNvPr>
              <p:cNvSpPr txBox="1"/>
              <p:nvPr/>
            </p:nvSpPr>
            <p:spPr>
              <a:xfrm>
                <a:off x="3609040" y="3503347"/>
                <a:ext cx="6096000" cy="391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𝑟𝑒𝑓𝑙𝑒𝑐𝑡𝑖𝑜𝑛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BE5951-6292-C64A-0439-0B245FB6E5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9040" y="3503347"/>
                <a:ext cx="6096000" cy="391582"/>
              </a:xfrm>
              <a:prstGeom prst="rect">
                <a:avLst/>
              </a:prstGeom>
              <a:blipFill>
                <a:blip r:embed="rId5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c 19">
            <a:extLst>
              <a:ext uri="{FF2B5EF4-FFF2-40B4-BE49-F238E27FC236}">
                <a16:creationId xmlns:a16="http://schemas.microsoft.com/office/drawing/2014/main" id="{C78C34C1-5079-C87E-CE74-560ED47FABF1}"/>
              </a:ext>
            </a:extLst>
          </p:cNvPr>
          <p:cNvSpPr/>
          <p:nvPr/>
        </p:nvSpPr>
        <p:spPr>
          <a:xfrm flipH="1">
            <a:off x="5086228" y="3936196"/>
            <a:ext cx="1837980" cy="1587763"/>
          </a:xfrm>
          <a:prstGeom prst="arc">
            <a:avLst>
              <a:gd name="adj1" fmla="val 16328009"/>
              <a:gd name="adj2" fmla="val 19591740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246C47-04F3-D73D-539C-AE1F83F2B11F}"/>
              </a:ext>
            </a:extLst>
          </p:cNvPr>
          <p:cNvCxnSpPr>
            <a:cxnSpLocks/>
          </p:cNvCxnSpPr>
          <p:nvPr/>
        </p:nvCxnSpPr>
        <p:spPr>
          <a:xfrm>
            <a:off x="5980928" y="4724137"/>
            <a:ext cx="1013611" cy="12972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20612B55-ED07-C657-4E93-591E0E3258CF}"/>
              </a:ext>
            </a:extLst>
          </p:cNvPr>
          <p:cNvSpPr/>
          <p:nvPr/>
        </p:nvSpPr>
        <p:spPr>
          <a:xfrm flipV="1">
            <a:off x="5510202" y="4429518"/>
            <a:ext cx="914400" cy="914400"/>
          </a:xfrm>
          <a:prstGeom prst="arc">
            <a:avLst>
              <a:gd name="adj1" fmla="val 16328009"/>
              <a:gd name="adj2" fmla="val 19382964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84360D-0D7E-3599-0D3A-8E9A9332DE47}"/>
                  </a:ext>
                </a:extLst>
              </p:cNvPr>
              <p:cNvSpPr txBox="1"/>
              <p:nvPr/>
            </p:nvSpPr>
            <p:spPr>
              <a:xfrm>
                <a:off x="3474474" y="5905740"/>
                <a:ext cx="6096000" cy="391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𝑟𝑒𝑓𝑟𝑎𝑐𝑡𝑖𝑜𝑛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84360D-0D7E-3599-0D3A-8E9A9332D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4474" y="5905740"/>
                <a:ext cx="6096000" cy="391582"/>
              </a:xfrm>
              <a:prstGeom prst="rect">
                <a:avLst/>
              </a:prstGeom>
              <a:blipFill>
                <a:blip r:embed="rId6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0B3BC93-32BB-198D-E19E-6080DCDD2AD3}"/>
                  </a:ext>
                </a:extLst>
              </p:cNvPr>
              <p:cNvSpPr txBox="1"/>
              <p:nvPr/>
            </p:nvSpPr>
            <p:spPr>
              <a:xfrm>
                <a:off x="258169" y="4962392"/>
                <a:ext cx="6096000" cy="391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𝑟𝑒𝑓𝑙𝑒𝑐𝑡𝑖𝑜𝑛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0B3BC93-32BB-198D-E19E-6080DCDD2A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69" y="4962392"/>
                <a:ext cx="6096000" cy="391582"/>
              </a:xfrm>
              <a:prstGeom prst="rect">
                <a:avLst/>
              </a:prstGeom>
              <a:blipFill>
                <a:blip r:embed="rId7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548FD04-0211-CB5D-6AE7-F8E133F284D0}"/>
                  </a:ext>
                </a:extLst>
              </p:cNvPr>
              <p:cNvSpPr txBox="1"/>
              <p:nvPr/>
            </p:nvSpPr>
            <p:spPr>
              <a:xfrm>
                <a:off x="5329586" y="427671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548FD04-0211-CB5D-6AE7-F8E133F284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9586" y="4276710"/>
                <a:ext cx="609600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C2CFEEC-A299-309E-2235-1AC469A5591A}"/>
                  </a:ext>
                </a:extLst>
              </p:cNvPr>
              <p:cNvSpPr txBox="1"/>
              <p:nvPr/>
            </p:nvSpPr>
            <p:spPr>
              <a:xfrm>
                <a:off x="5326448" y="4750437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C2CFEEC-A299-309E-2235-1AC469A55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448" y="4750437"/>
                <a:ext cx="60960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0D4C41-307A-1D62-E42F-D98763285912}"/>
                  </a:ext>
                </a:extLst>
              </p:cNvPr>
              <p:cNvSpPr txBox="1"/>
              <p:nvPr/>
            </p:nvSpPr>
            <p:spPr>
              <a:xfrm>
                <a:off x="7539341" y="2386300"/>
                <a:ext cx="424802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 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are the refractive indices of the upper and the lower medium, respectively.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0D4C41-307A-1D62-E42F-D987632859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341" y="2386300"/>
                <a:ext cx="4248028" cy="646331"/>
              </a:xfrm>
              <a:prstGeom prst="rect">
                <a:avLst/>
              </a:prstGeom>
              <a:blipFill>
                <a:blip r:embed="rId10"/>
                <a:stretch>
                  <a:fillRect l="-1291" t="-4717" r="-1148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941A283-1E00-97D7-7F5D-2F6878FF3CE9}"/>
                  </a:ext>
                </a:extLst>
              </p:cNvPr>
              <p:cNvSpPr txBox="1"/>
              <p:nvPr/>
            </p:nvSpPr>
            <p:spPr>
              <a:xfrm>
                <a:off x="8250252" y="3034034"/>
                <a:ext cx="3620167" cy="39158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sin</m:t>
                          </m:r>
                        </m:fName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𝜃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𝑟𝑒𝑓𝑟𝑎𝑐𝑡𝑖𝑜𝑛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941A283-1E00-97D7-7F5D-2F6878FF3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0252" y="3034034"/>
                <a:ext cx="3620167" cy="391582"/>
              </a:xfrm>
              <a:prstGeom prst="rect">
                <a:avLst/>
              </a:prstGeom>
              <a:blipFill>
                <a:blip r:embed="rId11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D89E03B-614C-ACAF-811D-7AF1A7242E24}"/>
                  </a:ext>
                </a:extLst>
              </p:cNvPr>
              <p:cNvSpPr txBox="1"/>
              <p:nvPr/>
            </p:nvSpPr>
            <p:spPr>
              <a:xfrm>
                <a:off x="8250251" y="3536102"/>
                <a:ext cx="3620167" cy="714683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𝑟𝑒𝑓𝑟𝑎𝑐𝑡𝑖𝑜𝑛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unc>
                        <m:func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sin</m:t>
                              </m:r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kumimoji="0" 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kumimoji="0" 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kumimoji="0" 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kumimoji="0" lang="en-US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𝑖𝑛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kumimoji="0" 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D89E03B-614C-ACAF-811D-7AF1A7242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0251" y="3536102"/>
                <a:ext cx="3620167" cy="71468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645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9A5B2-2BC7-4159-914C-C06D41EE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Problem to be done in class 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5AF6FC0B-FBAF-40C6-8A47-381F9FCBEF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fr-FR"/>
                  <a:t>A ray </a:t>
                </a:r>
                <a:r>
                  <a:rPr lang="fr-FR" err="1"/>
                  <a:t>coming</a:t>
                </a:r>
                <a:r>
                  <a:rPr lang="fr-FR"/>
                  <a:t> </a:t>
                </a:r>
                <a:r>
                  <a:rPr lang="fr-FR" err="1"/>
                  <a:t>from</a:t>
                </a:r>
                <a:r>
                  <a:rPr lang="fr-FR"/>
                  <a:t> air </a:t>
                </a:r>
                <a:r>
                  <a:rPr lang="fr-FR" err="1"/>
                  <a:t>into</a:t>
                </a:r>
                <a:r>
                  <a:rPr lang="fr-FR"/>
                  <a:t> a glass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/>
                  <a:t> </a:t>
                </a:r>
                <a:r>
                  <a:rPr lang="fr-FR" err="1"/>
                  <a:t>piece</a:t>
                </a:r>
                <a:r>
                  <a:rPr lang="fr-FR"/>
                  <a:t>. </a:t>
                </a:r>
              </a:p>
              <a:p>
                <a:r>
                  <a:rPr lang="fr-FR" err="1"/>
                  <a:t>What</a:t>
                </a:r>
                <a:r>
                  <a:rPr lang="fr-FR"/>
                  <a:t> are the </a:t>
                </a:r>
                <a:r>
                  <a:rPr lang="fr-FR" err="1"/>
                  <a:t>refractive</a:t>
                </a:r>
                <a:r>
                  <a:rPr lang="fr-FR"/>
                  <a:t> indices in the </a:t>
                </a:r>
                <a:r>
                  <a:rPr lang="fr-FR" err="1"/>
                  <a:t>red</a:t>
                </a:r>
                <a:r>
                  <a:rPr lang="fr-FR"/>
                  <a:t>?</a:t>
                </a:r>
              </a:p>
              <a:p>
                <a:pPr lvl="1"/>
                <a:r>
                  <a:rPr lang="fr-FR">
                    <a:hlinkClick r:id="rId3"/>
                  </a:rPr>
                  <a:t>https://refractiveindex.info/</a:t>
                </a:r>
                <a:endParaRPr lang="fr-FR">
                  <a:hlinkClick r:id="rId4"/>
                </a:endParaRPr>
              </a:p>
              <a:p>
                <a:pPr marL="457200" lvl="1" indent="0">
                  <a:buNone/>
                </a:pPr>
                <a:endParaRPr lang="fr-FR">
                  <a:hlinkClick r:id="rId4"/>
                </a:endParaRPr>
              </a:p>
              <a:p>
                <a:pPr lvl="1"/>
                <a:r>
                  <a:rPr lang="fr-FR">
                    <a:hlinkClick r:id="rId4"/>
                  </a:rPr>
                  <a:t>https://refractiveindex.info/?shelf=main&amp;book=SiO2&amp;page=Malitson</a:t>
                </a:r>
                <a:endParaRPr lang="fr-FR"/>
              </a:p>
              <a:p>
                <a:pPr marL="457200" lvl="1" indent="0">
                  <a:buNone/>
                </a:pPr>
                <a:endParaRPr lang="fr-FR">
                  <a:hlinkClick r:id="rId5"/>
                </a:endParaRPr>
              </a:p>
              <a:p>
                <a:pPr lvl="1"/>
                <a:r>
                  <a:rPr lang="fr-FR">
                    <a:hlinkClick r:id="rId5"/>
                  </a:rPr>
                  <a:t>https://refractiveindex.info/?shelf=other&amp;book=air&amp;page=Ciddor</a:t>
                </a:r>
                <a:endParaRPr lang="fr-FR"/>
              </a:p>
              <a:p>
                <a:pPr lvl="1"/>
                <a:endParaRPr lang="fr-FR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unc>
                      <m:func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𝑖𝑛𝑐</m:t>
                            </m:r>
                          </m:sub>
                        </m:sSub>
                      </m:e>
                    </m:func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𝑟𝑒𝑓𝑟𝑎𝑐𝑡𝑒𝑑</m:t>
                            </m:r>
                          </m:sub>
                        </m:sSub>
                      </m:e>
                    </m:func>
                  </m:oMath>
                </a14:m>
                <a:endParaRPr lang="fr-FR"/>
              </a:p>
              <a:p>
                <a:pPr lvl="1"/>
                <a:r>
                  <a:rPr lang="fr-FR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𝑖𝑛𝑐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fr-FR"/>
                  <a:t>, </a:t>
                </a:r>
                <a:r>
                  <a:rPr lang="fr-FR" err="1"/>
                  <a:t>what</a:t>
                </a:r>
                <a:r>
                  <a:rPr lang="fr-FR"/>
                  <a:t> </a:t>
                </a:r>
                <a:r>
                  <a:rPr lang="fr-FR" err="1"/>
                  <a:t>is</a:t>
                </a:r>
                <a:r>
                  <a:rPr lang="fr-FR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𝑟𝑒𝑓𝑟𝑎𝑐𝑡𝑒𝑑</m:t>
                        </m:r>
                      </m:sub>
                    </m:sSub>
                  </m:oMath>
                </a14:m>
                <a:endParaRPr lang="fr-FR"/>
              </a:p>
              <a:p>
                <a:pPr lvl="1"/>
                <a:r>
                  <a:rPr lang="fr-FR">
                    <a:hlinkClick r:id="rId6"/>
                  </a:rPr>
                  <a:t>https://www.wolframalpha.com/</a:t>
                </a:r>
                <a:r>
                  <a:rPr lang="fr-FR"/>
                  <a:t> </a:t>
                </a:r>
              </a:p>
              <a:p>
                <a:pPr lvl="1"/>
                <a:endParaRPr lang="fr-FR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5AF6FC0B-FBAF-40C6-8A47-381F9FCBE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7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31988B-1453-4A77-909B-01E881197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7455AE-8604-47CC-A091-D03A072B8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E00F76-8554-48BE-9BA0-FBB78B0AE4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3865713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719</Words>
  <Application>Microsoft Office PowerPoint</Application>
  <PresentationFormat>Widescreen</PresentationFormat>
  <Paragraphs>119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 Lecture 2 Reflection and refraction PHOE-160</vt:lpstr>
      <vt:lpstr>Groups</vt:lpstr>
      <vt:lpstr>Instructions</vt:lpstr>
      <vt:lpstr>Instructions</vt:lpstr>
      <vt:lpstr>Some material</vt:lpstr>
      <vt:lpstr>What happens to light after impacting a reflective surface?</vt:lpstr>
      <vt:lpstr>Diffuse reflection</vt:lpstr>
      <vt:lpstr>Refraction: Snell’s Law</vt:lpstr>
      <vt:lpstr>Problem to be done in class 1</vt:lpstr>
      <vt:lpstr>Problem to be done in class 2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Lecture 1 Reflection and refraction PHOE-160</dc:title>
  <dc:creator>Serna Otalvaro, Samuel</dc:creator>
  <cp:lastModifiedBy>Serna Otalvaro, Samuel</cp:lastModifiedBy>
  <cp:revision>9</cp:revision>
  <dcterms:created xsi:type="dcterms:W3CDTF">2022-05-08T22:20:29Z</dcterms:created>
  <dcterms:modified xsi:type="dcterms:W3CDTF">2022-05-09T01:10:29Z</dcterms:modified>
</cp:coreProperties>
</file>