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309" r:id="rId2"/>
    <p:sldId id="494" r:id="rId3"/>
    <p:sldId id="493" r:id="rId4"/>
    <p:sldId id="495" r:id="rId5"/>
    <p:sldId id="496" r:id="rId6"/>
    <p:sldId id="503" r:id="rId7"/>
    <p:sldId id="295" r:id="rId8"/>
    <p:sldId id="296" r:id="rId9"/>
    <p:sldId id="297" r:id="rId10"/>
    <p:sldId id="298" r:id="rId11"/>
    <p:sldId id="269" r:id="rId12"/>
    <p:sldId id="489" r:id="rId1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105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09T01:36:57.696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0 0 5984 0 0,'0'0'648'0'0,"0"12"-648"0"0,4-4 400 0 0,0 0 64 0 0,-8 3 16 0 0,4-3 0 0 0,4 4-736 0 0,1-4-152 0 0,-1 3-72 0 0,-4-3-64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09T02:56:17.472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0 0 5984 0 0,'0'0'648'0'0,"0"12"-648"0"0,4-4 400 0 0,0 0 64 0 0,-8 3 16 0 0,4-3 0 0 0,4 4-736 0 0,1-4-152 0 0,-1 3-72 0 0,-4-3-64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09T02:51:29.254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0 0 5984 0 0,'0'0'648'0'0,"0"12"-648"0"0,4-4 400 0 0,0 0 64 0 0,-8 3 16 0 0,4-3 0 0 0,4 4-736 0 0,1-4-152 0 0,-1 3-72 0 0,-4-3-64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09T03:03:23.217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0 0 5984 0 0,'0'0'648'0'0,"0"12"-648"0"0,4-4 400 0 0,0 0 64 0 0,-8 3 16 0 0,4-3 0 0 0,4 4-736 0 0,1-4-152 0 0,-1 3-72 0 0,-4-3-64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B85E5C-1987-42D2-8C51-2FE28B0F0F48}" type="datetimeFigureOut">
              <a:rPr lang="fr-FR" smtClean="0"/>
              <a:t>08/05/2022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1F9D26-BB5C-493B-B188-810609A8EEF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19058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78D7A-8DE2-4653-8D2B-D19C03A3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301BF5-F84C-48FD-BACB-0A368840C3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C53361-D309-44EC-A258-8D4A1CD375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Prof. Samuel F. SERNA O.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9EAB52-294A-4B9A-B048-CA7669EFB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2C7B4E38-9EC0-4222-8F78-1C95E70925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6617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20CACA-F516-4F2D-887F-63F93F9B6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35BF85-84C0-4F88-B04F-8076CE7696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637ADC-EC21-4A55-BA41-6A20558E4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Prof. Samuel F. SERNA O.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7112F8-1D9B-42B6-9E9F-9292F8AF0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CD89B0B-1E19-4E81-86AE-E3E11C2BE2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2842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787BB0C-6380-489C-A162-369F8286D4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B63405-3660-4DE8-9D0E-4A71374877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352CA7-39CE-4EF1-A3B8-D526553E66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Prof. Samuel F. SERNA O.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4401D0-A205-498A-8055-1B9206B97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EA9C30B-AD28-4548-96BF-FD6354E20F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2539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F4DEBD-9191-4464-87B5-0E91154BF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C561BC-5040-415C-A11F-2B7AB22E0E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03648-EF2A-4B3C-979A-91A39A516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D64E8043-D132-4EC1-AD00-A365A1BE7D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Prof. Samuel F. SERNA O.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C5677125-CA05-4103-8502-28AC5E1DBA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0279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321325-032C-4EDD-8763-BDE26A86D8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B8FC54-7033-4556-8124-50FC7ECAF5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DD5D13-E737-40FB-8045-23191E9E6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D67CA01D-2C3D-4AC2-9A59-5F6D5F00CC4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Prof. Samuel F. SERNA O.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F96C08C-71B3-497B-B433-3B904DC477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3925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BBB3DB-FA2A-4DAD-9EC8-2C89402F3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477EC6-5EBD-4CF6-ADC0-05488A5919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0DE5E3-FFDF-48A5-BD04-B76223DCF6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20544D-C9E7-48FE-B340-95B85B7D0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6B3237D4-0C68-45FD-89BD-1C23D32AE4A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Prof. Samuel F. SERNA O.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7016AC0B-E922-4072-B31F-EBB61A2649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4659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1F0E4E-1FEA-41D9-A185-28FC9750BE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21E3A2-6E9B-425B-B826-24F81C15A6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D49333-AEE7-4403-87A7-6ED1970331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7A6DB5-47AA-4537-B1A8-3EFD090CF0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DD257C3-940E-4F1F-A9C0-AF1EA508D3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A143A5F-1EA1-49AE-B4D0-8DADD5592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9722B662-9FC8-436A-B010-D14DA3E655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Prof. Samuel F. SERNA O.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6C78941-C51B-4ACE-A459-BC2D0B491263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9429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A0FD69-EA95-4554-A338-7893531E0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00D35F-05DB-4AD3-B424-5563065C8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9EFC9DCC-5D59-4EB8-923D-CDA07365D2E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Prof. Samuel F. SERNA O.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B2C18976-B17D-43E3-84B7-6EBA9910BF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2641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346D12-B89B-400B-B1BA-C6CEF0307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910FCBC-2A6B-464C-BC94-68B8398CEFF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Prof. Samuel F. SERNA O.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622FC0D-C4E2-478D-BC1B-CF57F92944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299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A5D8CE-B05C-4810-9F18-ECF2AB1A2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B2BE68-8E4E-4F5C-88A5-53EF122DF8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92E26B-8E61-4BEA-ADA1-8FDBCAE12A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22247A-3406-4E89-A5C3-86F7A8CA4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Prof. Samuel F. SERNA O.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7044EF-BAC7-422A-A234-22D780545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D0C813A-5BA7-4758-B0FA-989618AF01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8428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4A07F4-E6E7-40D7-8A73-99A41643A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8632830-D9F4-48C6-90C1-EC3D99F2C3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A776D5-A820-4FB0-85A4-F02CDA6E6A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E07446-6CD2-434E-B6A4-17EFFA8F5F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Prof. Samuel F. SERNA O.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7AD4F1-D371-45B2-BE0A-6D2FF5F317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7BC17B5B-3855-4C3F-8039-66EF4D00A6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8338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536E13-4871-42E4-9D85-1206E8FF5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1148" y="365125"/>
            <a:ext cx="966265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EBDA4B-EF8F-4428-ADD9-E744E3F8A8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A0BC7-BCC2-42E4-B975-3139128758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Prof. Samuel F. SERNA O.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317304-B638-44F6-93B2-120E6A95F0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D69F6E-B8A9-42AD-B053-358938E5E3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3675A83-9DDB-4223-8D8D-85977D2C8184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814"/>
            <a:ext cx="1387393" cy="1146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7950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hysicsclassroom.com/Physics-Interactives/Refraction-and-Lenses/Optics-Bench/Optics-Bench-Refraction-Interactive" TargetMode="External"/><Relationship Id="rId2" Type="http://schemas.openxmlformats.org/officeDocument/2006/relationships/hyperlink" Target="https://ricktu288.github.io/ray-optics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7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AA004B-893C-4736-B88A-082CEDFC86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0080" y="640080"/>
            <a:ext cx="6894575" cy="3566160"/>
          </a:xfrm>
        </p:spPr>
        <p:txBody>
          <a:bodyPr>
            <a:noAutofit/>
          </a:bodyPr>
          <a:lstStyle/>
          <a:p>
            <a:pPr algn="l"/>
            <a:br>
              <a:rPr lang="fr-FR" sz="5400"/>
            </a:br>
            <a:r>
              <a:rPr lang="fr-FR" sz="5400"/>
              <a:t>Second </a:t>
            </a:r>
            <a:r>
              <a:rPr lang="fr-FR" sz="5400" err="1"/>
              <a:t>Lab</a:t>
            </a:r>
            <a:r>
              <a:rPr lang="fr-FR" sz="5400"/>
              <a:t> report</a:t>
            </a:r>
            <a:br>
              <a:rPr lang="fr-FR" sz="5400"/>
            </a:br>
            <a:r>
              <a:rPr lang="fr-FR" sz="5400" err="1"/>
              <a:t>Lenses</a:t>
            </a:r>
            <a:br>
              <a:rPr lang="fr-FR" sz="5400"/>
            </a:br>
            <a:r>
              <a:rPr lang="fr-FR" sz="5400" err="1"/>
              <a:t>Optics</a:t>
            </a:r>
            <a:br>
              <a:rPr lang="fr-FR" sz="5400"/>
            </a:br>
            <a:r>
              <a:rPr lang="fr-FR" sz="5400"/>
              <a:t>PHOE-160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7410BDD-3034-4623-814C-F658EFC979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0080" y="4636008"/>
            <a:ext cx="6894576" cy="1572768"/>
          </a:xfrm>
        </p:spPr>
        <p:txBody>
          <a:bodyPr>
            <a:normAutofit/>
          </a:bodyPr>
          <a:lstStyle/>
          <a:p>
            <a:pPr algn="l"/>
            <a:r>
              <a:rPr lang="fr-FR"/>
              <a:t>Spring 2021</a:t>
            </a:r>
          </a:p>
          <a:p>
            <a:pPr algn="l"/>
            <a:r>
              <a:rPr lang="fr-FR"/>
              <a:t>Prof. Samuel Serna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80BBDB-E751-4698-938F-51A51A75BD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Prof. Samuel F. SERNA O.</a:t>
            </a:r>
          </a:p>
        </p:txBody>
      </p:sp>
      <p:pic>
        <p:nvPicPr>
          <p:cNvPr id="8" name="Picture 7" descr="Formules mathématiques complexes sur un tableau noir">
            <a:extLst>
              <a:ext uri="{FF2B5EF4-FFF2-40B4-BE49-F238E27FC236}">
                <a16:creationId xmlns:a16="http://schemas.microsoft.com/office/drawing/2014/main" id="{3A565365-6AF3-4AC3-A9C3-315F125BBD9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834" r="22031" b="-1"/>
          <a:stretch/>
        </p:blipFill>
        <p:spPr>
          <a:xfrm>
            <a:off x="8139803" y="10"/>
            <a:ext cx="4052199" cy="6857990"/>
          </a:xfrm>
          <a:custGeom>
            <a:avLst/>
            <a:gdLst/>
            <a:ahLst/>
            <a:cxnLst/>
            <a:rect l="l" t="t" r="r" b="b"/>
            <a:pathLst>
              <a:path w="4052199" h="6858000">
                <a:moveTo>
                  <a:pt x="25603" y="0"/>
                </a:moveTo>
                <a:lnTo>
                  <a:pt x="4052199" y="0"/>
                </a:lnTo>
                <a:lnTo>
                  <a:pt x="4052199" y="6858000"/>
                </a:lnTo>
                <a:lnTo>
                  <a:pt x="28079" y="6858000"/>
                </a:lnTo>
                <a:lnTo>
                  <a:pt x="37459" y="6497135"/>
                </a:lnTo>
                <a:cubicBezTo>
                  <a:pt x="37586" y="6492050"/>
                  <a:pt x="38603" y="6487092"/>
                  <a:pt x="38603" y="6482007"/>
                </a:cubicBezTo>
                <a:cubicBezTo>
                  <a:pt x="47502" y="6367973"/>
                  <a:pt x="52587" y="6253939"/>
                  <a:pt x="18135" y="6142702"/>
                </a:cubicBezTo>
                <a:cubicBezTo>
                  <a:pt x="15084" y="6132214"/>
                  <a:pt x="13495" y="6121344"/>
                  <a:pt x="13432" y="6110411"/>
                </a:cubicBezTo>
                <a:cubicBezTo>
                  <a:pt x="11690" y="6013324"/>
                  <a:pt x="15936" y="5916236"/>
                  <a:pt x="26145" y="5819669"/>
                </a:cubicBezTo>
                <a:cubicBezTo>
                  <a:pt x="31229" y="5760555"/>
                  <a:pt x="26017" y="5700423"/>
                  <a:pt x="42926" y="5641690"/>
                </a:cubicBezTo>
                <a:cubicBezTo>
                  <a:pt x="50337" y="5612565"/>
                  <a:pt x="54595" y="5582728"/>
                  <a:pt x="55638" y="5552700"/>
                </a:cubicBezTo>
                <a:cubicBezTo>
                  <a:pt x="60087" y="5479983"/>
                  <a:pt x="38603" y="5411588"/>
                  <a:pt x="18263" y="5343066"/>
                </a:cubicBezTo>
                <a:cubicBezTo>
                  <a:pt x="7456" y="5306707"/>
                  <a:pt x="-5384" y="5269459"/>
                  <a:pt x="2372" y="5231320"/>
                </a:cubicBezTo>
                <a:cubicBezTo>
                  <a:pt x="16076" y="5173655"/>
                  <a:pt x="23920" y="5114744"/>
                  <a:pt x="25763" y="5055502"/>
                </a:cubicBezTo>
                <a:cubicBezTo>
                  <a:pt x="25635" y="5012660"/>
                  <a:pt x="15338" y="4970962"/>
                  <a:pt x="18898" y="4928374"/>
                </a:cubicBezTo>
                <a:cubicBezTo>
                  <a:pt x="27073" y="4845715"/>
                  <a:pt x="29157" y="4762561"/>
                  <a:pt x="25127" y="4679584"/>
                </a:cubicBezTo>
                <a:cubicBezTo>
                  <a:pt x="25077" y="4646429"/>
                  <a:pt x="28776" y="4613376"/>
                  <a:pt x="36187" y="4581060"/>
                </a:cubicBezTo>
                <a:cubicBezTo>
                  <a:pt x="45493" y="4524043"/>
                  <a:pt x="47464" y="4466060"/>
                  <a:pt x="42036" y="4408547"/>
                </a:cubicBezTo>
                <a:cubicBezTo>
                  <a:pt x="36060" y="4341932"/>
                  <a:pt x="18263" y="4276334"/>
                  <a:pt x="13685" y="4209719"/>
                </a:cubicBezTo>
                <a:cubicBezTo>
                  <a:pt x="6694" y="4099371"/>
                  <a:pt x="16610" y="3989024"/>
                  <a:pt x="26398" y="3879186"/>
                </a:cubicBezTo>
                <a:cubicBezTo>
                  <a:pt x="34026" y="3808731"/>
                  <a:pt x="36060" y="3737781"/>
                  <a:pt x="32501" y="3667009"/>
                </a:cubicBezTo>
                <a:cubicBezTo>
                  <a:pt x="28051" y="3610818"/>
                  <a:pt x="21059" y="3554755"/>
                  <a:pt x="19788" y="3498437"/>
                </a:cubicBezTo>
                <a:cubicBezTo>
                  <a:pt x="17627" y="3398006"/>
                  <a:pt x="18390" y="3297701"/>
                  <a:pt x="24237" y="3197143"/>
                </a:cubicBezTo>
                <a:cubicBezTo>
                  <a:pt x="27162" y="3146928"/>
                  <a:pt x="32119" y="3096966"/>
                  <a:pt x="34026" y="3046242"/>
                </a:cubicBezTo>
                <a:cubicBezTo>
                  <a:pt x="35933" y="2995518"/>
                  <a:pt x="40001" y="2944413"/>
                  <a:pt x="28433" y="2894578"/>
                </a:cubicBezTo>
                <a:cubicBezTo>
                  <a:pt x="8855" y="2810038"/>
                  <a:pt x="23220" y="2725879"/>
                  <a:pt x="27415" y="2641593"/>
                </a:cubicBezTo>
                <a:cubicBezTo>
                  <a:pt x="29958" y="2589217"/>
                  <a:pt x="45214" y="2535568"/>
                  <a:pt x="31738" y="2484717"/>
                </a:cubicBezTo>
                <a:cubicBezTo>
                  <a:pt x="10507" y="2405008"/>
                  <a:pt x="24492" y="2326951"/>
                  <a:pt x="31738" y="2248513"/>
                </a:cubicBezTo>
                <a:cubicBezTo>
                  <a:pt x="40218" y="2174283"/>
                  <a:pt x="38768" y="2099252"/>
                  <a:pt x="27415" y="2025403"/>
                </a:cubicBezTo>
                <a:cubicBezTo>
                  <a:pt x="12986" y="1952165"/>
                  <a:pt x="12986" y="1876803"/>
                  <a:pt x="27415" y="1803565"/>
                </a:cubicBezTo>
                <a:cubicBezTo>
                  <a:pt x="39276" y="1743102"/>
                  <a:pt x="40598" y="1681038"/>
                  <a:pt x="31356" y="1620119"/>
                </a:cubicBezTo>
                <a:cubicBezTo>
                  <a:pt x="25127" y="1576514"/>
                  <a:pt x="13940" y="1533163"/>
                  <a:pt x="12414" y="1489558"/>
                </a:cubicBezTo>
                <a:cubicBezTo>
                  <a:pt x="9262" y="1398420"/>
                  <a:pt x="11118" y="1307167"/>
                  <a:pt x="18008" y="1216233"/>
                </a:cubicBezTo>
                <a:cubicBezTo>
                  <a:pt x="26017" y="1112496"/>
                  <a:pt x="41400" y="1009268"/>
                  <a:pt x="30721" y="904896"/>
                </a:cubicBezTo>
                <a:cubicBezTo>
                  <a:pt x="27162" y="869046"/>
                  <a:pt x="19661" y="833323"/>
                  <a:pt x="18771" y="797346"/>
                </a:cubicBezTo>
                <a:cubicBezTo>
                  <a:pt x="17118" y="730095"/>
                  <a:pt x="16737" y="663607"/>
                  <a:pt x="20169" y="593941"/>
                </a:cubicBezTo>
                <a:cubicBezTo>
                  <a:pt x="23602" y="524274"/>
                  <a:pt x="38348" y="451938"/>
                  <a:pt x="28433" y="383798"/>
                </a:cubicBezTo>
                <a:cubicBezTo>
                  <a:pt x="18516" y="315657"/>
                  <a:pt x="24873" y="248406"/>
                  <a:pt x="31229" y="181410"/>
                </a:cubicBezTo>
                <a:cubicBezTo>
                  <a:pt x="34344" y="149565"/>
                  <a:pt x="36410" y="118069"/>
                  <a:pt x="35854" y="86700"/>
                </a:cubicBezTo>
                <a:close/>
              </a:path>
            </a:pathLst>
          </a:cu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C97199-4E6C-46EF-B4F7-E348377DF3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Spring 2021 – </a:t>
            </a:r>
            <a:r>
              <a:rPr kumimoji="0" lang="fr-FR" sz="120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Optics</a:t>
            </a: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681B53-AA97-4500-BEBA-34A20C96A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1D47877B-98BE-4186-BAA2-E943AE9C14B3}" type="slidenum"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01815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en-US" dirty="0">
                <a:cs typeface="Times New Roman" charset="0"/>
              </a:rPr>
              <a:t>The Thin Lens Equation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42250"/>
            <a:ext cx="10515600" cy="4351338"/>
          </a:xfrm>
        </p:spPr>
        <p:txBody>
          <a:bodyPr/>
          <a:lstStyle/>
          <a:p>
            <a:pPr marL="0" indent="0">
              <a:spcBef>
                <a:spcPct val="50000"/>
              </a:spcBef>
              <a:buNone/>
            </a:pPr>
            <a:r>
              <a:rPr lang="en-US" dirty="0">
                <a:latin typeface="+mj-lt"/>
                <a:cs typeface="Times New Roman" charset="0"/>
              </a:rPr>
              <a:t>Problem Solving: Thin Lenses</a:t>
            </a:r>
          </a:p>
          <a:p>
            <a:pPr marL="411480" indent="-457200">
              <a:spcBef>
                <a:spcPct val="50000"/>
              </a:spcBef>
              <a:buFontTx/>
              <a:buAutoNum type="arabicPeriod"/>
            </a:pPr>
            <a:r>
              <a:rPr lang="en-US" dirty="0">
                <a:latin typeface="+mj-lt"/>
                <a:cs typeface="Times New Roman" charset="0"/>
              </a:rPr>
              <a:t>Draw a ray diagram. The image is located where the key rays intersect.</a:t>
            </a:r>
          </a:p>
          <a:p>
            <a:pPr marL="411480" indent="-457200">
              <a:spcBef>
                <a:spcPct val="50000"/>
              </a:spcBef>
              <a:buFontTx/>
              <a:buAutoNum type="arabicPeriod"/>
            </a:pPr>
            <a:r>
              <a:rPr lang="en-US" dirty="0">
                <a:latin typeface="+mj-lt"/>
                <a:cs typeface="Times New Roman" charset="0"/>
              </a:rPr>
              <a:t>Solve for unknowns.</a:t>
            </a:r>
          </a:p>
          <a:p>
            <a:pPr marL="411480" indent="-457200">
              <a:spcBef>
                <a:spcPct val="50000"/>
              </a:spcBef>
              <a:buFontTx/>
              <a:buAutoNum type="arabicPeriod"/>
            </a:pPr>
            <a:r>
              <a:rPr lang="en-US" dirty="0">
                <a:latin typeface="+mj-lt"/>
                <a:cs typeface="Times New Roman" charset="0"/>
              </a:rPr>
              <a:t>Follow the sign conventions.</a:t>
            </a:r>
          </a:p>
          <a:p>
            <a:pPr marL="411480" indent="-457200">
              <a:spcBef>
                <a:spcPct val="50000"/>
              </a:spcBef>
              <a:buFontTx/>
              <a:buAutoNum type="arabicPeriod"/>
            </a:pPr>
            <a:r>
              <a:rPr lang="en-US" dirty="0">
                <a:latin typeface="+mj-lt"/>
                <a:cs typeface="Times New Roman" charset="0"/>
              </a:rPr>
              <a:t>Check that your answers are consistent with the ray diagram.</a:t>
            </a: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4D00210F-740E-CF10-695F-29D5F64EB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1D47877B-98BE-4186-BAA2-E943AE9C14B3}" type="slidenum">
              <a:rPr lang="fr-FR" smtClean="0"/>
              <a:t>10</a:t>
            </a:fld>
            <a:endParaRPr lang="fr-FR"/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C479B6DA-BA4C-CC57-5FF3-00F64C25835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fr-FR"/>
              <a:t>Prof. Samuel F. SERNA O.</a:t>
            </a:r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F78614E6-ABA5-CB24-6A77-8EE929D480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fr-FR"/>
              <a:t>Spring 2021 – Optics</a:t>
            </a:r>
          </a:p>
        </p:txBody>
      </p:sp>
    </p:spTree>
    <p:extLst>
      <p:ext uri="{BB962C8B-B14F-4D97-AF65-F5344CB8AC3E}">
        <p14:creationId xmlns:p14="http://schemas.microsoft.com/office/powerpoint/2010/main" val="31653893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>
            <a:extLst>
              <a:ext uri="{FF2B5EF4-FFF2-40B4-BE49-F238E27FC236}">
                <a16:creationId xmlns:a16="http://schemas.microsoft.com/office/drawing/2014/main" id="{2CC8A75F-3324-4727-B25E-11A396B2C4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41526" y="284163"/>
            <a:ext cx="8187691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z="2400" dirty="0">
                <a:latin typeface="Times New Roman" panose="02020603050405020304" pitchFamily="18" charset="0"/>
              </a:rPr>
              <a:t>An object of height 3 cm, is placed 12 cm in front of a diverging </a:t>
            </a:r>
          </a:p>
          <a:p>
            <a:r>
              <a:rPr lang="en-US" altLang="en-US" sz="2400" dirty="0">
                <a:latin typeface="Times New Roman" panose="02020603050405020304" pitchFamily="18" charset="0"/>
              </a:rPr>
              <a:t>lens with a focal length of – 7.9 cm.</a:t>
            </a:r>
          </a:p>
          <a:p>
            <a:pPr>
              <a:buFontTx/>
              <a:buAutoNum type="alphaLcParenR"/>
            </a:pPr>
            <a:r>
              <a:rPr lang="en-US" altLang="en-US" sz="2400" dirty="0">
                <a:latin typeface="Times New Roman" panose="02020603050405020304" pitchFamily="18" charset="0"/>
              </a:rPr>
              <a:t>Use ray tracing to form the image</a:t>
            </a:r>
          </a:p>
          <a:p>
            <a:pPr>
              <a:buFontTx/>
              <a:buAutoNum type="alphaLcParenR"/>
            </a:pPr>
            <a:r>
              <a:rPr lang="en-US" altLang="en-US" sz="2400" dirty="0">
                <a:latin typeface="Times New Roman" panose="02020603050405020304" pitchFamily="18" charset="0"/>
              </a:rPr>
              <a:t>Use the thin lens equations to find the image distance and size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364" name="Object 4">
                <a:extLst>
                  <a:ext uri="{FF2B5EF4-FFF2-40B4-BE49-F238E27FC236}">
                    <a16:creationId xmlns:a16="http://schemas.microsoft.com/office/drawing/2014/main" id="{5CE2083C-74D7-41E4-9280-EB2BA81D7607}"/>
                  </a:ext>
                </a:extLst>
              </p:cNvPr>
              <p:cNvSpPr txBox="1"/>
              <p:nvPr/>
            </p:nvSpPr>
            <p:spPr bwMode="auto">
              <a:xfrm>
                <a:off x="3467100" y="3157712"/>
                <a:ext cx="5257800" cy="2130425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den>
                      </m:f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</m:den>
                      </m:f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⇒ 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−7.9</m:t>
                          </m:r>
                        </m:den>
                      </m:f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12</m:t>
                          </m:r>
                        </m:den>
                      </m:f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⇒ 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=−4.8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𝑐𝑚</m:t>
                      </m:r>
                    </m:oMath>
                  </m:oMathPara>
                </a14:m>
                <a:br>
                  <a:rPr lang="en-US" i="1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</a:br>
                <a:br>
                  <a:rPr lang="en-US" i="1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</m:den>
                      </m:f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</m:den>
                      </m:f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⇒ 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−4.8</m:t>
                              </m:r>
                            </m:e>
                          </m:d>
                          <m:d>
                            <m:d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</m:d>
                        </m:num>
                        <m:den>
                          <m:d>
                            <m:d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</m:e>
                          </m:d>
                        </m:den>
                      </m:f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=1.2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𝑐𝑚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5364" name="Object 4">
                <a:extLst>
                  <a:ext uri="{FF2B5EF4-FFF2-40B4-BE49-F238E27FC236}">
                    <a16:creationId xmlns:a16="http://schemas.microsoft.com/office/drawing/2014/main" id="{5CE2083C-74D7-41E4-9280-EB2BA81D76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67100" y="3157712"/>
                <a:ext cx="5257800" cy="213042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A05EFD0A-8B5E-0FA0-C579-9302D701D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1D47877B-98BE-4186-BAA2-E943AE9C14B3}" type="slidenum">
              <a:rPr lang="fr-FR" smtClean="0"/>
              <a:t>11</a:t>
            </a:fld>
            <a:endParaRPr lang="fr-FR"/>
          </a:p>
        </p:txBody>
      </p:sp>
      <p:sp>
        <p:nvSpPr>
          <p:cNvPr id="8" name="Date Placeholder 4">
            <a:extLst>
              <a:ext uri="{FF2B5EF4-FFF2-40B4-BE49-F238E27FC236}">
                <a16:creationId xmlns:a16="http://schemas.microsoft.com/office/drawing/2014/main" id="{A32E8236-71B0-10C5-3D40-F9533A5B7C3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fr-FR"/>
              <a:t>Prof. Samuel F. SERNA O.</a:t>
            </a:r>
          </a:p>
        </p:txBody>
      </p:sp>
      <p:sp>
        <p:nvSpPr>
          <p:cNvPr id="9" name="Footer Placeholder 5">
            <a:extLst>
              <a:ext uri="{FF2B5EF4-FFF2-40B4-BE49-F238E27FC236}">
                <a16:creationId xmlns:a16="http://schemas.microsoft.com/office/drawing/2014/main" id="{B3CC8D0D-2031-FF18-D866-F9AE4EE74F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fr-FR"/>
              <a:t>Spring 2021 – Optics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9E67F4-6835-4154-AA2A-A684E81AA8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Additional Resources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B8359B-FE04-4F80-AE2C-90A5CC9784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hlinkClick r:id="rId2"/>
              </a:rPr>
              <a:t>https://ricktu288.github.io/ray-optics/</a:t>
            </a:r>
            <a:endParaRPr lang="en-US" dirty="0"/>
          </a:p>
          <a:p>
            <a:r>
              <a:rPr lang="en-US" dirty="0">
                <a:latin typeface="Calibri"/>
                <a:cs typeface="Calibri"/>
                <a:hlinkClick r:id="rId3"/>
              </a:rPr>
              <a:t>https://www.physicsclassroom.com/Physics-Interactives/Refraction-and-Lenses/Optics-Bench/Optics-Bench-Refraction-Interactive</a:t>
            </a:r>
            <a:r>
              <a:rPr lang="en-US" dirty="0">
                <a:latin typeface="Calibri"/>
                <a:cs typeface="Calibri"/>
              </a:rPr>
              <a:t> 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6F01F3-D12D-43C5-85A8-F36812AE4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12</a:t>
            </a:fld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933F29-F0D9-43F9-93FF-254F85203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Prof. Samuel F. SERNA O.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658699-1F39-4847-8D95-CDFD275BFC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Spring 2021 – Optics</a:t>
            </a:r>
          </a:p>
        </p:txBody>
      </p:sp>
    </p:spTree>
    <p:extLst>
      <p:ext uri="{BB962C8B-B14F-4D97-AF65-F5344CB8AC3E}">
        <p14:creationId xmlns:p14="http://schemas.microsoft.com/office/powerpoint/2010/main" val="25580911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3466" y="365125"/>
            <a:ext cx="9820334" cy="1325563"/>
          </a:xfrm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dirty="0">
                <a:latin typeface="Times New Roman" charset="0"/>
                <a:cs typeface="Times New Roman" charset="0"/>
              </a:rPr>
              <a:t>Formation of Images and mirrors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272" y="1692276"/>
            <a:ext cx="11339946" cy="2090016"/>
          </a:xfrm>
        </p:spPr>
        <p:txBody>
          <a:bodyPr/>
          <a:lstStyle/>
          <a:p>
            <a:pPr marL="0" indent="0" algn="just">
              <a:spcBef>
                <a:spcPct val="50000"/>
              </a:spcBef>
              <a:buNone/>
            </a:pPr>
            <a:r>
              <a:rPr lang="en-US" dirty="0">
                <a:latin typeface="Times New Roman" charset="0"/>
                <a:cs typeface="Times New Roman" charset="0"/>
              </a:rPr>
              <a:t>We use ray diagrams to determine where an image will be. For mirrors, we use three key rays, all of which begin on the object:</a:t>
            </a:r>
          </a:p>
          <a:p>
            <a:pPr marL="411480" indent="-457200" algn="just">
              <a:spcBef>
                <a:spcPct val="50000"/>
              </a:spcBef>
              <a:buFontTx/>
              <a:buAutoNum type="arabicPeriod"/>
            </a:pPr>
            <a:r>
              <a:rPr lang="en-US" dirty="0">
                <a:latin typeface="Times New Roman" charset="0"/>
                <a:cs typeface="Times New Roman" charset="0"/>
              </a:rPr>
              <a:t>A ray arriving parallel to the axis, after refraction on a convergent lens will pass through the focal point</a:t>
            </a: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AE041999-6362-4DEA-8C40-CAE2E449F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1D47877B-98BE-4186-BAA2-E943AE9C14B3}" type="slidenum">
              <a:rPr lang="fr-FR" smtClean="0"/>
              <a:t>2</a:t>
            </a:fld>
            <a:endParaRPr lang="fr-FR"/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F7E6DC81-0B18-4823-B3FB-6F2FF5A439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fr-FR"/>
              <a:t>Prof. Samuel F. SERNA O.</a:t>
            </a:r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6B9EC052-C582-41B1-9B7C-6C0FF6F33A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fr-FR"/>
              <a:t>Spring 2021 – Optics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549BB50-174A-1D32-012B-257FCDE207EC}"/>
              </a:ext>
            </a:extLst>
          </p:cNvPr>
          <p:cNvCxnSpPr>
            <a:cxnSpLocks/>
          </p:cNvCxnSpPr>
          <p:nvPr/>
        </p:nvCxnSpPr>
        <p:spPr>
          <a:xfrm>
            <a:off x="2737659" y="4427913"/>
            <a:ext cx="2249978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CA15B9CC-EC5C-F9CF-8DF9-12174260D4BC}"/>
                  </a:ext>
                </a:extLst>
              </p14:cNvPr>
              <p14:cNvContentPartPr/>
              <p14:nvPr/>
            </p14:nvContentPartPr>
            <p14:xfrm>
              <a:off x="5038276" y="4038873"/>
              <a:ext cx="6120" cy="31320"/>
            </p14:xfrm>
          </p:contentPart>
        </mc:Choice>
        <mc:Fallback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CA15B9CC-EC5C-F9CF-8DF9-12174260D4BC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033956" y="4034553"/>
                <a:ext cx="14760" cy="39960"/>
              </a:xfrm>
              <a:prstGeom prst="rect">
                <a:avLst/>
              </a:prstGeom>
            </p:spPr>
          </p:pic>
        </mc:Fallback>
      </mc:AlternateContent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E73B79F-C678-73DC-A4B2-81F4F06A37DA}"/>
              </a:ext>
            </a:extLst>
          </p:cNvPr>
          <p:cNvCxnSpPr/>
          <p:nvPr/>
        </p:nvCxnSpPr>
        <p:spPr>
          <a:xfrm>
            <a:off x="5038276" y="4038873"/>
            <a:ext cx="0" cy="1942406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B088F4E-AC20-ECFF-F427-752519705FB8}"/>
              </a:ext>
            </a:extLst>
          </p:cNvPr>
          <p:cNvCxnSpPr>
            <a:cxnSpLocks/>
          </p:cNvCxnSpPr>
          <p:nvPr/>
        </p:nvCxnSpPr>
        <p:spPr>
          <a:xfrm>
            <a:off x="2737659" y="4763193"/>
            <a:ext cx="2249978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73383F6-DD6F-B08F-76B6-41C2D51E9B1A}"/>
              </a:ext>
            </a:extLst>
          </p:cNvPr>
          <p:cNvCxnSpPr>
            <a:cxnSpLocks/>
          </p:cNvCxnSpPr>
          <p:nvPr/>
        </p:nvCxnSpPr>
        <p:spPr>
          <a:xfrm>
            <a:off x="2737659" y="5128953"/>
            <a:ext cx="2249978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F73216C-08BD-B65C-3FCD-9E362C1A2CB5}"/>
              </a:ext>
            </a:extLst>
          </p:cNvPr>
          <p:cNvCxnSpPr>
            <a:cxnSpLocks/>
          </p:cNvCxnSpPr>
          <p:nvPr/>
        </p:nvCxnSpPr>
        <p:spPr>
          <a:xfrm>
            <a:off x="2737659" y="5500255"/>
            <a:ext cx="2249978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AD92154-3685-E9FD-9EA9-F1DFA6E782EB}"/>
              </a:ext>
            </a:extLst>
          </p:cNvPr>
          <p:cNvCxnSpPr>
            <a:cxnSpLocks/>
          </p:cNvCxnSpPr>
          <p:nvPr/>
        </p:nvCxnSpPr>
        <p:spPr>
          <a:xfrm>
            <a:off x="5178831" y="4427913"/>
            <a:ext cx="3505199" cy="107234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5BF71E7-C3F8-868D-4817-882F53C89950}"/>
              </a:ext>
            </a:extLst>
          </p:cNvPr>
          <p:cNvCxnSpPr>
            <a:cxnSpLocks/>
          </p:cNvCxnSpPr>
          <p:nvPr/>
        </p:nvCxnSpPr>
        <p:spPr>
          <a:xfrm>
            <a:off x="5178831" y="4763193"/>
            <a:ext cx="3505199" cy="40934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BD8108E3-A138-8095-B3F5-501A95F20D27}"/>
              </a:ext>
            </a:extLst>
          </p:cNvPr>
          <p:cNvCxnSpPr>
            <a:cxnSpLocks/>
          </p:cNvCxnSpPr>
          <p:nvPr/>
        </p:nvCxnSpPr>
        <p:spPr>
          <a:xfrm flipV="1">
            <a:off x="5178831" y="4847493"/>
            <a:ext cx="3505199" cy="28146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4E88AFB-4241-18FB-3941-4DBBEB7793E6}"/>
              </a:ext>
            </a:extLst>
          </p:cNvPr>
          <p:cNvCxnSpPr>
            <a:cxnSpLocks/>
          </p:cNvCxnSpPr>
          <p:nvPr/>
        </p:nvCxnSpPr>
        <p:spPr>
          <a:xfrm flipV="1">
            <a:off x="5178831" y="4522124"/>
            <a:ext cx="3505199" cy="97176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AC0D6CC-0072-8816-2ADA-3FB3B6546778}"/>
              </a:ext>
            </a:extLst>
          </p:cNvPr>
          <p:cNvCxnSpPr>
            <a:cxnSpLocks/>
          </p:cNvCxnSpPr>
          <p:nvPr/>
        </p:nvCxnSpPr>
        <p:spPr>
          <a:xfrm flipH="1">
            <a:off x="6970223" y="5010076"/>
            <a:ext cx="16627" cy="720164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13FFF43E-7D44-BE6C-A1F1-BE9851F0ACE7}"/>
              </a:ext>
            </a:extLst>
          </p:cNvPr>
          <p:cNvSpPr txBox="1"/>
          <p:nvPr/>
        </p:nvSpPr>
        <p:spPr>
          <a:xfrm>
            <a:off x="4223156" y="6025170"/>
            <a:ext cx="1911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Convergent lens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E9B66B3-A324-E38A-5293-2F0C6EC45D1F}"/>
              </a:ext>
            </a:extLst>
          </p:cNvPr>
          <p:cNvSpPr txBox="1"/>
          <p:nvPr/>
        </p:nvSpPr>
        <p:spPr>
          <a:xfrm>
            <a:off x="6524424" y="6006094"/>
            <a:ext cx="1911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Focal point</a:t>
            </a:r>
          </a:p>
        </p:txBody>
      </p:sp>
    </p:spTree>
    <p:extLst>
      <p:ext uri="{BB962C8B-B14F-4D97-AF65-F5344CB8AC3E}">
        <p14:creationId xmlns:p14="http://schemas.microsoft.com/office/powerpoint/2010/main" val="1316859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7365D-7DD6-4103-9C6F-273EDD2BC9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charset="0"/>
                <a:cs typeface="Times New Roman" charset="0"/>
              </a:rPr>
              <a:t>Formation of Images and mirrors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D03BEC-C2DF-4144-80AB-BE1FE326FA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spcBef>
                <a:spcPct val="50000"/>
              </a:spcBef>
              <a:buNone/>
            </a:pPr>
            <a:r>
              <a:rPr lang="en-US" dirty="0">
                <a:latin typeface="Times New Roman" charset="0"/>
                <a:cs typeface="Times New Roman" charset="0"/>
              </a:rPr>
              <a:t>2. A ray through the focal point; after refraction on a convergent lens it is parallel to the axis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1C6507-31CE-4616-A5EF-C23F05573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3</a:t>
            </a:fld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4D5CB5-2F50-47EE-9BC3-A8B462AE88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Prof. Samuel F. SERNA O.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19BA17-A939-493C-85C5-5BBAA16D5B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Spring 2021 – Optics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B8BED8F-9CFF-FE9A-65CA-FD461AE343A1}"/>
              </a:ext>
            </a:extLst>
          </p:cNvPr>
          <p:cNvCxnSpPr>
            <a:cxnSpLocks/>
          </p:cNvCxnSpPr>
          <p:nvPr/>
        </p:nvCxnSpPr>
        <p:spPr>
          <a:xfrm>
            <a:off x="2031078" y="3851564"/>
            <a:ext cx="3505199" cy="107234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6A7EF69-0319-0A84-2248-2FBE10070F1B}"/>
              </a:ext>
            </a:extLst>
          </p:cNvPr>
          <p:cNvCxnSpPr>
            <a:cxnSpLocks/>
          </p:cNvCxnSpPr>
          <p:nvPr/>
        </p:nvCxnSpPr>
        <p:spPr>
          <a:xfrm>
            <a:off x="2031078" y="4186844"/>
            <a:ext cx="3505199" cy="40934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4EF55F0-7623-A002-40BD-AAF3D4047365}"/>
              </a:ext>
            </a:extLst>
          </p:cNvPr>
          <p:cNvCxnSpPr>
            <a:cxnSpLocks/>
          </p:cNvCxnSpPr>
          <p:nvPr/>
        </p:nvCxnSpPr>
        <p:spPr>
          <a:xfrm flipV="1">
            <a:off x="2031078" y="4271144"/>
            <a:ext cx="3505199" cy="28146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E20C83E-46DC-5D8B-223C-D77A22639830}"/>
              </a:ext>
            </a:extLst>
          </p:cNvPr>
          <p:cNvCxnSpPr>
            <a:cxnSpLocks/>
          </p:cNvCxnSpPr>
          <p:nvPr/>
        </p:nvCxnSpPr>
        <p:spPr>
          <a:xfrm flipV="1">
            <a:off x="2031078" y="3945775"/>
            <a:ext cx="3505199" cy="97176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7E87E6B-CF52-EFC1-3C82-F1B01D110AF8}"/>
              </a:ext>
            </a:extLst>
          </p:cNvPr>
          <p:cNvCxnSpPr>
            <a:cxnSpLocks/>
          </p:cNvCxnSpPr>
          <p:nvPr/>
        </p:nvCxnSpPr>
        <p:spPr>
          <a:xfrm flipH="1">
            <a:off x="3822470" y="4433727"/>
            <a:ext cx="16627" cy="720164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0CE668F6-3D77-3424-527B-065E84B65554}"/>
              </a:ext>
            </a:extLst>
          </p:cNvPr>
          <p:cNvSpPr txBox="1"/>
          <p:nvPr/>
        </p:nvSpPr>
        <p:spPr>
          <a:xfrm>
            <a:off x="3376671" y="5429745"/>
            <a:ext cx="1911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Focal point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A91E7C6-9CFF-D949-73A4-A7A92A97A50A}"/>
              </a:ext>
            </a:extLst>
          </p:cNvPr>
          <p:cNvCxnSpPr/>
          <p:nvPr/>
        </p:nvCxnSpPr>
        <p:spPr>
          <a:xfrm>
            <a:off x="5625709" y="3508190"/>
            <a:ext cx="0" cy="1942406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93AE7AD-94BB-047D-6EB2-AD4300EB1DFE}"/>
              </a:ext>
            </a:extLst>
          </p:cNvPr>
          <p:cNvSpPr txBox="1"/>
          <p:nvPr/>
        </p:nvSpPr>
        <p:spPr>
          <a:xfrm>
            <a:off x="4810589" y="5494487"/>
            <a:ext cx="1911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Convergent lens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AAED6A9-15A8-743A-D0CE-D4AEC989B136}"/>
              </a:ext>
            </a:extLst>
          </p:cNvPr>
          <p:cNvCxnSpPr>
            <a:cxnSpLocks/>
          </p:cNvCxnSpPr>
          <p:nvPr/>
        </p:nvCxnSpPr>
        <p:spPr>
          <a:xfrm>
            <a:off x="5708074" y="3922009"/>
            <a:ext cx="2249978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D747365-45DF-F711-533F-6652B5AA58D6}"/>
              </a:ext>
            </a:extLst>
          </p:cNvPr>
          <p:cNvCxnSpPr>
            <a:cxnSpLocks/>
          </p:cNvCxnSpPr>
          <p:nvPr/>
        </p:nvCxnSpPr>
        <p:spPr>
          <a:xfrm>
            <a:off x="5708074" y="4257289"/>
            <a:ext cx="2249978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E76CBAD-8B2E-F17E-F33D-8A0707821D99}"/>
              </a:ext>
            </a:extLst>
          </p:cNvPr>
          <p:cNvCxnSpPr>
            <a:cxnSpLocks/>
          </p:cNvCxnSpPr>
          <p:nvPr/>
        </p:nvCxnSpPr>
        <p:spPr>
          <a:xfrm>
            <a:off x="5708074" y="4623049"/>
            <a:ext cx="2249978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E99DDB1-BB6B-1048-9E2E-C4A615F39D54}"/>
              </a:ext>
            </a:extLst>
          </p:cNvPr>
          <p:cNvCxnSpPr>
            <a:cxnSpLocks/>
          </p:cNvCxnSpPr>
          <p:nvPr/>
        </p:nvCxnSpPr>
        <p:spPr>
          <a:xfrm>
            <a:off x="5708074" y="4994351"/>
            <a:ext cx="2249978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970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6786DA-4EBB-4452-86A9-FE2A0633C1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charset="0"/>
                <a:cs typeface="Times New Roman" charset="0"/>
              </a:rPr>
              <a:t>Formation of Images and mirrors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87A0F1-9F8F-4B7E-B8BE-7345BB27CA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Times New Roman" charset="0"/>
                <a:cs typeface="Times New Roman" charset="0"/>
              </a:rPr>
              <a:t>3. A ray that passes through the center of the lens; will keep propagating with the same direction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8BADFA-B8EE-4619-BD1B-2D4E2008C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4</a:t>
            </a:fld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A0BF88-C2A3-4015-9D4C-A67751B68E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Prof. Samuel F. SERNA O.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0710B4-2C86-45B4-BD62-CC625B9E0A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Spring 2021 – Optics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16E8A484-F73D-1171-9862-100741FA36B8}"/>
                  </a:ext>
                </a:extLst>
              </p14:cNvPr>
              <p14:cNvContentPartPr/>
              <p14:nvPr/>
            </p14:nvContentPartPr>
            <p14:xfrm>
              <a:off x="5083996" y="3344761"/>
              <a:ext cx="6120" cy="31320"/>
            </p14:xfrm>
          </p:contentPart>
        </mc:Choice>
        <mc:Fallback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16E8A484-F73D-1171-9862-100741FA36B8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079676" y="3340441"/>
                <a:ext cx="14760" cy="39960"/>
              </a:xfrm>
              <a:prstGeom prst="rect">
                <a:avLst/>
              </a:prstGeom>
            </p:spPr>
          </p:pic>
        </mc:Fallback>
      </mc:AlternateContent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2C16F45-443E-7D55-E49D-4011E96C0C73}"/>
              </a:ext>
            </a:extLst>
          </p:cNvPr>
          <p:cNvCxnSpPr/>
          <p:nvPr/>
        </p:nvCxnSpPr>
        <p:spPr>
          <a:xfrm>
            <a:off x="5083996" y="3344761"/>
            <a:ext cx="0" cy="1942406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55043F0-EE08-0C3A-8277-7A915FEC60AD}"/>
              </a:ext>
            </a:extLst>
          </p:cNvPr>
          <p:cNvCxnSpPr>
            <a:cxnSpLocks/>
          </p:cNvCxnSpPr>
          <p:nvPr/>
        </p:nvCxnSpPr>
        <p:spPr>
          <a:xfrm>
            <a:off x="2844338" y="3750700"/>
            <a:ext cx="2189019" cy="54341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A5C031C-CBA9-B03C-8728-3E425B8A0C61}"/>
              </a:ext>
            </a:extLst>
          </p:cNvPr>
          <p:cNvCxnSpPr>
            <a:cxnSpLocks/>
          </p:cNvCxnSpPr>
          <p:nvPr/>
        </p:nvCxnSpPr>
        <p:spPr>
          <a:xfrm>
            <a:off x="5121280" y="4330128"/>
            <a:ext cx="3457774" cy="92040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2FF9D84-5AD1-042F-AB9F-0BEC629CE0B1}"/>
              </a:ext>
            </a:extLst>
          </p:cNvPr>
          <p:cNvCxnSpPr>
            <a:cxnSpLocks/>
          </p:cNvCxnSpPr>
          <p:nvPr/>
        </p:nvCxnSpPr>
        <p:spPr>
          <a:xfrm flipH="1">
            <a:off x="6402645" y="4359548"/>
            <a:ext cx="16627" cy="720164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42E4BBCA-AE3D-E479-1D35-2816BB8DE745}"/>
              </a:ext>
            </a:extLst>
          </p:cNvPr>
          <p:cNvSpPr txBox="1"/>
          <p:nvPr/>
        </p:nvSpPr>
        <p:spPr>
          <a:xfrm>
            <a:off x="5922890" y="5214164"/>
            <a:ext cx="1911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Focal point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38F77B3-B512-C4CC-43DB-61E7D0666A36}"/>
              </a:ext>
            </a:extLst>
          </p:cNvPr>
          <p:cNvCxnSpPr>
            <a:cxnSpLocks/>
          </p:cNvCxnSpPr>
          <p:nvPr/>
        </p:nvCxnSpPr>
        <p:spPr>
          <a:xfrm flipH="1">
            <a:off x="3740406" y="4295648"/>
            <a:ext cx="16627" cy="720164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D1373B09-4A0F-F3CE-73E5-711E7AC3D38B}"/>
              </a:ext>
            </a:extLst>
          </p:cNvPr>
          <p:cNvSpPr txBox="1"/>
          <p:nvPr/>
        </p:nvSpPr>
        <p:spPr>
          <a:xfrm>
            <a:off x="3178800" y="5178326"/>
            <a:ext cx="1911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Focal point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64C06D2-979D-31E9-6E40-49F88C27A01D}"/>
              </a:ext>
            </a:extLst>
          </p:cNvPr>
          <p:cNvCxnSpPr>
            <a:cxnSpLocks/>
          </p:cNvCxnSpPr>
          <p:nvPr/>
        </p:nvCxnSpPr>
        <p:spPr>
          <a:xfrm>
            <a:off x="2851142" y="4260296"/>
            <a:ext cx="4973905" cy="9065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4A7D1064-F62D-65E2-40B1-DA85FCED8C78}"/>
              </a:ext>
            </a:extLst>
          </p:cNvPr>
          <p:cNvSpPr txBox="1"/>
          <p:nvPr/>
        </p:nvSpPr>
        <p:spPr>
          <a:xfrm>
            <a:off x="4284116" y="5727045"/>
            <a:ext cx="1911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Convergent lens</a:t>
            </a:r>
          </a:p>
        </p:txBody>
      </p:sp>
    </p:spTree>
    <p:extLst>
      <p:ext uri="{BB962C8B-B14F-4D97-AF65-F5344CB8AC3E}">
        <p14:creationId xmlns:p14="http://schemas.microsoft.com/office/powerpoint/2010/main" val="22444807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A2ED17-029B-454A-B55D-11D716660A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three of them together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474B89-99EB-4F1A-A08F-6B7289290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5</a:t>
            </a:fld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2AE3AC-1AA4-42C7-9AAC-3501C3408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Prof. Samuel F. SERNA O.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91D79C-BBC1-43A5-ACAA-292A444BD3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Spring 2021 – Optics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E0133EA-D3E8-2115-370C-2B6456AA1CE0}"/>
              </a:ext>
            </a:extLst>
          </p:cNvPr>
          <p:cNvCxnSpPr>
            <a:cxnSpLocks/>
          </p:cNvCxnSpPr>
          <p:nvPr/>
        </p:nvCxnSpPr>
        <p:spPr>
          <a:xfrm>
            <a:off x="3182390" y="2714106"/>
            <a:ext cx="2249978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4FBAEB8F-A8B9-6F6A-C301-0919B13EDA75}"/>
                  </a:ext>
                </a:extLst>
              </p14:cNvPr>
              <p14:cNvContentPartPr/>
              <p14:nvPr/>
            </p14:nvContentPartPr>
            <p14:xfrm>
              <a:off x="5483007" y="2325066"/>
              <a:ext cx="6120" cy="31320"/>
            </p14:xfrm>
          </p:contentPart>
        </mc:Choice>
        <mc:Fallback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4FBAEB8F-A8B9-6F6A-C301-0919B13EDA75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478687" y="2320746"/>
                <a:ext cx="14760" cy="39960"/>
              </a:xfrm>
              <a:prstGeom prst="rect">
                <a:avLst/>
              </a:prstGeom>
            </p:spPr>
          </p:pic>
        </mc:Fallback>
      </mc:AlternateContent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0821163-7E77-D87B-BA32-61C171C2DCDF}"/>
              </a:ext>
            </a:extLst>
          </p:cNvPr>
          <p:cNvCxnSpPr/>
          <p:nvPr/>
        </p:nvCxnSpPr>
        <p:spPr>
          <a:xfrm>
            <a:off x="5483007" y="2325066"/>
            <a:ext cx="0" cy="1942406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D881CB5-96CC-6124-327B-BE5D992B3D17}"/>
              </a:ext>
            </a:extLst>
          </p:cNvPr>
          <p:cNvCxnSpPr>
            <a:cxnSpLocks/>
          </p:cNvCxnSpPr>
          <p:nvPr/>
        </p:nvCxnSpPr>
        <p:spPr>
          <a:xfrm>
            <a:off x="3243349" y="2731005"/>
            <a:ext cx="2189019" cy="54341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493B874-F010-AB9F-FA71-B4281F754670}"/>
              </a:ext>
            </a:extLst>
          </p:cNvPr>
          <p:cNvCxnSpPr>
            <a:cxnSpLocks/>
          </p:cNvCxnSpPr>
          <p:nvPr/>
        </p:nvCxnSpPr>
        <p:spPr>
          <a:xfrm>
            <a:off x="3212869" y="2714106"/>
            <a:ext cx="2270138" cy="130232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890852E-3343-B931-18F5-83C43715DB31}"/>
              </a:ext>
            </a:extLst>
          </p:cNvPr>
          <p:cNvCxnSpPr>
            <a:cxnSpLocks/>
          </p:cNvCxnSpPr>
          <p:nvPr/>
        </p:nvCxnSpPr>
        <p:spPr>
          <a:xfrm>
            <a:off x="5623562" y="2714106"/>
            <a:ext cx="3354503" cy="170685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E0AF79A-5491-E5CD-8E51-39C8524B8A4B}"/>
              </a:ext>
            </a:extLst>
          </p:cNvPr>
          <p:cNvCxnSpPr>
            <a:cxnSpLocks/>
          </p:cNvCxnSpPr>
          <p:nvPr/>
        </p:nvCxnSpPr>
        <p:spPr>
          <a:xfrm>
            <a:off x="5520291" y="3310433"/>
            <a:ext cx="3457774" cy="92040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B1B0405-30F9-E476-4ACE-64642B03A9D7}"/>
              </a:ext>
            </a:extLst>
          </p:cNvPr>
          <p:cNvCxnSpPr>
            <a:cxnSpLocks/>
          </p:cNvCxnSpPr>
          <p:nvPr/>
        </p:nvCxnSpPr>
        <p:spPr>
          <a:xfrm>
            <a:off x="5526448" y="4014708"/>
            <a:ext cx="3502256" cy="172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416D969-BBB9-2CA4-3C69-E12BB1919ECA}"/>
              </a:ext>
            </a:extLst>
          </p:cNvPr>
          <p:cNvCxnSpPr>
            <a:cxnSpLocks/>
          </p:cNvCxnSpPr>
          <p:nvPr/>
        </p:nvCxnSpPr>
        <p:spPr>
          <a:xfrm flipH="1">
            <a:off x="6801656" y="3339853"/>
            <a:ext cx="16627" cy="720164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D15BC97-B006-A85E-5788-39F75A7C7E53}"/>
              </a:ext>
            </a:extLst>
          </p:cNvPr>
          <p:cNvSpPr txBox="1"/>
          <p:nvPr/>
        </p:nvSpPr>
        <p:spPr>
          <a:xfrm>
            <a:off x="4564616" y="4680695"/>
            <a:ext cx="1911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Convergent lens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F4F0A22-6335-D24B-0D28-812477DFDC5D}"/>
              </a:ext>
            </a:extLst>
          </p:cNvPr>
          <p:cNvSpPr txBox="1"/>
          <p:nvPr/>
        </p:nvSpPr>
        <p:spPr>
          <a:xfrm>
            <a:off x="6322692" y="4193788"/>
            <a:ext cx="1911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Focal point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F0BFF7D-F46C-C7DD-808A-95270D6A9A2A}"/>
              </a:ext>
            </a:extLst>
          </p:cNvPr>
          <p:cNvCxnSpPr>
            <a:cxnSpLocks/>
          </p:cNvCxnSpPr>
          <p:nvPr/>
        </p:nvCxnSpPr>
        <p:spPr>
          <a:xfrm flipH="1">
            <a:off x="4139417" y="3275953"/>
            <a:ext cx="16627" cy="720164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87DCA76F-DF2B-E23D-165D-47C72CB453F1}"/>
              </a:ext>
            </a:extLst>
          </p:cNvPr>
          <p:cNvSpPr txBox="1"/>
          <p:nvPr/>
        </p:nvSpPr>
        <p:spPr>
          <a:xfrm>
            <a:off x="3577811" y="4158631"/>
            <a:ext cx="1911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Focal point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85E7FAB-C125-FE1F-AC5D-111E478E209F}"/>
              </a:ext>
            </a:extLst>
          </p:cNvPr>
          <p:cNvCxnSpPr>
            <a:cxnSpLocks/>
          </p:cNvCxnSpPr>
          <p:nvPr/>
        </p:nvCxnSpPr>
        <p:spPr>
          <a:xfrm>
            <a:off x="3250153" y="3240601"/>
            <a:ext cx="4973905" cy="9065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EA673613-7B97-20FB-1784-2A71322BB61B}"/>
              </a:ext>
            </a:extLst>
          </p:cNvPr>
          <p:cNvSpPr txBox="1"/>
          <p:nvPr/>
        </p:nvSpPr>
        <p:spPr>
          <a:xfrm>
            <a:off x="2950477" y="2119648"/>
            <a:ext cx="1911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Object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6C02101-E0CF-C090-D34C-5FB2AB8823C9}"/>
              </a:ext>
            </a:extLst>
          </p:cNvPr>
          <p:cNvSpPr txBox="1"/>
          <p:nvPr/>
        </p:nvSpPr>
        <p:spPr>
          <a:xfrm>
            <a:off x="7953406" y="3578194"/>
            <a:ext cx="1911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1709169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148" y="348499"/>
            <a:ext cx="9662652" cy="1325563"/>
          </a:xfrm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dirty="0">
                <a:cs typeface="Times New Roman" charset="0"/>
              </a:rPr>
              <a:t>Thin Lenses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ct val="50000"/>
              </a:spcBef>
              <a:buNone/>
            </a:pPr>
            <a:r>
              <a:rPr lang="en-US" dirty="0">
                <a:latin typeface="+mj-lt"/>
                <a:cs typeface="Times New Roman" charset="0"/>
              </a:rPr>
              <a:t>The power of a lens is the inverse of its focal length.</a:t>
            </a:r>
          </a:p>
          <a:p>
            <a:pPr marL="0" indent="0">
              <a:spcBef>
                <a:spcPct val="50000"/>
              </a:spcBef>
              <a:buNone/>
            </a:pPr>
            <a:endParaRPr lang="en-US" dirty="0">
              <a:latin typeface="+mj-lt"/>
              <a:cs typeface="Times New Roman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n-US" dirty="0">
                <a:latin typeface="+mj-lt"/>
                <a:cs typeface="Times New Roman" charset="0"/>
              </a:rPr>
              <a:t>Lens power is measured in diopters, D. </a:t>
            </a:r>
          </a:p>
          <a:p>
            <a:pPr marL="0" indent="0" algn="ctr">
              <a:spcBef>
                <a:spcPct val="50000"/>
              </a:spcBef>
              <a:buNone/>
            </a:pPr>
            <a:r>
              <a:rPr lang="en-US" dirty="0">
                <a:latin typeface="+mj-lt"/>
                <a:cs typeface="Times New Roman" charset="0"/>
              </a:rPr>
              <a:t>1 D = 1 m</a:t>
            </a:r>
            <a:r>
              <a:rPr lang="en-US" baseline="30000" dirty="0">
                <a:latin typeface="+mj-lt"/>
                <a:cs typeface="Times New Roman" charset="0"/>
              </a:rPr>
              <a:t>−1</a:t>
            </a:r>
            <a:endParaRPr lang="en-US" dirty="0">
              <a:latin typeface="+mj-lt"/>
              <a:cs typeface="Times New Roman" charset="0"/>
            </a:endParaRPr>
          </a:p>
        </p:txBody>
      </p:sp>
      <p:pic>
        <p:nvPicPr>
          <p:cNvPr id="5" name="Picture 4" descr="23_KeyEquation_07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961" b="18056"/>
          <a:stretch/>
        </p:blipFill>
        <p:spPr>
          <a:xfrm>
            <a:off x="5503990" y="2171700"/>
            <a:ext cx="1199896" cy="749300"/>
          </a:xfrm>
          <a:prstGeom prst="rect">
            <a:avLst/>
          </a:prstGeom>
        </p:spPr>
      </p:pic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CF0C5A22-4F39-7257-2EBF-CC47E7DAE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1D47877B-98BE-4186-BAA2-E943AE9C14B3}" type="slidenum">
              <a:rPr lang="fr-FR" smtClean="0"/>
              <a:t>6</a:t>
            </a:fld>
            <a:endParaRPr lang="fr-FR"/>
          </a:p>
        </p:txBody>
      </p:sp>
      <p:sp>
        <p:nvSpPr>
          <p:cNvPr id="8" name="Date Placeholder 4">
            <a:extLst>
              <a:ext uri="{FF2B5EF4-FFF2-40B4-BE49-F238E27FC236}">
                <a16:creationId xmlns:a16="http://schemas.microsoft.com/office/drawing/2014/main" id="{F109D639-4BAB-484D-B4CE-E491EE2D28D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fr-FR"/>
              <a:t>Prof. Samuel F. SERNA O.</a:t>
            </a:r>
          </a:p>
        </p:txBody>
      </p:sp>
      <p:sp>
        <p:nvSpPr>
          <p:cNvPr id="9" name="Footer Placeholder 5">
            <a:extLst>
              <a:ext uri="{FF2B5EF4-FFF2-40B4-BE49-F238E27FC236}">
                <a16:creationId xmlns:a16="http://schemas.microsoft.com/office/drawing/2014/main" id="{AABEFD04-ACE5-F83C-8A8F-617422DFF9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fr-FR"/>
              <a:t>Spring 2021 – Optics</a:t>
            </a:r>
          </a:p>
        </p:txBody>
      </p:sp>
    </p:spTree>
    <p:extLst>
      <p:ext uri="{BB962C8B-B14F-4D97-AF65-F5344CB8AC3E}">
        <p14:creationId xmlns:p14="http://schemas.microsoft.com/office/powerpoint/2010/main" val="39752273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en-US" dirty="0">
                <a:cs typeface="Times New Roman" charset="0"/>
              </a:rPr>
              <a:t>The Thin Lens Equation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ct val="50000"/>
              </a:spcBef>
              <a:buNone/>
            </a:pPr>
            <a:r>
              <a:rPr lang="en-US" dirty="0">
                <a:latin typeface="+mj-lt"/>
                <a:cs typeface="Times New Roman" charset="0"/>
              </a:rPr>
              <a:t>The thin lens equation is the same as the mirror equation: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1809707-9885-6865-FC86-C47D4F0E7828}"/>
                  </a:ext>
                </a:extLst>
              </p:cNvPr>
              <p:cNvSpPr txBox="1"/>
              <p:nvPr/>
            </p:nvSpPr>
            <p:spPr>
              <a:xfrm>
                <a:off x="2892829" y="2826327"/>
                <a:ext cx="4250575" cy="6613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1809707-9885-6865-FC86-C47D4F0E78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2829" y="2826327"/>
                <a:ext cx="4250575" cy="66133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A34F63E-A580-F1FE-7A49-EBB84BAF3321}"/>
              </a:ext>
            </a:extLst>
          </p:cNvPr>
          <p:cNvCxnSpPr>
            <a:cxnSpLocks/>
          </p:cNvCxnSpPr>
          <p:nvPr/>
        </p:nvCxnSpPr>
        <p:spPr>
          <a:xfrm>
            <a:off x="3124742" y="4199313"/>
            <a:ext cx="2249978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C96CA3FC-80A3-1B39-36A9-E61E43A16FEC}"/>
                  </a:ext>
                </a:extLst>
              </p14:cNvPr>
              <p14:cNvContentPartPr/>
              <p14:nvPr/>
            </p14:nvContentPartPr>
            <p14:xfrm>
              <a:off x="5425359" y="3810273"/>
              <a:ext cx="6120" cy="31320"/>
            </p14:xfrm>
          </p:contentPart>
        </mc:Choice>
        <mc:Fallback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C96CA3FC-80A3-1B39-36A9-E61E43A16FEC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421039" y="3805953"/>
                <a:ext cx="14760" cy="39960"/>
              </a:xfrm>
              <a:prstGeom prst="rect">
                <a:avLst/>
              </a:prstGeom>
            </p:spPr>
          </p:pic>
        </mc:Fallback>
      </mc:AlternateContent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4754E38-41C1-732E-7454-B0435B2BB2A6}"/>
              </a:ext>
            </a:extLst>
          </p:cNvPr>
          <p:cNvCxnSpPr/>
          <p:nvPr/>
        </p:nvCxnSpPr>
        <p:spPr>
          <a:xfrm>
            <a:off x="5425359" y="3810273"/>
            <a:ext cx="0" cy="1942406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880E674-20B1-8F9E-8C60-8952388D9D54}"/>
              </a:ext>
            </a:extLst>
          </p:cNvPr>
          <p:cNvCxnSpPr>
            <a:cxnSpLocks/>
          </p:cNvCxnSpPr>
          <p:nvPr/>
        </p:nvCxnSpPr>
        <p:spPr>
          <a:xfrm>
            <a:off x="3185701" y="4216212"/>
            <a:ext cx="2189019" cy="54341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EF3E2CF-24E8-A4B5-6BF2-91C2B562AC51}"/>
              </a:ext>
            </a:extLst>
          </p:cNvPr>
          <p:cNvCxnSpPr>
            <a:cxnSpLocks/>
          </p:cNvCxnSpPr>
          <p:nvPr/>
        </p:nvCxnSpPr>
        <p:spPr>
          <a:xfrm>
            <a:off x="3155221" y="4199313"/>
            <a:ext cx="2270138" cy="130232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CDEAF33-609E-D90C-78F5-3F1FB61421FB}"/>
              </a:ext>
            </a:extLst>
          </p:cNvPr>
          <p:cNvCxnSpPr>
            <a:cxnSpLocks/>
          </p:cNvCxnSpPr>
          <p:nvPr/>
        </p:nvCxnSpPr>
        <p:spPr>
          <a:xfrm>
            <a:off x="5565914" y="4199313"/>
            <a:ext cx="3354503" cy="170685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0CAC05C-5AD7-8BBA-665D-336166D49D23}"/>
              </a:ext>
            </a:extLst>
          </p:cNvPr>
          <p:cNvCxnSpPr>
            <a:cxnSpLocks/>
          </p:cNvCxnSpPr>
          <p:nvPr/>
        </p:nvCxnSpPr>
        <p:spPr>
          <a:xfrm>
            <a:off x="5462643" y="4795640"/>
            <a:ext cx="3457774" cy="92040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984FE3C-7546-2581-FC17-613E248C4F7D}"/>
              </a:ext>
            </a:extLst>
          </p:cNvPr>
          <p:cNvCxnSpPr>
            <a:cxnSpLocks/>
          </p:cNvCxnSpPr>
          <p:nvPr/>
        </p:nvCxnSpPr>
        <p:spPr>
          <a:xfrm>
            <a:off x="5468800" y="5499915"/>
            <a:ext cx="3502256" cy="172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DD270A6-370D-53B4-6957-801879407627}"/>
              </a:ext>
            </a:extLst>
          </p:cNvPr>
          <p:cNvCxnSpPr>
            <a:cxnSpLocks/>
          </p:cNvCxnSpPr>
          <p:nvPr/>
        </p:nvCxnSpPr>
        <p:spPr>
          <a:xfrm flipH="1">
            <a:off x="6744008" y="4825060"/>
            <a:ext cx="16627" cy="720164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592E304C-7338-0897-0927-139E35ADF114}"/>
              </a:ext>
            </a:extLst>
          </p:cNvPr>
          <p:cNvSpPr txBox="1"/>
          <p:nvPr/>
        </p:nvSpPr>
        <p:spPr>
          <a:xfrm>
            <a:off x="4506968" y="6165902"/>
            <a:ext cx="1911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Convergent lens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FE179CF-0054-FD7C-A1AA-78C10E63FE70}"/>
              </a:ext>
            </a:extLst>
          </p:cNvPr>
          <p:cNvSpPr txBox="1"/>
          <p:nvPr/>
        </p:nvSpPr>
        <p:spPr>
          <a:xfrm>
            <a:off x="6265044" y="5678995"/>
            <a:ext cx="1911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Focal point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679BB54-A639-D80D-4A5B-A29FDE4919AB}"/>
              </a:ext>
            </a:extLst>
          </p:cNvPr>
          <p:cNvCxnSpPr>
            <a:cxnSpLocks/>
          </p:cNvCxnSpPr>
          <p:nvPr/>
        </p:nvCxnSpPr>
        <p:spPr>
          <a:xfrm flipH="1">
            <a:off x="4081769" y="4761160"/>
            <a:ext cx="16627" cy="720164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D85CF88F-7B91-10CE-93A6-926DEC8AD459}"/>
              </a:ext>
            </a:extLst>
          </p:cNvPr>
          <p:cNvSpPr txBox="1"/>
          <p:nvPr/>
        </p:nvSpPr>
        <p:spPr>
          <a:xfrm>
            <a:off x="3520163" y="5643838"/>
            <a:ext cx="1911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Focal point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82547A6-FCB6-1D70-6C88-4E8448FE887B}"/>
              </a:ext>
            </a:extLst>
          </p:cNvPr>
          <p:cNvCxnSpPr>
            <a:cxnSpLocks/>
          </p:cNvCxnSpPr>
          <p:nvPr/>
        </p:nvCxnSpPr>
        <p:spPr>
          <a:xfrm>
            <a:off x="3192505" y="4725808"/>
            <a:ext cx="4973905" cy="9065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0A9967E-00F4-9963-AE06-1D8E24AA3ED0}"/>
              </a:ext>
            </a:extLst>
          </p:cNvPr>
          <p:cNvSpPr txBox="1"/>
          <p:nvPr/>
        </p:nvSpPr>
        <p:spPr>
          <a:xfrm>
            <a:off x="2892829" y="3604855"/>
            <a:ext cx="1911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Object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4499AEB-416B-1F04-C4A8-6EC6355B0BBC}"/>
              </a:ext>
            </a:extLst>
          </p:cNvPr>
          <p:cNvSpPr txBox="1"/>
          <p:nvPr/>
        </p:nvSpPr>
        <p:spPr>
          <a:xfrm>
            <a:off x="7895758" y="5063401"/>
            <a:ext cx="1911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Image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C224F93C-E18D-46B2-9DAF-9EDD0440B4C0}"/>
                  </a:ext>
                </a:extLst>
              </p:cNvPr>
              <p:cNvSpPr txBox="1"/>
              <p:nvPr/>
            </p:nvSpPr>
            <p:spPr>
              <a:xfrm>
                <a:off x="7564582" y="2782108"/>
                <a:ext cx="399406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dirty="0"/>
                  <a:t>= focal distance</a:t>
                </a:r>
              </a:p>
            </p:txBody>
          </p:sp>
        </mc:Choice>
        <mc:Fallback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C224F93C-E18D-46B2-9DAF-9EDD0440B4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4582" y="2782108"/>
                <a:ext cx="3994060" cy="369332"/>
              </a:xfrm>
              <a:prstGeom prst="rect">
                <a:avLst/>
              </a:prstGeom>
              <a:blipFill>
                <a:blip r:embed="rId5"/>
                <a:stretch>
                  <a:fillRect l="-458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12A42C5-FF1E-1F71-6655-32C1E27D75F6}"/>
                  </a:ext>
                </a:extLst>
              </p:cNvPr>
              <p:cNvSpPr txBox="1"/>
              <p:nvPr/>
            </p:nvSpPr>
            <p:spPr>
              <a:xfrm>
                <a:off x="7467908" y="3289716"/>
                <a:ext cx="399406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= distance to the image</a:t>
                </a:r>
              </a:p>
            </p:txBody>
          </p:sp>
        </mc:Choice>
        <mc:Fallback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12A42C5-FF1E-1F71-6655-32C1E27D75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7908" y="3289716"/>
                <a:ext cx="3994060" cy="369332"/>
              </a:xfrm>
              <a:prstGeom prst="rect">
                <a:avLst/>
              </a:prstGeom>
              <a:blipFill>
                <a:blip r:embed="rId6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BBD299B1-3574-A24A-9562-1696F7DE9C54}"/>
                  </a:ext>
                </a:extLst>
              </p:cNvPr>
              <p:cNvSpPr txBox="1"/>
              <p:nvPr/>
            </p:nvSpPr>
            <p:spPr>
              <a:xfrm>
                <a:off x="7494142" y="3863091"/>
                <a:ext cx="399406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sub>
                    </m:sSub>
                  </m:oMath>
                </a14:m>
                <a:r>
                  <a:rPr lang="en-US" dirty="0"/>
                  <a:t>= distance to the object</a:t>
                </a:r>
              </a:p>
            </p:txBody>
          </p:sp>
        </mc:Choice>
        <mc:Fallback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BBD299B1-3574-A24A-9562-1696F7DE9C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94142" y="3863091"/>
                <a:ext cx="3994060" cy="369332"/>
              </a:xfrm>
              <a:prstGeom prst="rect">
                <a:avLst/>
              </a:prstGeom>
              <a:blipFill>
                <a:blip r:embed="rId7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Slide Number Placeholder 3">
            <a:extLst>
              <a:ext uri="{FF2B5EF4-FFF2-40B4-BE49-F238E27FC236}">
                <a16:creationId xmlns:a16="http://schemas.microsoft.com/office/drawing/2014/main" id="{FBF0F53F-F550-69C4-21E2-529F1ABCC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1D47877B-98BE-4186-BAA2-E943AE9C14B3}" type="slidenum">
              <a:rPr lang="fr-FR" smtClean="0"/>
              <a:t>7</a:t>
            </a:fld>
            <a:endParaRPr lang="fr-FR"/>
          </a:p>
        </p:txBody>
      </p:sp>
      <p:sp>
        <p:nvSpPr>
          <p:cNvPr id="28" name="Date Placeholder 4">
            <a:extLst>
              <a:ext uri="{FF2B5EF4-FFF2-40B4-BE49-F238E27FC236}">
                <a16:creationId xmlns:a16="http://schemas.microsoft.com/office/drawing/2014/main" id="{A3631D62-8A57-9DB5-AE61-F73E41709C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fr-FR"/>
              <a:t>Prof. Samuel F. SERNA O.</a:t>
            </a:r>
          </a:p>
        </p:txBody>
      </p:sp>
      <p:sp>
        <p:nvSpPr>
          <p:cNvPr id="29" name="Footer Placeholder 5">
            <a:extLst>
              <a:ext uri="{FF2B5EF4-FFF2-40B4-BE49-F238E27FC236}">
                <a16:creationId xmlns:a16="http://schemas.microsoft.com/office/drawing/2014/main" id="{C62062E9-A73F-A81E-5205-9F4F2200DC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fr-FR"/>
              <a:t>Spring 2021 – Optics</a:t>
            </a:r>
          </a:p>
        </p:txBody>
      </p:sp>
    </p:spTree>
    <p:extLst>
      <p:ext uri="{BB962C8B-B14F-4D97-AF65-F5344CB8AC3E}">
        <p14:creationId xmlns:p14="http://schemas.microsoft.com/office/powerpoint/2010/main" val="42311119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en-US" dirty="0">
                <a:cs typeface="Times New Roman" charset="0"/>
              </a:rPr>
              <a:t>The Thin Lens Equation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42250"/>
            <a:ext cx="10515600" cy="4351338"/>
          </a:xfrm>
        </p:spPr>
        <p:txBody>
          <a:bodyPr/>
          <a:lstStyle/>
          <a:p>
            <a:pPr marL="0" indent="0">
              <a:spcBef>
                <a:spcPct val="50000"/>
              </a:spcBef>
              <a:buNone/>
            </a:pPr>
            <a:r>
              <a:rPr lang="en-US" sz="2400">
                <a:latin typeface="+mj-lt"/>
                <a:cs typeface="Times New Roman" charset="0"/>
              </a:rPr>
              <a:t>The sign conventions :</a:t>
            </a:r>
          </a:p>
          <a:p>
            <a:pPr marL="411480" indent="-457200">
              <a:spcBef>
                <a:spcPct val="50000"/>
              </a:spcBef>
              <a:buFontTx/>
              <a:buAutoNum type="arabicPeriod"/>
            </a:pPr>
            <a:r>
              <a:rPr lang="en-US" sz="2400">
                <a:latin typeface="+mj-lt"/>
                <a:cs typeface="Times New Roman" charset="0"/>
              </a:rPr>
              <a:t>The focal length is positive for converging lenses and negative for diverging.</a:t>
            </a:r>
          </a:p>
          <a:p>
            <a:pPr marL="411480" indent="-457200">
              <a:spcBef>
                <a:spcPct val="50000"/>
              </a:spcBef>
              <a:buFontTx/>
              <a:buAutoNum type="arabicPeriod"/>
            </a:pPr>
            <a:r>
              <a:rPr lang="en-US" sz="2400">
                <a:latin typeface="+mj-lt"/>
                <a:cs typeface="Times New Roman" charset="0"/>
              </a:rPr>
              <a:t>The object distance is positive when the object is on the same side as the light entering the lens (not an issue except in compound systems); otherwise it is negative.</a:t>
            </a:r>
          </a:p>
          <a:p>
            <a:pPr marL="411480" indent="-457200">
              <a:spcBef>
                <a:spcPct val="50000"/>
              </a:spcBef>
              <a:buFontTx/>
              <a:buAutoNum type="arabicPeriod"/>
            </a:pPr>
            <a:r>
              <a:rPr lang="en-US" sz="2400">
                <a:latin typeface="+mj-lt"/>
                <a:cs typeface="Times New Roman" charset="0"/>
              </a:rPr>
              <a:t>The image distance is positive if the image is on the opposite side from the light entering the lens; otherwise it is negative.</a:t>
            </a:r>
          </a:p>
          <a:p>
            <a:pPr marL="411480" indent="-457200">
              <a:spcBef>
                <a:spcPct val="50000"/>
              </a:spcBef>
              <a:buFontTx/>
              <a:buAutoNum type="arabicPeriod"/>
            </a:pPr>
            <a:r>
              <a:rPr lang="en-US" sz="2400">
                <a:latin typeface="+mj-lt"/>
                <a:cs typeface="Times New Roman" charset="0"/>
              </a:rPr>
              <a:t>The height of the image is positive if the image is upright and negative otherwise.</a:t>
            </a: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BA4F5558-1E6E-B855-8A19-5C9D78C70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1D47877B-98BE-4186-BAA2-E943AE9C14B3}" type="slidenum">
              <a:rPr lang="fr-FR" smtClean="0"/>
              <a:t>8</a:t>
            </a:fld>
            <a:endParaRPr lang="fr-FR"/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AB71A312-0499-7839-AC97-F159C81ED8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fr-FR"/>
              <a:t>Prof. Samuel F. SERNA O.</a:t>
            </a:r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0C6367D2-A5C9-9FF5-1D74-676664F8B7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fr-FR"/>
              <a:t>Spring 2021 – Optics</a:t>
            </a:r>
          </a:p>
        </p:txBody>
      </p:sp>
    </p:spTree>
    <p:extLst>
      <p:ext uri="{BB962C8B-B14F-4D97-AF65-F5344CB8AC3E}">
        <p14:creationId xmlns:p14="http://schemas.microsoft.com/office/powerpoint/2010/main" val="21774654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en-US" dirty="0">
                <a:cs typeface="Times New Roman" charset="0"/>
              </a:rPr>
              <a:t>The Thin Lens Equation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ct val="50000"/>
              </a:spcBef>
              <a:buNone/>
            </a:pPr>
            <a:r>
              <a:rPr lang="en-US" dirty="0">
                <a:latin typeface="+mj-lt"/>
                <a:cs typeface="Times New Roman" charset="0"/>
              </a:rPr>
              <a:t>The magnification formula is also the same as that for a mirror:</a:t>
            </a:r>
          </a:p>
          <a:p>
            <a:pPr marL="0" indent="0">
              <a:spcBef>
                <a:spcPct val="50000"/>
              </a:spcBef>
              <a:buNone/>
            </a:pPr>
            <a:endParaRPr lang="en-US" dirty="0">
              <a:latin typeface="+mj-lt"/>
              <a:cs typeface="Times New Roman" charset="0"/>
            </a:endParaRPr>
          </a:p>
          <a:p>
            <a:pPr marL="0" indent="0">
              <a:spcBef>
                <a:spcPct val="50000"/>
              </a:spcBef>
              <a:buNone/>
            </a:pPr>
            <a:endParaRPr lang="en-US" dirty="0">
              <a:latin typeface="+mj-lt"/>
              <a:cs typeface="Times New Roman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n-US" dirty="0">
                <a:latin typeface="+mj-lt"/>
                <a:cs typeface="Times New Roman" charset="0"/>
              </a:rPr>
              <a:t>The power of a lens is positive if it is converging and negative if it is diverging.</a:t>
            </a:r>
          </a:p>
        </p:txBody>
      </p:sp>
      <p:pic>
        <p:nvPicPr>
          <p:cNvPr id="5" name="Picture 4" descr="23_KeyEquation_09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69545" b="17105"/>
          <a:stretch/>
        </p:blipFill>
        <p:spPr>
          <a:xfrm>
            <a:off x="4789742" y="2555308"/>
            <a:ext cx="2602992" cy="768096"/>
          </a:xfrm>
          <a:prstGeom prst="rect">
            <a:avLst/>
          </a:prstGeom>
        </p:spPr>
      </p:pic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B3B6FA67-0439-CFD4-7115-3668E7C52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1D47877B-98BE-4186-BAA2-E943AE9C14B3}" type="slidenum">
              <a:rPr lang="fr-FR" smtClean="0"/>
              <a:t>9</a:t>
            </a:fld>
            <a:endParaRPr lang="fr-FR"/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F0D3555F-D520-C9D1-FD2F-EC7F285ED99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fr-FR"/>
              <a:t>Prof. Samuel F. SERNA O.</a:t>
            </a: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9D5BF564-4DE2-6900-29B1-3AEC4B3E2E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fr-FR"/>
              <a:t>Spring 2021 – Optics</a:t>
            </a:r>
          </a:p>
        </p:txBody>
      </p:sp>
    </p:spTree>
    <p:extLst>
      <p:ext uri="{BB962C8B-B14F-4D97-AF65-F5344CB8AC3E}">
        <p14:creationId xmlns:p14="http://schemas.microsoft.com/office/powerpoint/2010/main" val="149349641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1416</TotalTime>
  <Words>657</Words>
  <Application>Microsoft Office PowerPoint</Application>
  <PresentationFormat>Widescreen</PresentationFormat>
  <Paragraphs>100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Cambria Math</vt:lpstr>
      <vt:lpstr>Times New Roman</vt:lpstr>
      <vt:lpstr>1_Office Theme</vt:lpstr>
      <vt:lpstr> Second Lab report Lenses Optics PHOE-160</vt:lpstr>
      <vt:lpstr>Formation of Images and mirrors</vt:lpstr>
      <vt:lpstr>Formation of Images and mirrors</vt:lpstr>
      <vt:lpstr>Formation of Images and mirrors</vt:lpstr>
      <vt:lpstr>The three of them together</vt:lpstr>
      <vt:lpstr>Thin Lenses</vt:lpstr>
      <vt:lpstr>The Thin Lens Equation</vt:lpstr>
      <vt:lpstr>The Thin Lens Equation</vt:lpstr>
      <vt:lpstr>The Thin Lens Equation</vt:lpstr>
      <vt:lpstr>The Thin Lens Equation</vt:lpstr>
      <vt:lpstr>PowerPoint Presentation</vt:lpstr>
      <vt:lpstr>Additional Resources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First Lab report – day2 Optics PHOE-160</dc:title>
  <dc:creator>Samuel</dc:creator>
  <cp:lastModifiedBy>Serna Otalvaro, Samuel</cp:lastModifiedBy>
  <cp:revision>22</cp:revision>
  <dcterms:created xsi:type="dcterms:W3CDTF">2021-02-25T21:30:40Z</dcterms:created>
  <dcterms:modified xsi:type="dcterms:W3CDTF">2022-05-09T03:08:50Z</dcterms:modified>
</cp:coreProperties>
</file>